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7" r:id="rId2"/>
    <p:sldId id="301" r:id="rId3"/>
    <p:sldId id="302" r:id="rId4"/>
    <p:sldId id="303" r:id="rId5"/>
    <p:sldId id="304" r:id="rId6"/>
    <p:sldId id="305" r:id="rId7"/>
    <p:sldId id="306" r:id="rId8"/>
    <p:sldId id="310" r:id="rId9"/>
    <p:sldId id="311" r:id="rId10"/>
    <p:sldId id="265" r:id="rId11"/>
    <p:sldId id="266" r:id="rId12"/>
    <p:sldId id="316" r:id="rId13"/>
    <p:sldId id="271" r:id="rId14"/>
    <p:sldId id="317" r:id="rId15"/>
    <p:sldId id="261" r:id="rId16"/>
    <p:sldId id="262" r:id="rId17"/>
    <p:sldId id="277" r:id="rId18"/>
    <p:sldId id="278" r:id="rId19"/>
    <p:sldId id="318" r:id="rId20"/>
    <p:sldId id="319" r:id="rId21"/>
    <p:sldId id="32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OTTO HESS BECHSTEDT" initials="POHB" lastIdx="1" clrIdx="0">
    <p:extLst>
      <p:ext uri="{19B8F6BF-5375-455C-9EA6-DF929625EA0E}">
        <p15:presenceInfo xmlns:p15="http://schemas.microsoft.com/office/powerpoint/2012/main" userId="699c8a9745c3bbf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81" autoAdjust="0"/>
    <p:restoredTop sz="94660"/>
  </p:normalViewPr>
  <p:slideViewPr>
    <p:cSldViewPr snapToGrid="0">
      <p:cViewPr varScale="1">
        <p:scale>
          <a:sx n="68" d="100"/>
          <a:sy n="68" d="100"/>
        </p:scale>
        <p:origin x="4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24T09:57:44.178"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98B36-43A8-4C10-99BF-680990FBA141}" type="datetimeFigureOut">
              <a:rPr lang="es-MX" smtClean="0"/>
              <a:t>23/11/2021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55BC9-7132-47AF-96F6-CF5D3A194341}" type="slidenum">
              <a:rPr lang="es-MX" smtClean="0"/>
              <a:t>‹Nº›</a:t>
            </a:fld>
            <a:endParaRPr lang="es-MX"/>
          </a:p>
        </p:txBody>
      </p:sp>
    </p:spTree>
    <p:extLst>
      <p:ext uri="{BB962C8B-B14F-4D97-AF65-F5344CB8AC3E}">
        <p14:creationId xmlns:p14="http://schemas.microsoft.com/office/powerpoint/2010/main" val="3144313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a:extLst>
              <a:ext uri="{FF2B5EF4-FFF2-40B4-BE49-F238E27FC236}">
                <a16:creationId xmlns:a16="http://schemas.microsoft.com/office/drawing/2014/main" id="{7DB0F201-66ED-406C-AD56-8D826BB669E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4D3F47-6432-4089-96F7-8CDF07C6C5B9}" type="slidenum">
              <a:t>15</a:t>
            </a:fld>
            <a:endParaRPr lang="es-MX" sz="1400" b="0" i="0" u="none" strike="noStrike" kern="1200" cap="none" spc="0" baseline="0">
              <a:solidFill>
                <a:srgbClr val="000000"/>
              </a:solidFill>
              <a:uFillTx/>
              <a:latin typeface="Liberation Sans" pitchFamily="34"/>
              <a:ea typeface="DejaVu Sans" pitchFamily="2"/>
              <a:cs typeface="DejaVu Sans" pitchFamily="2"/>
            </a:endParaRPr>
          </a:p>
        </p:txBody>
      </p:sp>
      <p:sp>
        <p:nvSpPr>
          <p:cNvPr id="3" name="Marcador de imagen de diapositiva 1">
            <a:extLst>
              <a:ext uri="{FF2B5EF4-FFF2-40B4-BE49-F238E27FC236}">
                <a16:creationId xmlns:a16="http://schemas.microsoft.com/office/drawing/2014/main" id="{93B80496-6CE5-4D5E-AE3D-266058C1A55B}"/>
              </a:ext>
            </a:extLst>
          </p:cNvPr>
          <p:cNvSpPr>
            <a:spLocks noGrp="1" noRot="1" noChangeAspect="1"/>
          </p:cNvSpPr>
          <p:nvPr>
            <p:ph type="sldImg"/>
          </p:nvPr>
        </p:nvSpPr>
        <p:spPr>
          <a:xfrm>
            <a:off x="720725" y="900113"/>
            <a:ext cx="6119813" cy="3441700"/>
          </a:xfrm>
          <a:solidFill>
            <a:srgbClr val="CFE7F5"/>
          </a:solidFill>
          <a:ln w="25402">
            <a:solidFill>
              <a:srgbClr val="808080"/>
            </a:solidFill>
            <a:prstDash val="solid"/>
          </a:ln>
        </p:spPr>
      </p:sp>
      <p:sp>
        <p:nvSpPr>
          <p:cNvPr id="4" name="Marcador de notas 2">
            <a:extLst>
              <a:ext uri="{FF2B5EF4-FFF2-40B4-BE49-F238E27FC236}">
                <a16:creationId xmlns:a16="http://schemas.microsoft.com/office/drawing/2014/main" id="{05B91A3D-B0A9-4EA3-8E44-FFA1172E07A9}"/>
              </a:ext>
            </a:extLst>
          </p:cNvPr>
          <p:cNvSpPr txBox="1">
            <a:spLocks noGrp="1"/>
          </p:cNvSpPr>
          <p:nvPr>
            <p:ph type="body" sz="quarter" idx="1"/>
          </p:nvPr>
        </p:nvSpPr>
        <p:spPr/>
        <p:txBody>
          <a:bodyPr/>
          <a:lstStyle/>
          <a:p>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a:extLst>
              <a:ext uri="{FF2B5EF4-FFF2-40B4-BE49-F238E27FC236}">
                <a16:creationId xmlns:a16="http://schemas.microsoft.com/office/drawing/2014/main" id="{9F01C104-0625-4488-A030-A53D998D296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F0CB2E-3874-4F45-B01D-2DB497D61973}" type="slidenum">
              <a:t>16</a:t>
            </a:fld>
            <a:endParaRPr lang="es-MX" sz="1400" b="0" i="0" u="none" strike="noStrike" kern="1200" cap="none" spc="0" baseline="0">
              <a:solidFill>
                <a:srgbClr val="000000"/>
              </a:solidFill>
              <a:uFillTx/>
              <a:latin typeface="Liberation Sans" pitchFamily="34"/>
              <a:ea typeface="DejaVu Sans" pitchFamily="2"/>
              <a:cs typeface="DejaVu Sans" pitchFamily="2"/>
            </a:endParaRPr>
          </a:p>
        </p:txBody>
      </p:sp>
      <p:sp>
        <p:nvSpPr>
          <p:cNvPr id="3" name="Marcador de imagen de diapositiva 1">
            <a:extLst>
              <a:ext uri="{FF2B5EF4-FFF2-40B4-BE49-F238E27FC236}">
                <a16:creationId xmlns:a16="http://schemas.microsoft.com/office/drawing/2014/main" id="{C1957E59-5671-46E5-B20E-2BAAAAAAF42C}"/>
              </a:ext>
            </a:extLst>
          </p:cNvPr>
          <p:cNvSpPr>
            <a:spLocks noGrp="1" noRot="1" noChangeAspect="1"/>
          </p:cNvSpPr>
          <p:nvPr>
            <p:ph type="sldImg"/>
          </p:nvPr>
        </p:nvSpPr>
        <p:spPr>
          <a:xfrm>
            <a:off x="720725" y="900113"/>
            <a:ext cx="6119813" cy="3441700"/>
          </a:xfrm>
          <a:solidFill>
            <a:srgbClr val="CFE7F5"/>
          </a:solidFill>
          <a:ln w="25402">
            <a:solidFill>
              <a:srgbClr val="808080"/>
            </a:solidFill>
            <a:prstDash val="solid"/>
          </a:ln>
        </p:spPr>
      </p:sp>
      <p:sp>
        <p:nvSpPr>
          <p:cNvPr id="4" name="Marcador de notas 2">
            <a:extLst>
              <a:ext uri="{FF2B5EF4-FFF2-40B4-BE49-F238E27FC236}">
                <a16:creationId xmlns:a16="http://schemas.microsoft.com/office/drawing/2014/main" id="{D191D6C6-8302-48DF-BC71-50DE947DCD2B}"/>
              </a:ext>
            </a:extLst>
          </p:cNvPr>
          <p:cNvSpPr txBox="1">
            <a:spLocks noGrp="1"/>
          </p:cNvSpPr>
          <p:nvPr>
            <p:ph type="body" sz="quarter" idx="1"/>
          </p:nvPr>
        </p:nvSpPr>
        <p:spPr/>
        <p:txBody>
          <a:bodyP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D5AB2C-BFA7-4DFE-A099-39874F711039}" type="datetimeFigureOut">
              <a:rPr lang="es-MX" smtClean="0"/>
              <a:t>23/11/2021</a:t>
            </a:fld>
            <a:endParaRPr lang="es-MX"/>
          </a:p>
        </p:txBody>
      </p:sp>
      <p:sp>
        <p:nvSpPr>
          <p:cNvPr id="5" name="Footer Placeholder 4"/>
          <p:cNvSpPr>
            <a:spLocks noGrp="1"/>
          </p:cNvSpPr>
          <p:nvPr>
            <p:ph type="ftr" sz="quarter" idx="11"/>
          </p:nvPr>
        </p:nvSpPr>
        <p:spPr>
          <a:xfrm>
            <a:off x="2416500" y="329307"/>
            <a:ext cx="4973915" cy="309201"/>
          </a:xfrm>
        </p:spPr>
        <p:txBody>
          <a:bodyPr/>
          <a:lstStyle/>
          <a:p>
            <a:endParaRPr lang="es-MX"/>
          </a:p>
        </p:txBody>
      </p:sp>
      <p:sp>
        <p:nvSpPr>
          <p:cNvPr id="6" name="Slide Number Placeholder 5"/>
          <p:cNvSpPr>
            <a:spLocks noGrp="1"/>
          </p:cNvSpPr>
          <p:nvPr>
            <p:ph type="sldNum" sz="quarter" idx="12"/>
          </p:nvPr>
        </p:nvSpPr>
        <p:spPr>
          <a:xfrm>
            <a:off x="1437664" y="798973"/>
            <a:ext cx="811019" cy="503578"/>
          </a:xfrm>
        </p:spPr>
        <p:txBody>
          <a:bodyPr/>
          <a:lstStyle/>
          <a:p>
            <a:fld id="{88A84CE8-1AFD-4155-BC24-5BDC8D28CD6B}" type="slidenum">
              <a:rPr lang="es-MX" smtClean="0"/>
              <a:t>‹Nº›</a:t>
            </a:fld>
            <a:endParaRPr lang="es-MX"/>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90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D5AB2C-BFA7-4DFE-A099-39874F711039}" type="datetimeFigureOut">
              <a:rPr lang="es-MX" smtClean="0"/>
              <a:t>23/11/2021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A84CE8-1AFD-4155-BC24-5BDC8D28CD6B}" type="slidenum">
              <a:rPr lang="es-MX" smtClean="0"/>
              <a:t>‹Nº›</a:t>
            </a:fld>
            <a:endParaRPr lang="es-MX"/>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55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D5AB2C-BFA7-4DFE-A099-39874F711039}" type="datetimeFigureOut">
              <a:rPr lang="es-MX" smtClean="0"/>
              <a:t>23/11/2021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A84CE8-1AFD-4155-BC24-5BDC8D28CD6B}" type="slidenum">
              <a:rPr lang="es-MX" smtClean="0"/>
              <a:t>‹Nº›</a:t>
            </a:fld>
            <a:endParaRPr lang="es-MX"/>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992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609600" y="1604520"/>
            <a:ext cx="10972320" cy="3977280"/>
          </a:xfrm>
          <a:prstGeom prst="rect">
            <a:avLst/>
          </a:prstGeom>
        </p:spPr>
        <p:txBody>
          <a:bodyPr lIns="0" tIns="0" rIns="0" bIns="0" anchor="ctr"/>
          <a:lstStyle/>
          <a:p>
            <a:pPr algn="ctr"/>
            <a:endParaRPr/>
          </a:p>
        </p:txBody>
      </p:sp>
    </p:spTree>
    <p:extLst>
      <p:ext uri="{BB962C8B-B14F-4D97-AF65-F5344CB8AC3E}">
        <p14:creationId xmlns:p14="http://schemas.microsoft.com/office/powerpoint/2010/main" val="217986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D5AB2C-BFA7-4DFE-A099-39874F711039}" type="datetimeFigureOut">
              <a:rPr lang="es-MX" smtClean="0"/>
              <a:t>23/11/2021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A84CE8-1AFD-4155-BC24-5BDC8D28CD6B}" type="slidenum">
              <a:rPr lang="es-MX" smtClean="0"/>
              <a:t>‹Nº›</a:t>
            </a:fld>
            <a:endParaRPr lang="es-MX"/>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449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2D5AB2C-BFA7-4DFE-A099-39874F711039}" type="datetimeFigureOut">
              <a:rPr lang="es-MX" smtClean="0"/>
              <a:t>23/11/2021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A84CE8-1AFD-4155-BC24-5BDC8D28CD6B}" type="slidenum">
              <a:rPr lang="es-MX" smtClean="0"/>
              <a:t>‹Nº›</a:t>
            </a:fld>
            <a:endParaRPr lang="es-MX"/>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867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D5AB2C-BFA7-4DFE-A099-39874F711039}" type="datetimeFigureOut">
              <a:rPr lang="es-MX" smtClean="0"/>
              <a:t>23/11/2021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8A84CE8-1AFD-4155-BC24-5BDC8D28CD6B}" type="slidenum">
              <a:rPr lang="es-MX" smtClean="0"/>
              <a:t>‹Nº›</a:t>
            </a:fld>
            <a:endParaRPr lang="es-MX"/>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199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D5AB2C-BFA7-4DFE-A099-39874F711039}" type="datetimeFigureOut">
              <a:rPr lang="es-MX" smtClean="0"/>
              <a:t>23/11/2021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8A84CE8-1AFD-4155-BC24-5BDC8D28CD6B}" type="slidenum">
              <a:rPr lang="es-MX" smtClean="0"/>
              <a:t>‹Nº›</a:t>
            </a:fld>
            <a:endParaRPr lang="es-MX"/>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16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D5AB2C-BFA7-4DFE-A099-39874F711039}" type="datetimeFigureOut">
              <a:rPr lang="es-MX" smtClean="0"/>
              <a:t>23/11/2021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8A84CE8-1AFD-4155-BC24-5BDC8D28CD6B}" type="slidenum">
              <a:rPr lang="es-MX" smtClean="0"/>
              <a:t>‹Nº›</a:t>
            </a:fld>
            <a:endParaRPr lang="es-MX"/>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964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5AB2C-BFA7-4DFE-A099-39874F711039}" type="datetimeFigureOut">
              <a:rPr lang="es-MX" smtClean="0"/>
              <a:t>23/11/2021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8A84CE8-1AFD-4155-BC24-5BDC8D28CD6B}" type="slidenum">
              <a:rPr lang="es-MX" smtClean="0"/>
              <a:t>‹Nº›</a:t>
            </a:fld>
            <a:endParaRPr lang="es-MX"/>
          </a:p>
        </p:txBody>
      </p:sp>
    </p:spTree>
    <p:extLst>
      <p:ext uri="{BB962C8B-B14F-4D97-AF65-F5344CB8AC3E}">
        <p14:creationId xmlns:p14="http://schemas.microsoft.com/office/powerpoint/2010/main" val="24530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2D5AB2C-BFA7-4DFE-A099-39874F711039}" type="datetimeFigureOut">
              <a:rPr lang="es-MX" smtClean="0"/>
              <a:t>23/11/2021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8A84CE8-1AFD-4155-BC24-5BDC8D28CD6B}" type="slidenum">
              <a:rPr lang="es-MX" smtClean="0"/>
              <a:t>‹Nº›</a:t>
            </a:fld>
            <a:endParaRPr lang="es-MX"/>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276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2D5AB2C-BFA7-4DFE-A099-39874F711039}" type="datetimeFigureOut">
              <a:rPr lang="es-MX" smtClean="0"/>
              <a:t>23/11/2021</a:t>
            </a:fld>
            <a:endParaRPr lang="es-MX"/>
          </a:p>
        </p:txBody>
      </p:sp>
      <p:sp>
        <p:nvSpPr>
          <p:cNvPr id="6" name="Footer Placeholder 5"/>
          <p:cNvSpPr>
            <a:spLocks noGrp="1"/>
          </p:cNvSpPr>
          <p:nvPr>
            <p:ph type="ftr" sz="quarter" idx="11"/>
          </p:nvPr>
        </p:nvSpPr>
        <p:spPr>
          <a:xfrm>
            <a:off x="1447382" y="318640"/>
            <a:ext cx="5541004" cy="320931"/>
          </a:xfrm>
        </p:spPr>
        <p:txBody>
          <a:bodyPr/>
          <a:lstStyle/>
          <a:p>
            <a:endParaRPr lang="es-MX"/>
          </a:p>
        </p:txBody>
      </p:sp>
      <p:sp>
        <p:nvSpPr>
          <p:cNvPr id="7" name="Slide Number Placeholder 6"/>
          <p:cNvSpPr>
            <a:spLocks noGrp="1"/>
          </p:cNvSpPr>
          <p:nvPr>
            <p:ph type="sldNum" sz="quarter" idx="12"/>
          </p:nvPr>
        </p:nvSpPr>
        <p:spPr/>
        <p:txBody>
          <a:bodyPr/>
          <a:lstStyle/>
          <a:p>
            <a:fld id="{88A84CE8-1AFD-4155-BC24-5BDC8D28CD6B}" type="slidenum">
              <a:rPr lang="es-MX" smtClean="0"/>
              <a:t>‹Nº›</a:t>
            </a:fld>
            <a:endParaRPr lang="es-MX"/>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122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2D5AB2C-BFA7-4DFE-A099-39874F711039}" type="datetimeFigureOut">
              <a:rPr lang="es-MX" smtClean="0"/>
              <a:t>23/11/2021</a:t>
            </a:fld>
            <a:endParaRPr lang="es-MX"/>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8A84CE8-1AFD-4155-BC24-5BDC8D28CD6B}" type="slidenum">
              <a:rPr lang="es-MX" smtClean="0"/>
              <a:t>‹Nº›</a:t>
            </a:fld>
            <a:endParaRPr lang="es-MX"/>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7132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emf"/><Relationship Id="rId2" Type="http://schemas.openxmlformats.org/officeDocument/2006/relationships/image" Target="../media/image30.emf"/><Relationship Id="rId1" Type="http://schemas.openxmlformats.org/officeDocument/2006/relationships/slideLayout" Target="../slideLayouts/slideLayout6.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1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6.xml"/><Relationship Id="rId4" Type="http://schemas.openxmlformats.org/officeDocument/2006/relationships/image" Target="../media/image3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 Id="rId5" Type="http://schemas.openxmlformats.org/officeDocument/2006/relationships/image" Target="../media/image42.emf"/><Relationship Id="rId4" Type="http://schemas.openxmlformats.org/officeDocument/2006/relationships/image" Target="../media/image41.emf"/></Relationships>
</file>

<file path=ppt/slides/_rels/slide1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5.png"/></Relationships>
</file>

<file path=ppt/slides/_rels/slide16.xml.rels><?xml version="1.0" encoding="UTF-8" standalone="yes"?>
<Relationships xmlns="http://schemas.openxmlformats.org/package/2006/relationships"><Relationship Id="rId3" Type="http://schemas.openxmlformats.org/officeDocument/2006/relationships/image" Target="../media/image46.emf"/><Relationship Id="rId7" Type="http://schemas.openxmlformats.org/officeDocument/2006/relationships/image" Target="../media/image50.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9.emf"/><Relationship Id="rId5" Type="http://schemas.openxmlformats.org/officeDocument/2006/relationships/image" Target="../media/image48.emf"/><Relationship Id="rId4" Type="http://schemas.openxmlformats.org/officeDocument/2006/relationships/image" Target="../media/image47.emf"/></Relationships>
</file>

<file path=ppt/slides/_rels/slide17.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6.xml"/><Relationship Id="rId6" Type="http://schemas.openxmlformats.org/officeDocument/2006/relationships/image" Target="../media/image55.emf"/><Relationship Id="rId5" Type="http://schemas.openxmlformats.org/officeDocument/2006/relationships/image" Target="../media/image54.emf"/><Relationship Id="rId4" Type="http://schemas.openxmlformats.org/officeDocument/2006/relationships/image" Target="../media/image53.emf"/></Relationships>
</file>

<file path=ppt/slides/_rels/slide18.xml.rels><?xml version="1.0" encoding="UTF-8" standalone="yes"?>
<Relationships xmlns="http://schemas.openxmlformats.org/package/2006/relationships"><Relationship Id="rId8" Type="http://schemas.openxmlformats.org/officeDocument/2006/relationships/image" Target="../media/image62.emf"/><Relationship Id="rId13" Type="http://schemas.openxmlformats.org/officeDocument/2006/relationships/image" Target="../media/image67.emf"/><Relationship Id="rId3" Type="http://schemas.openxmlformats.org/officeDocument/2006/relationships/image" Target="../media/image57.emf"/><Relationship Id="rId7" Type="http://schemas.openxmlformats.org/officeDocument/2006/relationships/image" Target="../media/image61.emf"/><Relationship Id="rId12" Type="http://schemas.openxmlformats.org/officeDocument/2006/relationships/image" Target="../media/image66.emf"/><Relationship Id="rId2" Type="http://schemas.openxmlformats.org/officeDocument/2006/relationships/image" Target="../media/image56.emf"/><Relationship Id="rId1" Type="http://schemas.openxmlformats.org/officeDocument/2006/relationships/slideLayout" Target="../slideLayouts/slideLayout6.xml"/><Relationship Id="rId6" Type="http://schemas.openxmlformats.org/officeDocument/2006/relationships/image" Target="../media/image60.emf"/><Relationship Id="rId11" Type="http://schemas.openxmlformats.org/officeDocument/2006/relationships/image" Target="../media/image65.emf"/><Relationship Id="rId5" Type="http://schemas.openxmlformats.org/officeDocument/2006/relationships/image" Target="../media/image59.emf"/><Relationship Id="rId15" Type="http://schemas.openxmlformats.org/officeDocument/2006/relationships/comments" Target="../comments/comment1.xml"/><Relationship Id="rId10" Type="http://schemas.openxmlformats.org/officeDocument/2006/relationships/image" Target="../media/image64.emf"/><Relationship Id="rId4" Type="http://schemas.openxmlformats.org/officeDocument/2006/relationships/image" Target="../media/image58.emf"/><Relationship Id="rId9" Type="http://schemas.openxmlformats.org/officeDocument/2006/relationships/image" Target="../media/image63.emf"/><Relationship Id="rId14" Type="http://schemas.openxmlformats.org/officeDocument/2006/relationships/image" Target="../media/image68.emf"/></Relationships>
</file>

<file path=ppt/slides/_rels/slide19.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 Id="rId5" Type="http://schemas.openxmlformats.org/officeDocument/2006/relationships/image" Target="../media/image8.emf"/><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 Id="rId5" Type="http://schemas.openxmlformats.org/officeDocument/2006/relationships/image" Target="../media/image17.emf"/><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image" Target="../media/image19.emf"/><Relationship Id="rId7" Type="http://schemas.openxmlformats.org/officeDocument/2006/relationships/image" Target="../media/image23.emf"/><Relationship Id="rId2" Type="http://schemas.openxmlformats.org/officeDocument/2006/relationships/image" Target="../media/image18.emf"/><Relationship Id="rId1" Type="http://schemas.openxmlformats.org/officeDocument/2006/relationships/slideLayout" Target="../slideLayouts/slideLayout6.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6.xml"/><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2895600" y="3886200"/>
            <a:ext cx="6397560" cy="174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s-MX" sz="3200" dirty="0" err="1">
                <a:solidFill>
                  <a:srgbClr val="8B8B8B"/>
                </a:solidFill>
                <a:latin typeface="Calibri"/>
                <a:ea typeface="DejaVu Sans"/>
              </a:rPr>
              <a:t>P.O.Hess</a:t>
            </a:r>
            <a:r>
              <a:rPr lang="es-MX" sz="3200" dirty="0">
                <a:solidFill>
                  <a:srgbClr val="8B8B8B"/>
                </a:solidFill>
                <a:latin typeface="Calibri"/>
                <a:ea typeface="DejaVu Sans"/>
              </a:rPr>
              <a:t> </a:t>
            </a:r>
            <a:r>
              <a:rPr lang="es-MX" sz="3200" dirty="0">
                <a:solidFill>
                  <a:srgbClr val="8B8B8B"/>
                </a:solidFill>
                <a:latin typeface="Calibri"/>
              </a:rPr>
              <a:t>(ICN-UNAM)</a:t>
            </a:r>
            <a:endParaRPr lang="es-MX" sz="3200" dirty="0"/>
          </a:p>
          <a:p>
            <a:pPr algn="ctr">
              <a:lnSpc>
                <a:spcPct val="100000"/>
              </a:lnSpc>
            </a:pPr>
            <a:r>
              <a:rPr lang="es-MX" sz="3200" dirty="0">
                <a:solidFill>
                  <a:srgbClr val="8B8B8B"/>
                </a:solidFill>
                <a:latin typeface="Calibri"/>
                <a:ea typeface="DejaVu Sans"/>
              </a:rPr>
              <a:t>  </a:t>
            </a:r>
            <a:endParaRPr dirty="0"/>
          </a:p>
        </p:txBody>
      </p:sp>
      <p:sp>
        <p:nvSpPr>
          <p:cNvPr id="186" name="CustomShape 2"/>
          <p:cNvSpPr/>
          <p:nvPr/>
        </p:nvSpPr>
        <p:spPr>
          <a:xfrm>
            <a:off x="3180000" y="2160000"/>
            <a:ext cx="5817600" cy="127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dirty="0"/>
          </a:p>
        </p:txBody>
      </p:sp>
      <p:sp>
        <p:nvSpPr>
          <p:cNvPr id="2" name="Rectángulo 1">
            <a:extLst>
              <a:ext uri="{FF2B5EF4-FFF2-40B4-BE49-F238E27FC236}">
                <a16:creationId xmlns:a16="http://schemas.microsoft.com/office/drawing/2014/main" id="{01583F34-E505-4AE2-9230-149D0598B1DB}"/>
              </a:ext>
            </a:extLst>
          </p:cNvPr>
          <p:cNvSpPr/>
          <p:nvPr/>
        </p:nvSpPr>
        <p:spPr>
          <a:xfrm>
            <a:off x="1815653" y="1004158"/>
            <a:ext cx="8786190" cy="1200329"/>
          </a:xfrm>
          <a:prstGeom prst="rect">
            <a:avLst/>
          </a:prstGeom>
        </p:spPr>
        <p:txBody>
          <a:bodyPr wrap="square">
            <a:spAutoFit/>
          </a:bodyPr>
          <a:lstStyle/>
          <a:p>
            <a:pPr algn="ctr"/>
            <a:r>
              <a:rPr lang="es-MX" sz="3600" dirty="0" err="1"/>
              <a:t>Why</a:t>
            </a:r>
            <a:r>
              <a:rPr lang="es-MX" sz="3600" dirty="0"/>
              <a:t> </a:t>
            </a:r>
            <a:r>
              <a:rPr lang="es-MX" sz="3600" dirty="0" err="1"/>
              <a:t>pseudo-complex</a:t>
            </a:r>
            <a:r>
              <a:rPr lang="es-MX" sz="3600" dirty="0"/>
              <a:t> General </a:t>
            </a:r>
            <a:r>
              <a:rPr lang="es-MX" sz="3600" dirty="0" err="1"/>
              <a:t>Relativity</a:t>
            </a:r>
            <a:r>
              <a:rPr lang="es-MX" sz="3600" dirty="0"/>
              <a:t> </a:t>
            </a:r>
          </a:p>
          <a:p>
            <a:pPr algn="ctr"/>
            <a:r>
              <a:rPr lang="es-MX" sz="3600" dirty="0"/>
              <a:t>and </a:t>
            </a:r>
            <a:r>
              <a:rPr lang="es-MX" sz="3600" dirty="0" err="1"/>
              <a:t>application</a:t>
            </a:r>
            <a:r>
              <a:rPr lang="es-MX" sz="3600" dirty="0"/>
              <a:t> </a:t>
            </a:r>
            <a:r>
              <a:rPr lang="es-MX" sz="3600" dirty="0" err="1"/>
              <a:t>to</a:t>
            </a:r>
            <a:r>
              <a:rPr lang="es-MX" sz="3600" dirty="0"/>
              <a:t> </a:t>
            </a:r>
            <a:r>
              <a:rPr lang="es-MX" sz="3600" dirty="0" err="1"/>
              <a:t>gravitational</a:t>
            </a:r>
            <a:r>
              <a:rPr lang="es-MX" sz="3600" dirty="0"/>
              <a:t> </a:t>
            </a:r>
            <a:r>
              <a:rPr lang="es-MX" sz="3600" dirty="0" err="1"/>
              <a:t>waves</a:t>
            </a:r>
            <a:endParaRPr lang="es-MX" sz="3600" dirty="0"/>
          </a:p>
        </p:txBody>
      </p:sp>
      <p:sp>
        <p:nvSpPr>
          <p:cNvPr id="3" name="CuadroTexto 2">
            <a:extLst>
              <a:ext uri="{FF2B5EF4-FFF2-40B4-BE49-F238E27FC236}">
                <a16:creationId xmlns:a16="http://schemas.microsoft.com/office/drawing/2014/main" id="{847A0C3A-C740-4F92-A264-B12CB7746C91}"/>
              </a:ext>
            </a:extLst>
          </p:cNvPr>
          <p:cNvSpPr txBox="1"/>
          <p:nvPr/>
        </p:nvSpPr>
        <p:spPr>
          <a:xfrm>
            <a:off x="2629346" y="5022702"/>
            <a:ext cx="5893858" cy="646331"/>
          </a:xfrm>
          <a:prstGeom prst="rect">
            <a:avLst/>
          </a:prstGeom>
          <a:noFill/>
        </p:spPr>
        <p:txBody>
          <a:bodyPr wrap="none" rtlCol="0">
            <a:spAutoFit/>
          </a:bodyPr>
          <a:lstStyle/>
          <a:p>
            <a:r>
              <a:rPr lang="es-MX" dirty="0"/>
              <a:t>P.O. Hess,”</a:t>
            </a:r>
            <a:r>
              <a:rPr lang="es-MX" dirty="0" err="1"/>
              <a:t>Alternatives</a:t>
            </a:r>
            <a:r>
              <a:rPr lang="es-MX" dirty="0"/>
              <a:t> </a:t>
            </a:r>
            <a:r>
              <a:rPr lang="es-MX" dirty="0" err="1"/>
              <a:t>to</a:t>
            </a:r>
            <a:r>
              <a:rPr lang="es-MX" dirty="0"/>
              <a:t> </a:t>
            </a:r>
            <a:r>
              <a:rPr lang="es-MX" dirty="0" err="1"/>
              <a:t>Einstein’s</a:t>
            </a:r>
            <a:r>
              <a:rPr lang="es-MX" dirty="0"/>
              <a:t> General </a:t>
            </a:r>
            <a:r>
              <a:rPr lang="es-MX" dirty="0" err="1"/>
              <a:t>Relativity</a:t>
            </a:r>
            <a:r>
              <a:rPr lang="es-MX" dirty="0"/>
              <a:t> </a:t>
            </a:r>
            <a:r>
              <a:rPr lang="es-MX" dirty="0" err="1"/>
              <a:t>Theory</a:t>
            </a:r>
            <a:r>
              <a:rPr lang="es-MX" dirty="0"/>
              <a:t>,</a:t>
            </a:r>
          </a:p>
          <a:p>
            <a:r>
              <a:rPr lang="en-US" dirty="0"/>
              <a:t>Progress in Particle and Nuclear Physics </a:t>
            </a:r>
            <a:r>
              <a:rPr lang="en-US" b="1" dirty="0"/>
              <a:t>114</a:t>
            </a:r>
            <a:r>
              <a:rPr lang="en-US" dirty="0"/>
              <a:t> (2020), 103809.</a:t>
            </a:r>
            <a:endParaRPr lang="es-MX"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8AE3E7CA-E345-41F3-9E6A-35275EBAA0D8}"/>
              </a:ext>
            </a:extLst>
          </p:cNvPr>
          <p:cNvSpPr txBox="1"/>
          <p:nvPr/>
        </p:nvSpPr>
        <p:spPr>
          <a:xfrm>
            <a:off x="6378227" y="5538570"/>
            <a:ext cx="290464" cy="369332"/>
          </a:xfrm>
          <a:prstGeom prst="rect">
            <a:avLst/>
          </a:prstGeom>
          <a:noFill/>
        </p:spPr>
        <p:txBody>
          <a:bodyPr wrap="none" rtlCol="0">
            <a:spAutoFit/>
          </a:bodyPr>
          <a:lstStyle/>
          <a:p>
            <a:r>
              <a:rPr lang="es-MX" dirty="0"/>
              <a:t>  </a:t>
            </a:r>
          </a:p>
        </p:txBody>
      </p:sp>
      <p:pic>
        <p:nvPicPr>
          <p:cNvPr id="11" name="Imagen 10">
            <a:extLst>
              <a:ext uri="{FF2B5EF4-FFF2-40B4-BE49-F238E27FC236}">
                <a16:creationId xmlns:a16="http://schemas.microsoft.com/office/drawing/2014/main" id="{45D13BB2-D593-4A70-B3FA-3BD52181C1EC}"/>
              </a:ext>
            </a:extLst>
          </p:cNvPr>
          <p:cNvPicPr>
            <a:picLocks noChangeAspect="1"/>
          </p:cNvPicPr>
          <p:nvPr/>
        </p:nvPicPr>
        <p:blipFill>
          <a:blip r:embed="rId2" cstate="print"/>
          <a:stretch>
            <a:fillRect/>
          </a:stretch>
        </p:blipFill>
        <p:spPr>
          <a:xfrm>
            <a:off x="6361067" y="5434420"/>
            <a:ext cx="390887" cy="324375"/>
          </a:xfrm>
          <a:prstGeom prst="rect">
            <a:avLst/>
          </a:prstGeom>
        </p:spPr>
      </p:pic>
      <p:sp>
        <p:nvSpPr>
          <p:cNvPr id="12" name="CuadroTexto 11">
            <a:extLst>
              <a:ext uri="{FF2B5EF4-FFF2-40B4-BE49-F238E27FC236}">
                <a16:creationId xmlns:a16="http://schemas.microsoft.com/office/drawing/2014/main" id="{B8B7F1EE-2C18-41D2-91AD-E2140D6AD6F3}"/>
              </a:ext>
            </a:extLst>
          </p:cNvPr>
          <p:cNvSpPr txBox="1"/>
          <p:nvPr/>
        </p:nvSpPr>
        <p:spPr>
          <a:xfrm>
            <a:off x="2350168" y="1507340"/>
            <a:ext cx="6590459" cy="646331"/>
          </a:xfrm>
          <a:prstGeom prst="rect">
            <a:avLst/>
          </a:prstGeom>
          <a:noFill/>
        </p:spPr>
        <p:txBody>
          <a:bodyPr wrap="none" rtlCol="0">
            <a:spAutoFit/>
          </a:bodyPr>
          <a:lstStyle/>
          <a:p>
            <a:r>
              <a:rPr lang="es-MX" dirty="0" err="1"/>
              <a:t>P.O.Hess</a:t>
            </a:r>
            <a:r>
              <a:rPr lang="es-MX" dirty="0"/>
              <a:t>, M. Schäfer, W. Greiner: </a:t>
            </a:r>
            <a:r>
              <a:rPr lang="es-MX" dirty="0" err="1"/>
              <a:t>Pseudo-complex</a:t>
            </a:r>
            <a:r>
              <a:rPr lang="es-MX" dirty="0"/>
              <a:t> General </a:t>
            </a:r>
            <a:r>
              <a:rPr lang="es-MX" dirty="0" err="1"/>
              <a:t>Relativity</a:t>
            </a:r>
            <a:r>
              <a:rPr lang="es-MX" dirty="0"/>
              <a:t>,</a:t>
            </a:r>
          </a:p>
          <a:p>
            <a:r>
              <a:rPr lang="es-MX" dirty="0"/>
              <a:t>Springer 2015</a:t>
            </a:r>
          </a:p>
        </p:txBody>
      </p:sp>
      <p:pic>
        <p:nvPicPr>
          <p:cNvPr id="1026" name="Picture 2"/>
          <p:cNvPicPr>
            <a:picLocks noChangeAspect="1" noChangeArrowheads="1"/>
          </p:cNvPicPr>
          <p:nvPr/>
        </p:nvPicPr>
        <p:blipFill>
          <a:blip r:embed="rId3"/>
          <a:srcRect/>
          <a:stretch>
            <a:fillRect/>
          </a:stretch>
        </p:blipFill>
        <p:spPr bwMode="auto">
          <a:xfrm>
            <a:off x="4607571" y="4991118"/>
            <a:ext cx="3506991" cy="854645"/>
          </a:xfrm>
          <a:prstGeom prst="rect">
            <a:avLst/>
          </a:prstGeom>
          <a:noFill/>
          <a:ln w="9525">
            <a:noFill/>
            <a:miter lim="800000"/>
            <a:headEnd/>
            <a:tailEnd/>
          </a:ln>
          <a:effectLst/>
        </p:spPr>
      </p:pic>
      <p:sp>
        <p:nvSpPr>
          <p:cNvPr id="2" name="Título 1">
            <a:extLst>
              <a:ext uri="{FF2B5EF4-FFF2-40B4-BE49-F238E27FC236}">
                <a16:creationId xmlns:a16="http://schemas.microsoft.com/office/drawing/2014/main" id="{3EDB460F-EF88-44D2-B9FF-EBA745C86475}"/>
              </a:ext>
            </a:extLst>
          </p:cNvPr>
          <p:cNvSpPr>
            <a:spLocks noGrp="1"/>
          </p:cNvSpPr>
          <p:nvPr>
            <p:ph type="title"/>
          </p:nvPr>
        </p:nvSpPr>
        <p:spPr/>
        <p:txBody>
          <a:bodyPr/>
          <a:lstStyle/>
          <a:p>
            <a:pPr algn="ctr"/>
            <a:r>
              <a:rPr lang="es-MX" dirty="0"/>
              <a:t>pc-GR</a:t>
            </a:r>
          </a:p>
        </p:txBody>
      </p:sp>
      <p:pic>
        <p:nvPicPr>
          <p:cNvPr id="3" name="Imagen 2">
            <a:extLst>
              <a:ext uri="{FF2B5EF4-FFF2-40B4-BE49-F238E27FC236}">
                <a16:creationId xmlns:a16="http://schemas.microsoft.com/office/drawing/2014/main" id="{6808AA53-8DA0-4385-B11A-F03DB3B08E73}"/>
              </a:ext>
            </a:extLst>
          </p:cNvPr>
          <p:cNvPicPr>
            <a:picLocks noChangeAspect="1"/>
          </p:cNvPicPr>
          <p:nvPr/>
        </p:nvPicPr>
        <p:blipFill>
          <a:blip r:embed="rId4"/>
          <a:stretch>
            <a:fillRect/>
          </a:stretch>
        </p:blipFill>
        <p:spPr>
          <a:xfrm>
            <a:off x="4047669" y="2120856"/>
            <a:ext cx="3333792" cy="805709"/>
          </a:xfrm>
          <a:prstGeom prst="rect">
            <a:avLst/>
          </a:prstGeom>
        </p:spPr>
      </p:pic>
      <p:pic>
        <p:nvPicPr>
          <p:cNvPr id="4" name="Imagen 3">
            <a:extLst>
              <a:ext uri="{FF2B5EF4-FFF2-40B4-BE49-F238E27FC236}">
                <a16:creationId xmlns:a16="http://schemas.microsoft.com/office/drawing/2014/main" id="{72E1F045-5FAB-4BA6-B183-E2A7829A469D}"/>
              </a:ext>
            </a:extLst>
          </p:cNvPr>
          <p:cNvPicPr>
            <a:picLocks noChangeAspect="1"/>
          </p:cNvPicPr>
          <p:nvPr/>
        </p:nvPicPr>
        <p:blipFill>
          <a:blip r:embed="rId5"/>
          <a:stretch>
            <a:fillRect/>
          </a:stretch>
        </p:blipFill>
        <p:spPr>
          <a:xfrm>
            <a:off x="4047669" y="3030716"/>
            <a:ext cx="3515444" cy="900722"/>
          </a:xfrm>
          <a:prstGeom prst="rect">
            <a:avLst/>
          </a:prstGeom>
        </p:spPr>
      </p:pic>
      <p:pic>
        <p:nvPicPr>
          <p:cNvPr id="5" name="Imagen 4">
            <a:extLst>
              <a:ext uri="{FF2B5EF4-FFF2-40B4-BE49-F238E27FC236}">
                <a16:creationId xmlns:a16="http://schemas.microsoft.com/office/drawing/2014/main" id="{E0BA53BD-575B-44C6-B1AA-B463CDA9DDBA}"/>
              </a:ext>
            </a:extLst>
          </p:cNvPr>
          <p:cNvPicPr>
            <a:picLocks noChangeAspect="1"/>
          </p:cNvPicPr>
          <p:nvPr/>
        </p:nvPicPr>
        <p:blipFill>
          <a:blip r:embed="rId6"/>
          <a:stretch>
            <a:fillRect/>
          </a:stretch>
        </p:blipFill>
        <p:spPr>
          <a:xfrm>
            <a:off x="2814801" y="4069943"/>
            <a:ext cx="7092531" cy="622834"/>
          </a:xfrm>
          <a:prstGeom prst="rect">
            <a:avLst/>
          </a:prstGeom>
        </p:spPr>
      </p:pic>
      <p:sp>
        <p:nvSpPr>
          <p:cNvPr id="6" name="CuadroTexto 5">
            <a:extLst>
              <a:ext uri="{FF2B5EF4-FFF2-40B4-BE49-F238E27FC236}">
                <a16:creationId xmlns:a16="http://schemas.microsoft.com/office/drawing/2014/main" id="{9FB13BB7-99B8-4230-973D-0D3B942AD40A}"/>
              </a:ext>
            </a:extLst>
          </p:cNvPr>
          <p:cNvSpPr txBox="1"/>
          <p:nvPr/>
        </p:nvSpPr>
        <p:spPr>
          <a:xfrm>
            <a:off x="3864432" y="5088854"/>
            <a:ext cx="535724" cy="523220"/>
          </a:xfrm>
          <a:prstGeom prst="rect">
            <a:avLst/>
          </a:prstGeom>
          <a:noFill/>
        </p:spPr>
        <p:txBody>
          <a:bodyPr wrap="none" rtlCol="0">
            <a:spAutoFit/>
          </a:bodyPr>
          <a:lstStyle/>
          <a:p>
            <a:r>
              <a:rPr lang="es-MX" sz="2800" dirty="0">
                <a:solidFill>
                  <a:srgbClr val="C00000"/>
                </a:solidFill>
                <a:sym typeface="Wingdings" panose="05000000000000000000" pitchFamily="2" charset="2"/>
              </a:rPr>
              <a:t></a:t>
            </a:r>
            <a:endParaRPr lang="es-MX" sz="2800" dirty="0">
              <a:solidFill>
                <a:srgbClr val="C00000"/>
              </a:solidFill>
            </a:endParaRPr>
          </a:p>
        </p:txBody>
      </p:sp>
      <p:sp>
        <p:nvSpPr>
          <p:cNvPr id="13" name="CuadroTexto 12">
            <a:extLst>
              <a:ext uri="{FF2B5EF4-FFF2-40B4-BE49-F238E27FC236}">
                <a16:creationId xmlns:a16="http://schemas.microsoft.com/office/drawing/2014/main" id="{0F795F81-607E-4C17-902F-88706916B92B}"/>
              </a:ext>
            </a:extLst>
          </p:cNvPr>
          <p:cNvSpPr txBox="1"/>
          <p:nvPr/>
        </p:nvSpPr>
        <p:spPr>
          <a:xfrm>
            <a:off x="3621600" y="3368617"/>
            <a:ext cx="535724" cy="523220"/>
          </a:xfrm>
          <a:prstGeom prst="rect">
            <a:avLst/>
          </a:prstGeom>
          <a:noFill/>
        </p:spPr>
        <p:txBody>
          <a:bodyPr wrap="none" rtlCol="0">
            <a:spAutoFit/>
          </a:bodyPr>
          <a:lstStyle/>
          <a:p>
            <a:r>
              <a:rPr lang="es-MX" sz="2800" dirty="0">
                <a:solidFill>
                  <a:srgbClr val="C00000"/>
                </a:solidFill>
                <a:sym typeface="Wingdings" panose="05000000000000000000" pitchFamily="2" charset="2"/>
              </a:rPr>
              <a:t></a:t>
            </a:r>
            <a:endParaRPr lang="es-MX" sz="2800" dirty="0">
              <a:solidFill>
                <a:srgbClr val="C00000"/>
              </a:solidFill>
            </a:endParaRPr>
          </a:p>
        </p:txBody>
      </p:sp>
      <p:pic>
        <p:nvPicPr>
          <p:cNvPr id="7" name="Imagen 6">
            <a:extLst>
              <a:ext uri="{FF2B5EF4-FFF2-40B4-BE49-F238E27FC236}">
                <a16:creationId xmlns:a16="http://schemas.microsoft.com/office/drawing/2014/main" id="{F19A1D2D-3363-401C-B836-C326ED6AC981}"/>
              </a:ext>
            </a:extLst>
          </p:cNvPr>
          <p:cNvPicPr>
            <a:picLocks noChangeAspect="1"/>
          </p:cNvPicPr>
          <p:nvPr/>
        </p:nvPicPr>
        <p:blipFill>
          <a:blip r:embed="rId7"/>
          <a:stretch>
            <a:fillRect/>
          </a:stretch>
        </p:blipFill>
        <p:spPr>
          <a:xfrm>
            <a:off x="3556923" y="5949914"/>
            <a:ext cx="6408471" cy="659137"/>
          </a:xfrm>
          <a:prstGeom prst="rect">
            <a:avLst/>
          </a:prstGeom>
        </p:spPr>
      </p:pic>
      <p:sp>
        <p:nvSpPr>
          <p:cNvPr id="8" name="CuadroTexto 7">
            <a:extLst>
              <a:ext uri="{FF2B5EF4-FFF2-40B4-BE49-F238E27FC236}">
                <a16:creationId xmlns:a16="http://schemas.microsoft.com/office/drawing/2014/main" id="{951519F1-F1FF-43FC-8061-F551E57DD720}"/>
              </a:ext>
            </a:extLst>
          </p:cNvPr>
          <p:cNvSpPr txBox="1"/>
          <p:nvPr/>
        </p:nvSpPr>
        <p:spPr>
          <a:xfrm>
            <a:off x="2814801" y="6135757"/>
            <a:ext cx="601447" cy="369332"/>
          </a:xfrm>
          <a:prstGeom prst="rect">
            <a:avLst/>
          </a:prstGeom>
          <a:noFill/>
        </p:spPr>
        <p:txBody>
          <a:bodyPr wrap="none" rtlCol="0">
            <a:spAutoFit/>
          </a:bodyPr>
          <a:lstStyle/>
          <a:p>
            <a:r>
              <a:rPr lang="es-MX" dirty="0" err="1"/>
              <a:t>with</a:t>
            </a:r>
            <a:endParaRPr lang="es-MX" dirty="0"/>
          </a:p>
        </p:txBody>
      </p:sp>
    </p:spTree>
    <p:extLst>
      <p:ext uri="{BB962C8B-B14F-4D97-AF65-F5344CB8AC3E}">
        <p14:creationId xmlns:p14="http://schemas.microsoft.com/office/powerpoint/2010/main" val="295946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33D94-3E79-40EB-BC7D-3F5E5056D6C4}"/>
              </a:ext>
            </a:extLst>
          </p:cNvPr>
          <p:cNvSpPr>
            <a:spLocks noGrp="1"/>
          </p:cNvSpPr>
          <p:nvPr>
            <p:ph type="title"/>
          </p:nvPr>
        </p:nvSpPr>
        <p:spPr/>
        <p:txBody>
          <a:bodyPr/>
          <a:lstStyle/>
          <a:p>
            <a:pPr algn="ctr"/>
            <a:r>
              <a:rPr lang="es-MX" dirty="0"/>
              <a:t>Un modelo fenomenológico</a:t>
            </a:r>
          </a:p>
        </p:txBody>
      </p:sp>
      <p:pic>
        <p:nvPicPr>
          <p:cNvPr id="4" name="Imagen 3">
            <a:extLst>
              <a:ext uri="{FF2B5EF4-FFF2-40B4-BE49-F238E27FC236}">
                <a16:creationId xmlns:a16="http://schemas.microsoft.com/office/drawing/2014/main" id="{09CE5345-973C-4A6A-A776-176C783831D4}"/>
              </a:ext>
            </a:extLst>
          </p:cNvPr>
          <p:cNvPicPr>
            <a:picLocks noChangeAspect="1"/>
          </p:cNvPicPr>
          <p:nvPr/>
        </p:nvPicPr>
        <p:blipFill>
          <a:blip r:embed="rId2" cstate="print"/>
          <a:stretch>
            <a:fillRect/>
          </a:stretch>
        </p:blipFill>
        <p:spPr>
          <a:xfrm>
            <a:off x="4669689" y="3644348"/>
            <a:ext cx="2378748" cy="1263352"/>
          </a:xfrm>
          <a:prstGeom prst="rect">
            <a:avLst/>
          </a:prstGeom>
        </p:spPr>
      </p:pic>
      <p:pic>
        <p:nvPicPr>
          <p:cNvPr id="5" name="Imagen 4">
            <a:extLst>
              <a:ext uri="{FF2B5EF4-FFF2-40B4-BE49-F238E27FC236}">
                <a16:creationId xmlns:a16="http://schemas.microsoft.com/office/drawing/2014/main" id="{1A7E30B4-4227-419D-BE72-58224B9D2A16}"/>
              </a:ext>
            </a:extLst>
          </p:cNvPr>
          <p:cNvPicPr>
            <a:picLocks noChangeAspect="1"/>
          </p:cNvPicPr>
          <p:nvPr/>
        </p:nvPicPr>
        <p:blipFill>
          <a:blip r:embed="rId3" cstate="print"/>
          <a:stretch>
            <a:fillRect/>
          </a:stretch>
        </p:blipFill>
        <p:spPr>
          <a:xfrm>
            <a:off x="4406400" y="2056794"/>
            <a:ext cx="3155263" cy="949160"/>
          </a:xfrm>
          <a:prstGeom prst="rect">
            <a:avLst/>
          </a:prstGeom>
        </p:spPr>
      </p:pic>
      <p:pic>
        <p:nvPicPr>
          <p:cNvPr id="3" name="Imagen 2">
            <a:extLst>
              <a:ext uri="{FF2B5EF4-FFF2-40B4-BE49-F238E27FC236}">
                <a16:creationId xmlns:a16="http://schemas.microsoft.com/office/drawing/2014/main" id="{B917F887-91F5-4EF6-B80D-911D580F0D30}"/>
              </a:ext>
            </a:extLst>
          </p:cNvPr>
          <p:cNvPicPr>
            <a:picLocks noChangeAspect="1"/>
          </p:cNvPicPr>
          <p:nvPr/>
        </p:nvPicPr>
        <p:blipFill>
          <a:blip r:embed="rId4" cstate="print"/>
          <a:stretch>
            <a:fillRect/>
          </a:stretch>
        </p:blipFill>
        <p:spPr>
          <a:xfrm>
            <a:off x="1865818" y="1226286"/>
            <a:ext cx="8802182" cy="511311"/>
          </a:xfrm>
          <a:prstGeom prst="rect">
            <a:avLst/>
          </a:prstGeom>
        </p:spPr>
      </p:pic>
      <p:sp>
        <p:nvSpPr>
          <p:cNvPr id="6" name="CuadroTexto 5">
            <a:extLst>
              <a:ext uri="{FF2B5EF4-FFF2-40B4-BE49-F238E27FC236}">
                <a16:creationId xmlns:a16="http://schemas.microsoft.com/office/drawing/2014/main" id="{3F0DC3BB-9167-4D66-BD49-F7FA0915C6E1}"/>
              </a:ext>
            </a:extLst>
          </p:cNvPr>
          <p:cNvSpPr txBox="1"/>
          <p:nvPr/>
        </p:nvSpPr>
        <p:spPr>
          <a:xfrm>
            <a:off x="1577240" y="3087713"/>
            <a:ext cx="6184898" cy="707886"/>
          </a:xfrm>
          <a:prstGeom prst="rect">
            <a:avLst/>
          </a:prstGeom>
          <a:noFill/>
        </p:spPr>
        <p:txBody>
          <a:bodyPr wrap="none" rtlCol="0">
            <a:spAutoFit/>
          </a:bodyPr>
          <a:lstStyle/>
          <a:p>
            <a:r>
              <a:rPr lang="es-MX" sz="2000" dirty="0" err="1">
                <a:solidFill>
                  <a:srgbClr val="0070C0"/>
                </a:solidFill>
              </a:rPr>
              <a:t>Due</a:t>
            </a:r>
            <a:r>
              <a:rPr lang="es-MX" sz="2000" dirty="0">
                <a:solidFill>
                  <a:srgbClr val="0070C0"/>
                </a:solidFill>
              </a:rPr>
              <a:t> </a:t>
            </a:r>
            <a:r>
              <a:rPr lang="es-MX" sz="2000" dirty="0" err="1">
                <a:solidFill>
                  <a:srgbClr val="0070C0"/>
                </a:solidFill>
              </a:rPr>
              <a:t>to</a:t>
            </a:r>
            <a:r>
              <a:rPr lang="es-MX" sz="2000" dirty="0">
                <a:solidFill>
                  <a:srgbClr val="0070C0"/>
                </a:solidFill>
              </a:rPr>
              <a:t> </a:t>
            </a:r>
            <a:r>
              <a:rPr lang="es-MX" sz="2000" dirty="0" err="1">
                <a:solidFill>
                  <a:srgbClr val="0070C0"/>
                </a:solidFill>
              </a:rPr>
              <a:t>the</a:t>
            </a:r>
            <a:r>
              <a:rPr lang="es-MX" sz="2000" dirty="0">
                <a:solidFill>
                  <a:srgbClr val="0070C0"/>
                </a:solidFill>
              </a:rPr>
              <a:t> non-</a:t>
            </a:r>
            <a:r>
              <a:rPr lang="es-MX" sz="2000" dirty="0" err="1">
                <a:solidFill>
                  <a:srgbClr val="0070C0"/>
                </a:solidFill>
              </a:rPr>
              <a:t>existence</a:t>
            </a:r>
            <a:r>
              <a:rPr lang="es-MX" sz="2000" dirty="0">
                <a:solidFill>
                  <a:srgbClr val="0070C0"/>
                </a:solidFill>
              </a:rPr>
              <a:t> </a:t>
            </a:r>
            <a:r>
              <a:rPr lang="es-MX" sz="2000" dirty="0" err="1">
                <a:solidFill>
                  <a:srgbClr val="0070C0"/>
                </a:solidFill>
              </a:rPr>
              <a:t>of</a:t>
            </a:r>
            <a:r>
              <a:rPr lang="es-MX" sz="2000" dirty="0">
                <a:solidFill>
                  <a:srgbClr val="0070C0"/>
                </a:solidFill>
              </a:rPr>
              <a:t> a </a:t>
            </a:r>
            <a:r>
              <a:rPr lang="es-MX" sz="2000" dirty="0" err="1">
                <a:solidFill>
                  <a:srgbClr val="0070C0"/>
                </a:solidFill>
              </a:rPr>
              <a:t>theory</a:t>
            </a:r>
            <a:r>
              <a:rPr lang="es-MX" sz="2000" dirty="0">
                <a:solidFill>
                  <a:srgbClr val="0070C0"/>
                </a:solidFill>
              </a:rPr>
              <a:t> </a:t>
            </a:r>
            <a:r>
              <a:rPr lang="es-MX" sz="2000" dirty="0" err="1">
                <a:solidFill>
                  <a:srgbClr val="0070C0"/>
                </a:solidFill>
              </a:rPr>
              <a:t>of</a:t>
            </a:r>
            <a:r>
              <a:rPr lang="es-MX" sz="2000" dirty="0">
                <a:solidFill>
                  <a:srgbClr val="0070C0"/>
                </a:solidFill>
              </a:rPr>
              <a:t> quantum </a:t>
            </a:r>
            <a:r>
              <a:rPr lang="es-MX" sz="2000" dirty="0" err="1">
                <a:solidFill>
                  <a:srgbClr val="0070C0"/>
                </a:solidFill>
              </a:rPr>
              <a:t>gravity</a:t>
            </a:r>
            <a:r>
              <a:rPr lang="es-MX" sz="2000" dirty="0">
                <a:solidFill>
                  <a:srgbClr val="0070C0"/>
                </a:solidFill>
              </a:rPr>
              <a:t>: </a:t>
            </a:r>
          </a:p>
          <a:p>
            <a:r>
              <a:rPr lang="es-MX" sz="2000" dirty="0">
                <a:solidFill>
                  <a:srgbClr val="0070C0"/>
                </a:solidFill>
              </a:rPr>
              <a:t>use </a:t>
            </a:r>
            <a:r>
              <a:rPr lang="es-MX" sz="2000" dirty="0" err="1">
                <a:solidFill>
                  <a:srgbClr val="0070C0"/>
                </a:solidFill>
              </a:rPr>
              <a:t>phenomenology</a:t>
            </a:r>
            <a:endParaRPr lang="es-MX" sz="2000" dirty="0">
              <a:solidFill>
                <a:srgbClr val="0070C0"/>
              </a:solidFill>
            </a:endParaRPr>
          </a:p>
        </p:txBody>
      </p:sp>
      <p:sp>
        <p:nvSpPr>
          <p:cNvPr id="7" name="Rectángulo 6">
            <a:extLst>
              <a:ext uri="{FF2B5EF4-FFF2-40B4-BE49-F238E27FC236}">
                <a16:creationId xmlns:a16="http://schemas.microsoft.com/office/drawing/2014/main" id="{0B843306-5917-47F8-BC90-23DB4B134C04}"/>
              </a:ext>
            </a:extLst>
          </p:cNvPr>
          <p:cNvSpPr/>
          <p:nvPr/>
        </p:nvSpPr>
        <p:spPr>
          <a:xfrm>
            <a:off x="1451579" y="4855775"/>
            <a:ext cx="6587467" cy="1107996"/>
          </a:xfrm>
          <a:prstGeom prst="rect">
            <a:avLst/>
          </a:prstGeom>
        </p:spPr>
        <p:txBody>
          <a:bodyPr wrap="square">
            <a:spAutoFit/>
          </a:bodyPr>
          <a:lstStyle/>
          <a:p>
            <a:endParaRPr lang="de-DE" dirty="0">
              <a:latin typeface="URWPalladioL-Roma"/>
            </a:endParaRPr>
          </a:p>
          <a:p>
            <a:r>
              <a:rPr lang="de-DE" sz="2400" dirty="0">
                <a:latin typeface="URWPalladioL-Roma"/>
              </a:rPr>
              <a:t>Nielsen A., Birnholz O.,</a:t>
            </a:r>
            <a:r>
              <a:rPr lang="de-DE" sz="2400" dirty="0">
                <a:latin typeface="URWPalladioL-Ital"/>
              </a:rPr>
              <a:t>AN 2018</a:t>
            </a:r>
            <a:r>
              <a:rPr lang="de-DE" sz="2400" dirty="0">
                <a:latin typeface="URWPalladioL-Roma"/>
              </a:rPr>
              <a:t>, </a:t>
            </a:r>
            <a:r>
              <a:rPr lang="de-DE" sz="2400" dirty="0">
                <a:latin typeface="URWPalladioL-Ital"/>
              </a:rPr>
              <a:t>339</a:t>
            </a:r>
            <a:r>
              <a:rPr lang="de-DE" sz="2400" dirty="0">
                <a:latin typeface="URWPalladioL-Roma"/>
              </a:rPr>
              <a:t>, 298.</a:t>
            </a:r>
          </a:p>
          <a:p>
            <a:r>
              <a:rPr lang="de-DE" sz="2400" dirty="0">
                <a:latin typeface="URWPalladioL-Roma"/>
              </a:rPr>
              <a:t>Nielsen A., Birnholz O.,</a:t>
            </a:r>
            <a:r>
              <a:rPr lang="de-DE" sz="2400" dirty="0">
                <a:latin typeface="URWPalladioL-Ital"/>
              </a:rPr>
              <a:t>AN 2019</a:t>
            </a:r>
            <a:r>
              <a:rPr lang="de-DE" sz="2400" dirty="0">
                <a:latin typeface="URWPalladioL-Roma"/>
              </a:rPr>
              <a:t>, </a:t>
            </a:r>
            <a:r>
              <a:rPr lang="de-DE" sz="2400" dirty="0">
                <a:latin typeface="URWPalladioL-Ital"/>
              </a:rPr>
              <a:t>340</a:t>
            </a:r>
            <a:r>
              <a:rPr lang="de-DE" sz="2400" dirty="0">
                <a:latin typeface="URWPalladioL-Roma"/>
              </a:rPr>
              <a:t>, 116.</a:t>
            </a:r>
          </a:p>
        </p:txBody>
      </p:sp>
      <p:sp>
        <p:nvSpPr>
          <p:cNvPr id="8" name="7 CuadroTexto"/>
          <p:cNvSpPr txBox="1"/>
          <p:nvPr/>
        </p:nvSpPr>
        <p:spPr>
          <a:xfrm>
            <a:off x="5008606" y="2092411"/>
            <a:ext cx="356188" cy="839235"/>
          </a:xfrm>
          <a:prstGeom prst="rect">
            <a:avLst/>
          </a:prstGeom>
          <a:noFill/>
        </p:spPr>
        <p:txBody>
          <a:bodyPr wrap="square" rtlCol="0">
            <a:spAutoFit/>
          </a:bodyPr>
          <a:lstStyle/>
          <a:p>
            <a:r>
              <a:rPr lang="es-MX" sz="4800" dirty="0"/>
              <a:t>[</a:t>
            </a:r>
          </a:p>
        </p:txBody>
      </p:sp>
      <p:sp>
        <p:nvSpPr>
          <p:cNvPr id="9" name="8 CuadroTexto"/>
          <p:cNvSpPr txBox="1"/>
          <p:nvPr/>
        </p:nvSpPr>
        <p:spPr>
          <a:xfrm>
            <a:off x="7447005" y="2067692"/>
            <a:ext cx="1135247" cy="830997"/>
          </a:xfrm>
          <a:prstGeom prst="rect">
            <a:avLst/>
          </a:prstGeom>
          <a:noFill/>
        </p:spPr>
        <p:txBody>
          <a:bodyPr wrap="none" rtlCol="0">
            <a:spAutoFit/>
          </a:bodyPr>
          <a:lstStyle/>
          <a:p>
            <a:r>
              <a:rPr lang="es-MX" sz="3200" dirty="0"/>
              <a:t>r**6</a:t>
            </a:r>
            <a:r>
              <a:rPr lang="es-MX" sz="4800" dirty="0"/>
              <a:t>]</a:t>
            </a:r>
            <a:endParaRPr lang="es-MX" sz="3200" dirty="0"/>
          </a:p>
        </p:txBody>
      </p:sp>
      <p:sp>
        <p:nvSpPr>
          <p:cNvPr id="10" name="CuadroTexto 9">
            <a:extLst>
              <a:ext uri="{FF2B5EF4-FFF2-40B4-BE49-F238E27FC236}">
                <a16:creationId xmlns:a16="http://schemas.microsoft.com/office/drawing/2014/main" id="{E2C46D00-90B3-45A1-B379-32D160B8F81C}"/>
              </a:ext>
            </a:extLst>
          </p:cNvPr>
          <p:cNvSpPr txBox="1"/>
          <p:nvPr/>
        </p:nvSpPr>
        <p:spPr>
          <a:xfrm>
            <a:off x="8242852" y="4982823"/>
            <a:ext cx="1127232" cy="830997"/>
          </a:xfrm>
          <a:prstGeom prst="rect">
            <a:avLst/>
          </a:prstGeom>
          <a:noFill/>
        </p:spPr>
        <p:txBody>
          <a:bodyPr wrap="none" rtlCol="0">
            <a:spAutoFit/>
          </a:bodyPr>
          <a:lstStyle/>
          <a:p>
            <a:r>
              <a:rPr lang="es-MX" sz="4800" dirty="0">
                <a:solidFill>
                  <a:srgbClr val="C00000"/>
                </a:solidFill>
              </a:rPr>
              <a:t>n&gt;3</a:t>
            </a:r>
          </a:p>
        </p:txBody>
      </p:sp>
    </p:spTree>
    <p:extLst>
      <p:ext uri="{BB962C8B-B14F-4D97-AF65-F5344CB8AC3E}">
        <p14:creationId xmlns:p14="http://schemas.microsoft.com/office/powerpoint/2010/main" val="158753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504B45-7DDD-4890-8EA7-057EA3047A85}"/>
              </a:ext>
            </a:extLst>
          </p:cNvPr>
          <p:cNvSpPr>
            <a:spLocks noGrp="1"/>
          </p:cNvSpPr>
          <p:nvPr>
            <p:ph type="title"/>
          </p:nvPr>
        </p:nvSpPr>
        <p:spPr/>
        <p:txBody>
          <a:bodyPr>
            <a:normAutofit fontScale="90000"/>
          </a:bodyPr>
          <a:lstStyle/>
          <a:p>
            <a:pPr algn="ctr"/>
            <a:r>
              <a:rPr lang="es-MX" dirty="0" err="1">
                <a:solidFill>
                  <a:srgbClr val="FF0000"/>
                </a:solidFill>
              </a:rPr>
              <a:t>The</a:t>
            </a:r>
            <a:r>
              <a:rPr lang="es-MX" dirty="0">
                <a:solidFill>
                  <a:srgbClr val="FF0000"/>
                </a:solidFill>
              </a:rPr>
              <a:t> </a:t>
            </a:r>
            <a:r>
              <a:rPr lang="es-MX" dirty="0" err="1">
                <a:solidFill>
                  <a:srgbClr val="FF0000"/>
                </a:solidFill>
              </a:rPr>
              <a:t>principle</a:t>
            </a:r>
            <a:r>
              <a:rPr lang="es-MX" dirty="0">
                <a:solidFill>
                  <a:srgbClr val="FF0000"/>
                </a:solidFill>
              </a:rPr>
              <a:t> </a:t>
            </a:r>
            <a:r>
              <a:rPr lang="es-MX" dirty="0" err="1">
                <a:solidFill>
                  <a:srgbClr val="FF0000"/>
                </a:solidFill>
              </a:rPr>
              <a:t>behind</a:t>
            </a:r>
            <a:r>
              <a:rPr lang="es-MX" dirty="0">
                <a:solidFill>
                  <a:srgbClr val="FF0000"/>
                </a:solidFill>
              </a:rPr>
              <a:t> </a:t>
            </a:r>
            <a:r>
              <a:rPr lang="es-MX" dirty="0" err="1">
                <a:solidFill>
                  <a:srgbClr val="FF0000"/>
                </a:solidFill>
              </a:rPr>
              <a:t>is</a:t>
            </a:r>
            <a:r>
              <a:rPr lang="es-MX" dirty="0">
                <a:solidFill>
                  <a:srgbClr val="FF0000"/>
                </a:solidFill>
              </a:rPr>
              <a:t>:</a:t>
            </a:r>
            <a:br>
              <a:rPr lang="es-MX" dirty="0">
                <a:solidFill>
                  <a:srgbClr val="FF0000"/>
                </a:solidFill>
              </a:rPr>
            </a:br>
            <a:br>
              <a:rPr lang="es-MX" dirty="0">
                <a:solidFill>
                  <a:srgbClr val="FF0000"/>
                </a:solidFill>
              </a:rPr>
            </a:br>
            <a:br>
              <a:rPr lang="es-MX" dirty="0">
                <a:solidFill>
                  <a:srgbClr val="FF0000"/>
                </a:solidFill>
              </a:rPr>
            </a:br>
            <a:br>
              <a:rPr lang="es-MX" dirty="0">
                <a:solidFill>
                  <a:srgbClr val="FF0000"/>
                </a:solidFill>
              </a:rPr>
            </a:br>
            <a:r>
              <a:rPr lang="es-MX" dirty="0">
                <a:solidFill>
                  <a:schemeClr val="tx1"/>
                </a:solidFill>
              </a:rPr>
              <a:t>A </a:t>
            </a:r>
            <a:r>
              <a:rPr lang="es-MX" dirty="0" err="1">
                <a:solidFill>
                  <a:schemeClr val="tx1"/>
                </a:solidFill>
              </a:rPr>
              <a:t>m</a:t>
            </a:r>
            <a:r>
              <a:rPr lang="es-MX" dirty="0" err="1"/>
              <a:t>ass</a:t>
            </a:r>
            <a:r>
              <a:rPr lang="es-MX" dirty="0"/>
              <a:t> </a:t>
            </a:r>
            <a:r>
              <a:rPr lang="es-MX" dirty="0" err="1"/>
              <a:t>not</a:t>
            </a:r>
            <a:r>
              <a:rPr lang="es-MX" dirty="0"/>
              <a:t> </a:t>
            </a:r>
            <a:r>
              <a:rPr lang="es-MX" dirty="0" err="1"/>
              <a:t>only</a:t>
            </a:r>
            <a:r>
              <a:rPr lang="es-MX" dirty="0"/>
              <a:t> curves </a:t>
            </a:r>
            <a:r>
              <a:rPr lang="es-MX" dirty="0" err="1"/>
              <a:t>the</a:t>
            </a:r>
            <a:r>
              <a:rPr lang="es-MX" dirty="0"/>
              <a:t> </a:t>
            </a:r>
            <a:r>
              <a:rPr lang="es-MX" dirty="0" err="1"/>
              <a:t>space</a:t>
            </a:r>
            <a:r>
              <a:rPr lang="es-MX" dirty="0"/>
              <a:t> as </a:t>
            </a:r>
            <a:r>
              <a:rPr lang="es-MX" dirty="0" err="1"/>
              <a:t>described</a:t>
            </a:r>
            <a:r>
              <a:rPr lang="es-MX" dirty="0"/>
              <a:t> in General </a:t>
            </a:r>
            <a:r>
              <a:rPr lang="es-MX" dirty="0" err="1"/>
              <a:t>Relativity</a:t>
            </a:r>
            <a:r>
              <a:rPr lang="es-MX" dirty="0"/>
              <a:t>, </a:t>
            </a:r>
            <a:r>
              <a:rPr lang="es-MX" dirty="0" err="1"/>
              <a:t>but</a:t>
            </a:r>
            <a:r>
              <a:rPr lang="es-MX" dirty="0"/>
              <a:t> </a:t>
            </a:r>
            <a:r>
              <a:rPr lang="es-MX" dirty="0" err="1"/>
              <a:t>also</a:t>
            </a:r>
            <a:r>
              <a:rPr lang="es-MX" dirty="0"/>
              <a:t> </a:t>
            </a:r>
            <a:r>
              <a:rPr lang="es-MX" dirty="0" err="1"/>
              <a:t>changes</a:t>
            </a:r>
            <a:r>
              <a:rPr lang="es-MX" dirty="0"/>
              <a:t> </a:t>
            </a:r>
            <a:r>
              <a:rPr lang="es-MX" dirty="0" err="1"/>
              <a:t>the</a:t>
            </a:r>
            <a:r>
              <a:rPr lang="es-MX" dirty="0"/>
              <a:t> </a:t>
            </a:r>
            <a:r>
              <a:rPr lang="es-MX" dirty="0" err="1"/>
              <a:t>vaccum</a:t>
            </a:r>
            <a:r>
              <a:rPr lang="es-MX" dirty="0"/>
              <a:t> </a:t>
            </a:r>
            <a:r>
              <a:rPr lang="es-MX" dirty="0" err="1"/>
              <a:t>properties</a:t>
            </a:r>
            <a:r>
              <a:rPr lang="es-MX" dirty="0"/>
              <a:t> </a:t>
            </a:r>
            <a:r>
              <a:rPr lang="es-MX" dirty="0" err="1"/>
              <a:t>around</a:t>
            </a:r>
            <a:r>
              <a:rPr lang="es-MX" dirty="0"/>
              <a:t> </a:t>
            </a:r>
            <a:r>
              <a:rPr lang="es-MX" dirty="0" err="1"/>
              <a:t>it</a:t>
            </a:r>
            <a:r>
              <a:rPr lang="es-MX" dirty="0"/>
              <a:t> (</a:t>
            </a:r>
            <a:r>
              <a:rPr lang="es-MX" dirty="0" err="1"/>
              <a:t>due</a:t>
            </a:r>
            <a:r>
              <a:rPr lang="es-MX" dirty="0"/>
              <a:t> </a:t>
            </a:r>
            <a:r>
              <a:rPr lang="es-MX" dirty="0" err="1"/>
              <a:t>to</a:t>
            </a:r>
            <a:r>
              <a:rPr lang="es-MX" dirty="0"/>
              <a:t> quantum </a:t>
            </a:r>
            <a:r>
              <a:rPr lang="es-MX" dirty="0" err="1"/>
              <a:t>effects</a:t>
            </a:r>
            <a:r>
              <a:rPr lang="es-MX" dirty="0"/>
              <a:t>), </a:t>
            </a:r>
            <a:r>
              <a:rPr lang="es-MX" dirty="0" err="1"/>
              <a:t>having</a:t>
            </a:r>
            <a:r>
              <a:rPr lang="es-MX" dirty="0"/>
              <a:t> in </a:t>
            </a:r>
            <a:r>
              <a:rPr lang="es-MX" dirty="0" err="1"/>
              <a:t>turn</a:t>
            </a:r>
            <a:r>
              <a:rPr lang="es-MX" dirty="0"/>
              <a:t> </a:t>
            </a:r>
            <a:r>
              <a:rPr lang="es-MX" dirty="0" err="1"/>
              <a:t>an</a:t>
            </a:r>
            <a:r>
              <a:rPr lang="es-MX" dirty="0"/>
              <a:t> </a:t>
            </a:r>
            <a:r>
              <a:rPr lang="es-MX" dirty="0" err="1"/>
              <a:t>effect</a:t>
            </a:r>
            <a:r>
              <a:rPr lang="es-MX" dirty="0"/>
              <a:t> </a:t>
            </a:r>
            <a:r>
              <a:rPr lang="es-MX" dirty="0" err="1"/>
              <a:t>on</a:t>
            </a:r>
            <a:r>
              <a:rPr lang="es-MX" dirty="0"/>
              <a:t> </a:t>
            </a:r>
            <a:r>
              <a:rPr lang="es-MX" dirty="0" err="1"/>
              <a:t>the</a:t>
            </a:r>
            <a:r>
              <a:rPr lang="es-MX" dirty="0"/>
              <a:t> </a:t>
            </a:r>
            <a:r>
              <a:rPr lang="es-MX" dirty="0" err="1"/>
              <a:t>metric</a:t>
            </a:r>
            <a:endParaRPr lang="es-MX" dirty="0"/>
          </a:p>
        </p:txBody>
      </p:sp>
    </p:spTree>
    <p:extLst>
      <p:ext uri="{BB962C8B-B14F-4D97-AF65-F5344CB8AC3E}">
        <p14:creationId xmlns:p14="http://schemas.microsoft.com/office/powerpoint/2010/main" val="155252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2D85056-FEDD-43ED-A08B-59218035DDEC}"/>
              </a:ext>
            </a:extLst>
          </p:cNvPr>
          <p:cNvSpPr txBox="1"/>
          <p:nvPr/>
        </p:nvSpPr>
        <p:spPr>
          <a:xfrm>
            <a:off x="6533326" y="449362"/>
            <a:ext cx="3157531" cy="923330"/>
          </a:xfrm>
          <a:prstGeom prst="rect">
            <a:avLst/>
          </a:prstGeom>
          <a:noFill/>
        </p:spPr>
        <p:txBody>
          <a:bodyPr wrap="none" rtlCol="0">
            <a:spAutoFit/>
          </a:bodyPr>
          <a:lstStyle/>
          <a:p>
            <a:r>
              <a:rPr lang="es-MX" dirty="0" err="1"/>
              <a:t>Resolution</a:t>
            </a:r>
            <a:r>
              <a:rPr lang="es-MX" dirty="0"/>
              <a:t> aprox. 20</a:t>
            </a:r>
            <a:r>
              <a:rPr lang="el-GR" dirty="0"/>
              <a:t>μ</a:t>
            </a:r>
            <a:r>
              <a:rPr lang="es-MX" dirty="0"/>
              <a:t>as</a:t>
            </a:r>
          </a:p>
          <a:p>
            <a:r>
              <a:rPr lang="es-MX" dirty="0"/>
              <a:t>80 </a:t>
            </a:r>
            <a:r>
              <a:rPr lang="es-MX" dirty="0" err="1"/>
              <a:t>degrees</a:t>
            </a:r>
            <a:r>
              <a:rPr lang="es-MX" dirty="0"/>
              <a:t> </a:t>
            </a:r>
            <a:r>
              <a:rPr lang="es-MX" dirty="0" err="1"/>
              <a:t>inclination</a:t>
            </a:r>
            <a:r>
              <a:rPr lang="es-MX" dirty="0"/>
              <a:t>, DETAILS </a:t>
            </a:r>
          </a:p>
          <a:p>
            <a:r>
              <a:rPr lang="es-MX" dirty="0"/>
              <a:t>ARE LOST!</a:t>
            </a:r>
          </a:p>
        </p:txBody>
      </p:sp>
      <p:sp>
        <p:nvSpPr>
          <p:cNvPr id="5" name="CuadroTexto 4">
            <a:extLst>
              <a:ext uri="{FF2B5EF4-FFF2-40B4-BE49-F238E27FC236}">
                <a16:creationId xmlns:a16="http://schemas.microsoft.com/office/drawing/2014/main" id="{790DA227-8C46-4C96-A386-81EC2D9257DC}"/>
              </a:ext>
            </a:extLst>
          </p:cNvPr>
          <p:cNvSpPr txBox="1"/>
          <p:nvPr/>
        </p:nvSpPr>
        <p:spPr>
          <a:xfrm>
            <a:off x="2765217" y="580590"/>
            <a:ext cx="2250616" cy="646331"/>
          </a:xfrm>
          <a:prstGeom prst="rect">
            <a:avLst/>
          </a:prstGeom>
          <a:noFill/>
        </p:spPr>
        <p:txBody>
          <a:bodyPr wrap="none" rtlCol="0">
            <a:spAutoFit/>
          </a:bodyPr>
          <a:lstStyle/>
          <a:p>
            <a:r>
              <a:rPr lang="es-MX" dirty="0" err="1"/>
              <a:t>Resolution</a:t>
            </a:r>
            <a:r>
              <a:rPr lang="es-MX" dirty="0"/>
              <a:t> 0.5</a:t>
            </a:r>
            <a:r>
              <a:rPr lang="el-GR" dirty="0"/>
              <a:t>μ</a:t>
            </a:r>
            <a:r>
              <a:rPr lang="es-MX" dirty="0"/>
              <a:t>as</a:t>
            </a:r>
          </a:p>
          <a:p>
            <a:r>
              <a:rPr lang="es-MX" dirty="0"/>
              <a:t>80 </a:t>
            </a:r>
            <a:r>
              <a:rPr lang="es-MX" dirty="0" err="1"/>
              <a:t>degrees</a:t>
            </a:r>
            <a:r>
              <a:rPr lang="es-MX" dirty="0"/>
              <a:t> </a:t>
            </a:r>
            <a:r>
              <a:rPr lang="es-MX" dirty="0" err="1"/>
              <a:t>inclination</a:t>
            </a:r>
            <a:endParaRPr lang="es-MX" dirty="0"/>
          </a:p>
        </p:txBody>
      </p:sp>
      <p:sp>
        <p:nvSpPr>
          <p:cNvPr id="2" name="CuadroTexto 1">
            <a:extLst>
              <a:ext uri="{FF2B5EF4-FFF2-40B4-BE49-F238E27FC236}">
                <a16:creationId xmlns:a16="http://schemas.microsoft.com/office/drawing/2014/main" id="{773AB484-4012-404F-8278-AD7E33E1283A}"/>
              </a:ext>
            </a:extLst>
          </p:cNvPr>
          <p:cNvSpPr txBox="1"/>
          <p:nvPr/>
        </p:nvSpPr>
        <p:spPr>
          <a:xfrm>
            <a:off x="5434793" y="726361"/>
            <a:ext cx="843501" cy="923330"/>
          </a:xfrm>
          <a:prstGeom prst="rect">
            <a:avLst/>
          </a:prstGeom>
          <a:noFill/>
        </p:spPr>
        <p:txBody>
          <a:bodyPr wrap="none" rtlCol="0">
            <a:spAutoFit/>
          </a:bodyPr>
          <a:lstStyle/>
          <a:p>
            <a:r>
              <a:rPr lang="es-MX" dirty="0"/>
              <a:t>(a=0.8)</a:t>
            </a:r>
          </a:p>
          <a:p>
            <a:r>
              <a:rPr lang="es-MX" dirty="0"/>
              <a:t>  M87</a:t>
            </a:r>
          </a:p>
          <a:p>
            <a:endParaRPr lang="es-MX" dirty="0"/>
          </a:p>
        </p:txBody>
      </p:sp>
      <p:pic>
        <p:nvPicPr>
          <p:cNvPr id="9" name="8 Imagen" descr="PTdisk_pcGR_a=0.9.png"/>
          <p:cNvPicPr>
            <a:picLocks noChangeAspect="1"/>
          </p:cNvPicPr>
          <p:nvPr/>
        </p:nvPicPr>
        <p:blipFill>
          <a:blip r:embed="rId2" cstate="print"/>
          <a:stretch>
            <a:fillRect/>
          </a:stretch>
        </p:blipFill>
        <p:spPr>
          <a:xfrm>
            <a:off x="2454364" y="1749198"/>
            <a:ext cx="2971800" cy="2971800"/>
          </a:xfrm>
          <a:prstGeom prst="rect">
            <a:avLst/>
          </a:prstGeom>
        </p:spPr>
      </p:pic>
      <p:pic>
        <p:nvPicPr>
          <p:cNvPr id="13" name="12 Imagen" descr="smear.png"/>
          <p:cNvPicPr>
            <a:picLocks noChangeAspect="1"/>
          </p:cNvPicPr>
          <p:nvPr/>
        </p:nvPicPr>
        <p:blipFill>
          <a:blip r:embed="rId3" cstate="print"/>
          <a:stretch>
            <a:fillRect/>
          </a:stretch>
        </p:blipFill>
        <p:spPr>
          <a:xfrm>
            <a:off x="6710713" y="1590108"/>
            <a:ext cx="3130891" cy="3130891"/>
          </a:xfrm>
          <a:prstGeom prst="rect">
            <a:avLst/>
          </a:prstGeom>
        </p:spPr>
      </p:pic>
      <p:pic>
        <p:nvPicPr>
          <p:cNvPr id="3" name="Imagen 2">
            <a:extLst>
              <a:ext uri="{FF2B5EF4-FFF2-40B4-BE49-F238E27FC236}">
                <a16:creationId xmlns:a16="http://schemas.microsoft.com/office/drawing/2014/main" id="{0E2F8B6E-C19C-4C86-BA68-4714179E68CE}"/>
              </a:ext>
            </a:extLst>
          </p:cNvPr>
          <p:cNvPicPr>
            <a:picLocks noChangeAspect="1"/>
          </p:cNvPicPr>
          <p:nvPr/>
        </p:nvPicPr>
        <p:blipFill>
          <a:blip r:embed="rId4"/>
          <a:stretch>
            <a:fillRect/>
          </a:stretch>
        </p:blipFill>
        <p:spPr>
          <a:xfrm>
            <a:off x="2553185" y="5007152"/>
            <a:ext cx="6562612" cy="521483"/>
          </a:xfrm>
          <a:prstGeom prst="rect">
            <a:avLst/>
          </a:prstGeom>
        </p:spPr>
      </p:pic>
      <p:pic>
        <p:nvPicPr>
          <p:cNvPr id="6" name="Imagen 5">
            <a:extLst>
              <a:ext uri="{FF2B5EF4-FFF2-40B4-BE49-F238E27FC236}">
                <a16:creationId xmlns:a16="http://schemas.microsoft.com/office/drawing/2014/main" id="{AFE55108-5C9A-4A82-BD07-9D4545EC896E}"/>
              </a:ext>
            </a:extLst>
          </p:cNvPr>
          <p:cNvPicPr>
            <a:picLocks noChangeAspect="1"/>
          </p:cNvPicPr>
          <p:nvPr/>
        </p:nvPicPr>
        <p:blipFill>
          <a:blip r:embed="rId5"/>
          <a:stretch>
            <a:fillRect/>
          </a:stretch>
        </p:blipFill>
        <p:spPr>
          <a:xfrm>
            <a:off x="2553185" y="5814788"/>
            <a:ext cx="6611224" cy="521483"/>
          </a:xfrm>
          <a:prstGeom prst="rect">
            <a:avLst/>
          </a:prstGeom>
        </p:spPr>
      </p:pic>
    </p:spTree>
    <p:extLst>
      <p:ext uri="{BB962C8B-B14F-4D97-AF65-F5344CB8AC3E}">
        <p14:creationId xmlns:p14="http://schemas.microsoft.com/office/powerpoint/2010/main" val="3799929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9A0E7D-D313-43FB-8DAE-2D35BB24F291}"/>
              </a:ext>
            </a:extLst>
          </p:cNvPr>
          <p:cNvSpPr>
            <a:spLocks noGrp="1"/>
          </p:cNvSpPr>
          <p:nvPr>
            <p:ph type="title"/>
          </p:nvPr>
        </p:nvSpPr>
        <p:spPr/>
        <p:txBody>
          <a:bodyPr/>
          <a:lstStyle/>
          <a:p>
            <a:pPr algn="ctr"/>
            <a:r>
              <a:rPr lang="es-MX" dirty="0" err="1"/>
              <a:t>redshift</a:t>
            </a:r>
            <a:endParaRPr lang="es-MX" dirty="0"/>
          </a:p>
        </p:txBody>
      </p:sp>
      <p:sp>
        <p:nvSpPr>
          <p:cNvPr id="6" name="CuadroTexto 5">
            <a:extLst>
              <a:ext uri="{FF2B5EF4-FFF2-40B4-BE49-F238E27FC236}">
                <a16:creationId xmlns:a16="http://schemas.microsoft.com/office/drawing/2014/main" id="{D26CE860-0385-43F8-BFEA-66A04CE90AFE}"/>
              </a:ext>
            </a:extLst>
          </p:cNvPr>
          <p:cNvSpPr txBox="1"/>
          <p:nvPr/>
        </p:nvSpPr>
        <p:spPr>
          <a:xfrm>
            <a:off x="3054561" y="1264555"/>
            <a:ext cx="5912003" cy="1754326"/>
          </a:xfrm>
          <a:prstGeom prst="rect">
            <a:avLst/>
          </a:prstGeom>
          <a:noFill/>
        </p:spPr>
        <p:txBody>
          <a:bodyPr wrap="none" rtlCol="0">
            <a:spAutoFit/>
          </a:bodyPr>
          <a:lstStyle/>
          <a:p>
            <a:pPr marL="285750" indent="-285750">
              <a:buFont typeface="Arial" panose="020B0604020202020204" pitchFamily="34" charset="0"/>
              <a:buChar char="•"/>
            </a:pPr>
            <a:r>
              <a:rPr lang="es-MX" dirty="0" err="1"/>
              <a:t>We</a:t>
            </a:r>
            <a:r>
              <a:rPr lang="es-MX" dirty="0"/>
              <a:t> </a:t>
            </a:r>
            <a:r>
              <a:rPr lang="es-MX" dirty="0" err="1"/>
              <a:t>cannot</a:t>
            </a:r>
            <a:r>
              <a:rPr lang="es-MX" dirty="0"/>
              <a:t> </a:t>
            </a:r>
            <a:r>
              <a:rPr lang="es-MX" dirty="0" err="1"/>
              <a:t>tell</a:t>
            </a:r>
            <a:r>
              <a:rPr lang="es-MX" dirty="0"/>
              <a:t> </a:t>
            </a:r>
            <a:r>
              <a:rPr lang="es-MX" dirty="0" err="1"/>
              <a:t>anything</a:t>
            </a:r>
            <a:r>
              <a:rPr lang="es-MX" dirty="0"/>
              <a:t> </a:t>
            </a:r>
            <a:r>
              <a:rPr lang="es-MX" dirty="0" err="1"/>
              <a:t>about</a:t>
            </a:r>
            <a:r>
              <a:rPr lang="es-MX" dirty="0"/>
              <a:t> </a:t>
            </a:r>
            <a:r>
              <a:rPr lang="es-MX" dirty="0" err="1"/>
              <a:t>the</a:t>
            </a:r>
            <a:r>
              <a:rPr lang="es-MX" dirty="0"/>
              <a:t> </a:t>
            </a:r>
            <a:r>
              <a:rPr lang="es-MX" dirty="0" err="1"/>
              <a:t>property</a:t>
            </a:r>
            <a:r>
              <a:rPr lang="es-MX" dirty="0"/>
              <a:t> </a:t>
            </a:r>
            <a:r>
              <a:rPr lang="es-MX" dirty="0" err="1"/>
              <a:t>of</a:t>
            </a:r>
            <a:r>
              <a:rPr lang="es-MX" dirty="0"/>
              <a:t> </a:t>
            </a:r>
            <a:r>
              <a:rPr lang="es-MX" dirty="0" err="1"/>
              <a:t>the</a:t>
            </a:r>
            <a:r>
              <a:rPr lang="es-MX" dirty="0"/>
              <a:t> Surface</a:t>
            </a:r>
          </a:p>
          <a:p>
            <a:pPr marL="285750" indent="-285750">
              <a:buFont typeface="Arial" panose="020B0604020202020204" pitchFamily="34" charset="0"/>
              <a:buChar char="•"/>
            </a:pPr>
            <a:r>
              <a:rPr lang="es-MX" dirty="0" err="1"/>
              <a:t>How</a:t>
            </a:r>
            <a:r>
              <a:rPr lang="es-MX" dirty="0"/>
              <a:t> </a:t>
            </a:r>
            <a:r>
              <a:rPr lang="es-MX" dirty="0" err="1"/>
              <a:t>strong</a:t>
            </a:r>
            <a:r>
              <a:rPr lang="es-MX" dirty="0"/>
              <a:t> te </a:t>
            </a:r>
            <a:r>
              <a:rPr lang="es-MX" dirty="0" err="1"/>
              <a:t>magnetic</a:t>
            </a:r>
            <a:r>
              <a:rPr lang="es-MX" dirty="0"/>
              <a:t> </a:t>
            </a:r>
            <a:r>
              <a:rPr lang="es-MX" dirty="0" err="1"/>
              <a:t>field</a:t>
            </a:r>
            <a:r>
              <a:rPr lang="es-MX" dirty="0"/>
              <a:t> can be?, etc.</a:t>
            </a:r>
          </a:p>
          <a:p>
            <a:pPr marL="285750" indent="-285750">
              <a:buFont typeface="Arial" panose="020B0604020202020204" pitchFamily="34" charset="0"/>
              <a:buChar char="•"/>
            </a:pPr>
            <a:r>
              <a:rPr lang="es-MX" dirty="0" err="1"/>
              <a:t>Only</a:t>
            </a:r>
            <a:r>
              <a:rPr lang="es-MX" dirty="0"/>
              <a:t> </a:t>
            </a:r>
            <a:r>
              <a:rPr lang="es-MX" dirty="0" err="1"/>
              <a:t>infomation</a:t>
            </a:r>
            <a:r>
              <a:rPr lang="es-MX" dirty="0"/>
              <a:t> </a:t>
            </a:r>
            <a:r>
              <a:rPr lang="es-MX" dirty="0" err="1"/>
              <a:t>about</a:t>
            </a:r>
            <a:r>
              <a:rPr lang="es-MX" dirty="0"/>
              <a:t> </a:t>
            </a:r>
            <a:r>
              <a:rPr lang="es-MX" dirty="0" err="1"/>
              <a:t>the</a:t>
            </a:r>
            <a:r>
              <a:rPr lang="es-MX" dirty="0"/>
              <a:t> </a:t>
            </a:r>
            <a:r>
              <a:rPr lang="es-MX" dirty="0" err="1"/>
              <a:t>redshift</a:t>
            </a:r>
            <a:r>
              <a:rPr lang="es-MX" dirty="0"/>
              <a:t>: </a:t>
            </a:r>
            <a:r>
              <a:rPr lang="es-MX" dirty="0" err="1"/>
              <a:t>Increases</a:t>
            </a:r>
            <a:r>
              <a:rPr lang="es-MX" dirty="0"/>
              <a:t> </a:t>
            </a:r>
            <a:r>
              <a:rPr lang="es-MX" dirty="0" err="1"/>
              <a:t>toward</a:t>
            </a:r>
            <a:r>
              <a:rPr lang="es-MX" dirty="0"/>
              <a:t> 90 </a:t>
            </a:r>
          </a:p>
          <a:p>
            <a:r>
              <a:rPr lang="es-MX" dirty="0"/>
              <a:t>    </a:t>
            </a:r>
            <a:r>
              <a:rPr lang="es-MX" dirty="0" err="1"/>
              <a:t>degrees</a:t>
            </a:r>
            <a:r>
              <a:rPr lang="es-MX" dirty="0"/>
              <a:t> and </a:t>
            </a:r>
            <a:r>
              <a:rPr lang="es-MX" dirty="0" err="1"/>
              <a:t>with</a:t>
            </a:r>
            <a:r>
              <a:rPr lang="es-MX" dirty="0"/>
              <a:t> </a:t>
            </a:r>
            <a:r>
              <a:rPr lang="es-MX" dirty="0" err="1"/>
              <a:t>inceasing</a:t>
            </a:r>
            <a:r>
              <a:rPr lang="es-MX" dirty="0"/>
              <a:t> a, </a:t>
            </a:r>
            <a:r>
              <a:rPr lang="es-MX" dirty="0" err="1"/>
              <a:t>the</a:t>
            </a:r>
            <a:r>
              <a:rPr lang="es-MX" dirty="0"/>
              <a:t> </a:t>
            </a:r>
            <a:r>
              <a:rPr lang="es-MX" dirty="0" err="1"/>
              <a:t>redshift</a:t>
            </a:r>
            <a:r>
              <a:rPr lang="es-MX" dirty="0"/>
              <a:t> </a:t>
            </a:r>
            <a:r>
              <a:rPr lang="es-MX" dirty="0" err="1"/>
              <a:t>is</a:t>
            </a:r>
            <a:r>
              <a:rPr lang="es-MX" dirty="0"/>
              <a:t> </a:t>
            </a:r>
            <a:r>
              <a:rPr lang="es-MX" dirty="0" err="1"/>
              <a:t>decreased</a:t>
            </a:r>
            <a:endParaRPr lang="es-MX" dirty="0"/>
          </a:p>
          <a:p>
            <a:r>
              <a:rPr lang="es-MX" dirty="0"/>
              <a:t>   at </a:t>
            </a:r>
            <a:r>
              <a:rPr lang="es-MX" dirty="0" err="1"/>
              <a:t>the</a:t>
            </a:r>
            <a:r>
              <a:rPr lang="es-MX" dirty="0"/>
              <a:t> poles. </a:t>
            </a:r>
            <a:r>
              <a:rPr lang="es-MX" dirty="0">
                <a:sym typeface="Wingdings" panose="05000000000000000000" pitchFamily="2" charset="2"/>
              </a:rPr>
              <a:t> posible observable </a:t>
            </a:r>
            <a:r>
              <a:rPr lang="es-MX" dirty="0" err="1">
                <a:sym typeface="Wingdings" panose="05000000000000000000" pitchFamily="2" charset="2"/>
              </a:rPr>
              <a:t>emision</a:t>
            </a:r>
            <a:r>
              <a:rPr lang="es-MX" dirty="0">
                <a:sym typeface="Wingdings" panose="05000000000000000000" pitchFamily="2" charset="2"/>
              </a:rPr>
              <a:t> </a:t>
            </a:r>
            <a:r>
              <a:rPr lang="es-MX" dirty="0" err="1">
                <a:sym typeface="Wingdings" panose="05000000000000000000" pitchFamily="2" charset="2"/>
              </a:rPr>
              <a:t>near</a:t>
            </a:r>
            <a:r>
              <a:rPr lang="es-MX" dirty="0">
                <a:sym typeface="Wingdings" panose="05000000000000000000" pitchFamily="2" charset="2"/>
              </a:rPr>
              <a:t> poles</a:t>
            </a:r>
          </a:p>
          <a:p>
            <a:r>
              <a:rPr lang="es-MX" dirty="0">
                <a:sym typeface="Wingdings" panose="05000000000000000000" pitchFamily="2" charset="2"/>
              </a:rPr>
              <a:t>   </a:t>
            </a:r>
            <a:r>
              <a:rPr lang="es-MX" dirty="0" err="1">
                <a:sym typeface="Wingdings" panose="05000000000000000000" pitchFamily="2" charset="2"/>
              </a:rPr>
              <a:t>for</a:t>
            </a:r>
            <a:r>
              <a:rPr lang="es-MX" dirty="0">
                <a:sym typeface="Wingdings" panose="05000000000000000000" pitchFamily="2" charset="2"/>
              </a:rPr>
              <a:t> </a:t>
            </a:r>
            <a:r>
              <a:rPr lang="es-MX" dirty="0" err="1">
                <a:sym typeface="Wingdings" panose="05000000000000000000" pitchFamily="2" charset="2"/>
              </a:rPr>
              <a:t>rapidly</a:t>
            </a:r>
            <a:r>
              <a:rPr lang="es-MX" dirty="0">
                <a:sym typeface="Wingdings" panose="05000000000000000000" pitchFamily="2" charset="2"/>
              </a:rPr>
              <a:t> </a:t>
            </a:r>
            <a:r>
              <a:rPr lang="es-MX" dirty="0" err="1">
                <a:sym typeface="Wingdings" panose="05000000000000000000" pitchFamily="2" charset="2"/>
              </a:rPr>
              <a:t>rotating</a:t>
            </a:r>
            <a:r>
              <a:rPr lang="es-MX" dirty="0">
                <a:sym typeface="Wingdings" panose="05000000000000000000" pitchFamily="2" charset="2"/>
              </a:rPr>
              <a:t> </a:t>
            </a:r>
            <a:r>
              <a:rPr lang="es-MX" dirty="0" err="1">
                <a:sym typeface="Wingdings" panose="05000000000000000000" pitchFamily="2" charset="2"/>
              </a:rPr>
              <a:t>stars</a:t>
            </a:r>
            <a:r>
              <a:rPr lang="es-MX" dirty="0">
                <a:sym typeface="Wingdings" panose="05000000000000000000" pitchFamily="2" charset="2"/>
              </a:rPr>
              <a:t>, </a:t>
            </a:r>
            <a:r>
              <a:rPr lang="es-MX" dirty="0" err="1">
                <a:sym typeface="Wingdings" panose="05000000000000000000" pitchFamily="2" charset="2"/>
              </a:rPr>
              <a:t>but</a:t>
            </a:r>
            <a:r>
              <a:rPr lang="es-MX" dirty="0">
                <a:sym typeface="Wingdings" panose="05000000000000000000" pitchFamily="2" charset="2"/>
              </a:rPr>
              <a:t> </a:t>
            </a:r>
            <a:r>
              <a:rPr lang="es-MX" dirty="0" err="1">
                <a:sym typeface="Wingdings" panose="05000000000000000000" pitchFamily="2" charset="2"/>
              </a:rPr>
              <a:t>they</a:t>
            </a:r>
            <a:r>
              <a:rPr lang="es-MX" dirty="0">
                <a:sym typeface="Wingdings" panose="05000000000000000000" pitchFamily="2" charset="2"/>
              </a:rPr>
              <a:t> are </a:t>
            </a:r>
            <a:r>
              <a:rPr lang="es-MX" dirty="0" err="1">
                <a:sym typeface="Wingdings" panose="05000000000000000000" pitchFamily="2" charset="2"/>
              </a:rPr>
              <a:t>overshine</a:t>
            </a:r>
            <a:r>
              <a:rPr lang="es-MX" dirty="0">
                <a:sym typeface="Wingdings" panose="05000000000000000000" pitchFamily="2" charset="2"/>
              </a:rPr>
              <a:t> </a:t>
            </a:r>
            <a:r>
              <a:rPr lang="es-MX" dirty="0" err="1">
                <a:sym typeface="Wingdings" panose="05000000000000000000" pitchFamily="2" charset="2"/>
              </a:rPr>
              <a:t>by</a:t>
            </a:r>
            <a:r>
              <a:rPr lang="es-MX" dirty="0">
                <a:sym typeface="Wingdings" panose="05000000000000000000" pitchFamily="2" charset="2"/>
              </a:rPr>
              <a:t> jets.</a:t>
            </a:r>
            <a:endParaRPr lang="es-MX" dirty="0"/>
          </a:p>
        </p:txBody>
      </p:sp>
      <p:pic>
        <p:nvPicPr>
          <p:cNvPr id="4" name="Imagen 3">
            <a:extLst>
              <a:ext uri="{FF2B5EF4-FFF2-40B4-BE49-F238E27FC236}">
                <a16:creationId xmlns:a16="http://schemas.microsoft.com/office/drawing/2014/main" id="{34C29527-E89A-4786-B5EA-0D5BF3EFA205}"/>
              </a:ext>
            </a:extLst>
          </p:cNvPr>
          <p:cNvPicPr>
            <a:picLocks noChangeAspect="1"/>
          </p:cNvPicPr>
          <p:nvPr/>
        </p:nvPicPr>
        <p:blipFill>
          <a:blip r:embed="rId2"/>
          <a:stretch>
            <a:fillRect/>
          </a:stretch>
        </p:blipFill>
        <p:spPr>
          <a:xfrm>
            <a:off x="966271" y="3018881"/>
            <a:ext cx="5905426" cy="3534613"/>
          </a:xfrm>
          <a:prstGeom prst="rect">
            <a:avLst/>
          </a:prstGeom>
        </p:spPr>
      </p:pic>
      <p:sp>
        <p:nvSpPr>
          <p:cNvPr id="5" name="CuadroTexto 4">
            <a:extLst>
              <a:ext uri="{FF2B5EF4-FFF2-40B4-BE49-F238E27FC236}">
                <a16:creationId xmlns:a16="http://schemas.microsoft.com/office/drawing/2014/main" id="{C4E4D18D-2558-4E91-8174-C38BEAE07F39}"/>
              </a:ext>
            </a:extLst>
          </p:cNvPr>
          <p:cNvSpPr txBox="1"/>
          <p:nvPr/>
        </p:nvSpPr>
        <p:spPr>
          <a:xfrm>
            <a:off x="8203096" y="3429000"/>
            <a:ext cx="1359090" cy="1754326"/>
          </a:xfrm>
          <a:prstGeom prst="rect">
            <a:avLst/>
          </a:prstGeom>
          <a:noFill/>
        </p:spPr>
        <p:txBody>
          <a:bodyPr wrap="none" rtlCol="0">
            <a:spAutoFit/>
          </a:bodyPr>
          <a:lstStyle/>
          <a:p>
            <a:r>
              <a:rPr lang="es-MX" dirty="0" err="1"/>
              <a:t>From</a:t>
            </a:r>
            <a:r>
              <a:rPr lang="es-MX" dirty="0"/>
              <a:t> </a:t>
            </a:r>
            <a:r>
              <a:rPr lang="es-MX" dirty="0" err="1"/>
              <a:t>above</a:t>
            </a:r>
            <a:r>
              <a:rPr lang="es-MX" dirty="0"/>
              <a:t>:</a:t>
            </a:r>
          </a:p>
          <a:p>
            <a:r>
              <a:rPr lang="es-MX" dirty="0"/>
              <a:t>a=0.2m</a:t>
            </a:r>
          </a:p>
          <a:p>
            <a:r>
              <a:rPr lang="es-MX" dirty="0"/>
              <a:t>a=0.5m</a:t>
            </a:r>
          </a:p>
          <a:p>
            <a:r>
              <a:rPr lang="es-MX" dirty="0"/>
              <a:t>a=0.8m</a:t>
            </a:r>
          </a:p>
          <a:p>
            <a:r>
              <a:rPr lang="es-MX" dirty="0"/>
              <a:t>a=1.0m</a:t>
            </a:r>
          </a:p>
          <a:p>
            <a:endParaRPr lang="es-MX" dirty="0"/>
          </a:p>
        </p:txBody>
      </p:sp>
    </p:spTree>
    <p:extLst>
      <p:ext uri="{BB962C8B-B14F-4D97-AF65-F5344CB8AC3E}">
        <p14:creationId xmlns:p14="http://schemas.microsoft.com/office/powerpoint/2010/main" val="3798074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3">
            <a:extLst>
              <a:ext uri="{FF2B5EF4-FFF2-40B4-BE49-F238E27FC236}">
                <a16:creationId xmlns:a16="http://schemas.microsoft.com/office/drawing/2014/main" id="{B2E1D16A-E7F0-4453-B14A-87A05DB2F856}"/>
              </a:ext>
            </a:extLst>
          </p:cNvPr>
          <p:cNvSpPr txBox="1"/>
          <p:nvPr/>
        </p:nvSpPr>
        <p:spPr>
          <a:xfrm>
            <a:off x="8740590" y="6246493"/>
            <a:ext cx="2840024" cy="472399"/>
          </a:xfrm>
          <a:prstGeom prst="rect">
            <a:avLst/>
          </a:prstGeom>
          <a:noFill/>
          <a:ln cap="flat">
            <a:noFill/>
          </a:ln>
        </p:spPr>
        <p:txBody>
          <a:bodyPr vert="horz" wrap="square" lIns="0" tIns="0" rIns="0" bIns="0" anchor="t" anchorCtr="0" compatLnSpc="1">
            <a:noAutofit/>
          </a:bodyPr>
          <a:lstStyle/>
          <a:p>
            <a:pPr algn="r" defTabSz="1105875" hangingPunct="0">
              <a:defRPr sz="1800" b="0" i="0" u="none" strike="noStrike" kern="0" cap="none" spc="0" baseline="0">
                <a:solidFill>
                  <a:srgbClr val="000000"/>
                </a:solidFill>
                <a:uFillTx/>
              </a:defRPr>
            </a:pPr>
            <a:fld id="{5DF2BDF6-4105-43ED-963F-7E92730CB746}" type="slidenum">
              <a:rPr lang="es-MX" sz="1693">
                <a:solidFill>
                  <a:srgbClr val="000000"/>
                </a:solidFill>
                <a:latin typeface="Liberation Sans" pitchFamily="34"/>
                <a:ea typeface="DejaVu Sans" pitchFamily="2"/>
                <a:cs typeface="DejaVu Sans" pitchFamily="2"/>
              </a:rPr>
              <a:pPr algn="r" defTabSz="1105875" hangingPunct="0">
                <a:defRPr sz="1800" b="0" i="0" u="none" strike="noStrike" kern="0" cap="none" spc="0" baseline="0">
                  <a:solidFill>
                    <a:srgbClr val="000000"/>
                  </a:solidFill>
                  <a:uFillTx/>
                </a:defRPr>
              </a:pPr>
              <a:t>15</a:t>
            </a:fld>
            <a:endParaRPr lang="es-MX" sz="1693">
              <a:solidFill>
                <a:srgbClr val="000000"/>
              </a:solidFill>
              <a:latin typeface="Liberation Sans" pitchFamily="34"/>
              <a:ea typeface="DejaVu Sans" pitchFamily="2"/>
              <a:cs typeface="DejaVu Sans" pitchFamily="2"/>
            </a:endParaRPr>
          </a:p>
        </p:txBody>
      </p:sp>
      <p:sp>
        <p:nvSpPr>
          <p:cNvPr id="3" name="Título 1">
            <a:extLst>
              <a:ext uri="{FF2B5EF4-FFF2-40B4-BE49-F238E27FC236}">
                <a16:creationId xmlns:a16="http://schemas.microsoft.com/office/drawing/2014/main" id="{67025BEB-1193-495A-A1BB-F57AF7EC7717}"/>
              </a:ext>
            </a:extLst>
          </p:cNvPr>
          <p:cNvSpPr txBox="1">
            <a:spLocks noGrp="1"/>
          </p:cNvSpPr>
          <p:nvPr>
            <p:ph type="title" idx="4294967295"/>
          </p:nvPr>
        </p:nvSpPr>
        <p:spPr>
          <a:xfrm>
            <a:off x="0" y="365125"/>
            <a:ext cx="10515600" cy="1325563"/>
          </a:xfrm>
        </p:spPr>
        <p:txBody>
          <a:bodyPr/>
          <a:lstStyle/>
          <a:p>
            <a:pPr lvl="0"/>
            <a:r>
              <a:rPr lang="es-MX"/>
              <a:t>Stability of the Schwarzschild solution</a:t>
            </a:r>
          </a:p>
        </p:txBody>
      </p:sp>
      <p:pic>
        <p:nvPicPr>
          <p:cNvPr id="4" name="Imagen 3">
            <a:extLst>
              <a:ext uri="{FF2B5EF4-FFF2-40B4-BE49-F238E27FC236}">
                <a16:creationId xmlns:a16="http://schemas.microsoft.com/office/drawing/2014/main" id="{3DBAE8C8-05CD-4572-ACB1-8C7E3A201C27}"/>
              </a:ext>
            </a:extLst>
          </p:cNvPr>
          <p:cNvPicPr>
            <a:picLocks noChangeAspect="1"/>
          </p:cNvPicPr>
          <p:nvPr/>
        </p:nvPicPr>
        <p:blipFill>
          <a:blip r:embed="rId3">
            <a:lum/>
            <a:alphaModFix/>
          </a:blip>
          <a:srcRect/>
          <a:stretch>
            <a:fillRect/>
          </a:stretch>
        </p:blipFill>
        <p:spPr>
          <a:xfrm>
            <a:off x="738190" y="1442002"/>
            <a:ext cx="9498391" cy="822011"/>
          </a:xfrm>
          <a:prstGeom prst="rect">
            <a:avLst/>
          </a:prstGeom>
          <a:noFill/>
          <a:ln cap="flat">
            <a:noFill/>
          </a:ln>
        </p:spPr>
      </p:pic>
      <p:sp>
        <p:nvSpPr>
          <p:cNvPr id="5" name="CuadroTexto 3">
            <a:extLst>
              <a:ext uri="{FF2B5EF4-FFF2-40B4-BE49-F238E27FC236}">
                <a16:creationId xmlns:a16="http://schemas.microsoft.com/office/drawing/2014/main" id="{D2EFBD3F-7993-4FDF-9C2D-1F3310403448}"/>
              </a:ext>
            </a:extLst>
          </p:cNvPr>
          <p:cNvSpPr txBox="1"/>
          <p:nvPr/>
        </p:nvSpPr>
        <p:spPr>
          <a:xfrm>
            <a:off x="2428364" y="5485869"/>
            <a:ext cx="8024722" cy="430953"/>
          </a:xfrm>
          <a:prstGeom prst="rect">
            <a:avLst/>
          </a:prstGeom>
          <a:noFill/>
          <a:ln cap="flat">
            <a:noFill/>
          </a:ln>
        </p:spPr>
        <p:txBody>
          <a:bodyPr vert="horz" wrap="none" lIns="108851" tIns="54420" rIns="108851" bIns="54420" anchor="t" anchorCtr="0" compatLnSpc="0">
            <a:spAutoFit/>
          </a:bodyPr>
          <a:lstStyle/>
          <a:p>
            <a:pPr defTabSz="1105875" hangingPunct="0">
              <a:defRPr sz="1800" b="0" i="0" u="none" strike="noStrike" kern="0" cap="none" spc="0" baseline="0">
                <a:solidFill>
                  <a:srgbClr val="000000"/>
                </a:solidFill>
                <a:uFillTx/>
              </a:defRPr>
            </a:pPr>
            <a:r>
              <a:rPr lang="es-MX" sz="2177">
                <a:solidFill>
                  <a:srgbClr val="000000"/>
                </a:solidFill>
                <a:latin typeface="Arial" pitchFamily="18"/>
                <a:ea typeface="Droid Sans Fallback" pitchFamily="2"/>
                <a:cs typeface="Lohit Hindi" pitchFamily="2"/>
              </a:rPr>
              <a:t>Chandrasekhar’s book; The mathematical theory of black holes</a:t>
            </a:r>
          </a:p>
        </p:txBody>
      </p:sp>
      <p:pic>
        <p:nvPicPr>
          <p:cNvPr id="6" name="Imagen 5">
            <a:extLst>
              <a:ext uri="{FF2B5EF4-FFF2-40B4-BE49-F238E27FC236}">
                <a16:creationId xmlns:a16="http://schemas.microsoft.com/office/drawing/2014/main" id="{FE58ED8C-C0E8-4C48-8936-FA2727538251}"/>
              </a:ext>
            </a:extLst>
          </p:cNvPr>
          <p:cNvPicPr>
            <a:picLocks noChangeAspect="1"/>
          </p:cNvPicPr>
          <p:nvPr/>
        </p:nvPicPr>
        <p:blipFill>
          <a:blip r:embed="rId4">
            <a:lum/>
            <a:alphaModFix/>
          </a:blip>
          <a:srcRect/>
          <a:stretch>
            <a:fillRect/>
          </a:stretch>
        </p:blipFill>
        <p:spPr>
          <a:xfrm>
            <a:off x="3193366" y="2743088"/>
            <a:ext cx="5949965" cy="2046162"/>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3">
            <a:extLst>
              <a:ext uri="{FF2B5EF4-FFF2-40B4-BE49-F238E27FC236}">
                <a16:creationId xmlns:a16="http://schemas.microsoft.com/office/drawing/2014/main" id="{81EDF5FA-36AD-4F02-BE45-2195F00530A6}"/>
              </a:ext>
            </a:extLst>
          </p:cNvPr>
          <p:cNvSpPr txBox="1"/>
          <p:nvPr/>
        </p:nvSpPr>
        <p:spPr>
          <a:xfrm>
            <a:off x="8740590" y="6246493"/>
            <a:ext cx="2840024" cy="472399"/>
          </a:xfrm>
          <a:prstGeom prst="rect">
            <a:avLst/>
          </a:prstGeom>
          <a:noFill/>
          <a:ln cap="flat">
            <a:noFill/>
          </a:ln>
        </p:spPr>
        <p:txBody>
          <a:bodyPr vert="horz" wrap="square" lIns="0" tIns="0" rIns="0" bIns="0" anchor="t" anchorCtr="0" compatLnSpc="1">
            <a:noAutofit/>
          </a:bodyPr>
          <a:lstStyle/>
          <a:p>
            <a:pPr algn="r" defTabSz="1105875" hangingPunct="0">
              <a:defRPr sz="1800" b="0" i="0" u="none" strike="noStrike" kern="0" cap="none" spc="0" baseline="0">
                <a:solidFill>
                  <a:srgbClr val="000000"/>
                </a:solidFill>
                <a:uFillTx/>
              </a:defRPr>
            </a:pPr>
            <a:fld id="{D0A9B443-0409-4D86-BF5C-00816FA47DF5}" type="slidenum">
              <a:rPr lang="es-MX" sz="1693">
                <a:solidFill>
                  <a:srgbClr val="000000"/>
                </a:solidFill>
                <a:latin typeface="Liberation Sans" pitchFamily="34"/>
                <a:ea typeface="DejaVu Sans" pitchFamily="2"/>
                <a:cs typeface="DejaVu Sans" pitchFamily="2"/>
              </a:rPr>
              <a:pPr algn="r" defTabSz="1105875" hangingPunct="0">
                <a:defRPr sz="1800" b="0" i="0" u="none" strike="noStrike" kern="0" cap="none" spc="0" baseline="0">
                  <a:solidFill>
                    <a:srgbClr val="000000"/>
                  </a:solidFill>
                  <a:uFillTx/>
                </a:defRPr>
              </a:pPr>
              <a:t>16</a:t>
            </a:fld>
            <a:endParaRPr lang="es-MX" sz="1693">
              <a:solidFill>
                <a:srgbClr val="000000"/>
              </a:solidFill>
              <a:latin typeface="Liberation Sans" pitchFamily="34"/>
              <a:ea typeface="DejaVu Sans" pitchFamily="2"/>
              <a:cs typeface="DejaVu Sans" pitchFamily="2"/>
            </a:endParaRPr>
          </a:p>
        </p:txBody>
      </p:sp>
      <p:sp>
        <p:nvSpPr>
          <p:cNvPr id="3" name="Título 1">
            <a:extLst>
              <a:ext uri="{FF2B5EF4-FFF2-40B4-BE49-F238E27FC236}">
                <a16:creationId xmlns:a16="http://schemas.microsoft.com/office/drawing/2014/main" id="{3A7D8A19-3DF0-4BAF-B085-C32491767031}"/>
              </a:ext>
            </a:extLst>
          </p:cNvPr>
          <p:cNvSpPr txBox="1">
            <a:spLocks noGrp="1"/>
          </p:cNvSpPr>
          <p:nvPr>
            <p:ph type="title" idx="4294967295"/>
          </p:nvPr>
        </p:nvSpPr>
        <p:spPr>
          <a:xfrm>
            <a:off x="0" y="90907"/>
            <a:ext cx="10515600" cy="1325563"/>
          </a:xfrm>
        </p:spPr>
        <p:txBody>
          <a:bodyPr>
            <a:normAutofit fontScale="90000"/>
          </a:bodyPr>
          <a:lstStyle/>
          <a:p>
            <a:pPr lvl="0" algn="ctr"/>
            <a:br>
              <a:rPr lang="es-MX" sz="3628" dirty="0"/>
            </a:br>
            <a:r>
              <a:rPr lang="es-MX" sz="3628" dirty="0" err="1"/>
              <a:t>The</a:t>
            </a:r>
            <a:r>
              <a:rPr lang="es-MX" sz="3628" dirty="0"/>
              <a:t> </a:t>
            </a:r>
            <a:r>
              <a:rPr lang="es-MX" sz="3628" dirty="0" err="1"/>
              <a:t>field</a:t>
            </a:r>
            <a:r>
              <a:rPr lang="es-MX" sz="3628" dirty="0"/>
              <a:t> </a:t>
            </a:r>
            <a:r>
              <a:rPr lang="es-MX" sz="3628" dirty="0" err="1"/>
              <a:t>equation</a:t>
            </a:r>
            <a:r>
              <a:rPr lang="es-MX" sz="3628" dirty="0"/>
              <a:t> </a:t>
            </a:r>
            <a:r>
              <a:rPr lang="es-MX" sz="3628" dirty="0" err="1"/>
              <a:t>for</a:t>
            </a:r>
            <a:r>
              <a:rPr lang="es-MX" sz="3628" dirty="0"/>
              <a:t> </a:t>
            </a:r>
            <a:r>
              <a:rPr lang="es-MX" sz="3628" dirty="0" err="1"/>
              <a:t>gravitational</a:t>
            </a:r>
            <a:br>
              <a:rPr lang="es-MX" sz="3628" dirty="0"/>
            </a:br>
            <a:r>
              <a:rPr lang="es-MX" sz="3628" dirty="0"/>
              <a:t>wave: </a:t>
            </a:r>
            <a:r>
              <a:rPr lang="es-MX" sz="3628" dirty="0" err="1"/>
              <a:t>Axiel</a:t>
            </a:r>
            <a:r>
              <a:rPr lang="es-MX" sz="3628" dirty="0"/>
              <a:t> and Polar</a:t>
            </a:r>
          </a:p>
        </p:txBody>
      </p:sp>
      <p:sp>
        <p:nvSpPr>
          <p:cNvPr id="5" name="CuadroTexto 3">
            <a:extLst>
              <a:ext uri="{FF2B5EF4-FFF2-40B4-BE49-F238E27FC236}">
                <a16:creationId xmlns:a16="http://schemas.microsoft.com/office/drawing/2014/main" id="{F239956C-B5A0-42EE-A3CC-F6C1BBA69B36}"/>
              </a:ext>
            </a:extLst>
          </p:cNvPr>
          <p:cNvSpPr txBox="1"/>
          <p:nvPr/>
        </p:nvSpPr>
        <p:spPr>
          <a:xfrm>
            <a:off x="6446503" y="6233890"/>
            <a:ext cx="1204521" cy="430953"/>
          </a:xfrm>
          <a:prstGeom prst="rect">
            <a:avLst/>
          </a:prstGeom>
          <a:noFill/>
          <a:ln cap="flat">
            <a:noFill/>
          </a:ln>
        </p:spPr>
        <p:txBody>
          <a:bodyPr vert="horz" wrap="none" lIns="108851" tIns="54420" rIns="108851" bIns="54420" anchor="t" anchorCtr="0" compatLnSpc="0">
            <a:spAutoFit/>
          </a:bodyPr>
          <a:lstStyle/>
          <a:p>
            <a:pPr defTabSz="1105875" hangingPunct="0">
              <a:defRPr sz="1800" b="0" i="0" u="none" strike="noStrike" kern="0" cap="none" spc="0" baseline="0">
                <a:solidFill>
                  <a:srgbClr val="000000"/>
                </a:solidFill>
                <a:uFillTx/>
              </a:defRPr>
            </a:pPr>
            <a:r>
              <a:rPr lang="es-MX" sz="2177" dirty="0">
                <a:solidFill>
                  <a:srgbClr val="000000"/>
                </a:solidFill>
                <a:latin typeface="Arial" pitchFamily="18"/>
                <a:ea typeface="Droid Sans Fallback" pitchFamily="2"/>
                <a:cs typeface="Lohit Hindi" pitchFamily="2"/>
              </a:rPr>
              <a:t>m=m(r)!</a:t>
            </a:r>
          </a:p>
        </p:txBody>
      </p:sp>
      <p:pic>
        <p:nvPicPr>
          <p:cNvPr id="6" name="Imagen 5">
            <a:extLst>
              <a:ext uri="{FF2B5EF4-FFF2-40B4-BE49-F238E27FC236}">
                <a16:creationId xmlns:a16="http://schemas.microsoft.com/office/drawing/2014/main" id="{F3648A6D-9BEB-42B6-824F-ABBF86099361}"/>
              </a:ext>
            </a:extLst>
          </p:cNvPr>
          <p:cNvPicPr>
            <a:picLocks noChangeAspect="1"/>
          </p:cNvPicPr>
          <p:nvPr/>
        </p:nvPicPr>
        <p:blipFill>
          <a:blip r:embed="rId3"/>
          <a:stretch>
            <a:fillRect/>
          </a:stretch>
        </p:blipFill>
        <p:spPr>
          <a:xfrm>
            <a:off x="560853" y="1614210"/>
            <a:ext cx="5535147" cy="1030516"/>
          </a:xfrm>
          <a:prstGeom prst="rect">
            <a:avLst/>
          </a:prstGeom>
        </p:spPr>
      </p:pic>
      <p:sp>
        <p:nvSpPr>
          <p:cNvPr id="7" name="CuadroTexto 6">
            <a:extLst>
              <a:ext uri="{FF2B5EF4-FFF2-40B4-BE49-F238E27FC236}">
                <a16:creationId xmlns:a16="http://schemas.microsoft.com/office/drawing/2014/main" id="{FB41457B-3716-49E9-AE01-71EFBBFA97F8}"/>
              </a:ext>
            </a:extLst>
          </p:cNvPr>
          <p:cNvSpPr txBox="1"/>
          <p:nvPr/>
        </p:nvSpPr>
        <p:spPr>
          <a:xfrm>
            <a:off x="6320566" y="1822373"/>
            <a:ext cx="6519734" cy="369332"/>
          </a:xfrm>
          <a:prstGeom prst="rect">
            <a:avLst/>
          </a:prstGeom>
          <a:noFill/>
        </p:spPr>
        <p:txBody>
          <a:bodyPr wrap="none" rtlCol="0">
            <a:spAutoFit/>
          </a:bodyPr>
          <a:lstStyle/>
          <a:p>
            <a:r>
              <a:rPr lang="es-MX" dirty="0"/>
              <a:t>A </a:t>
            </a:r>
            <a:r>
              <a:rPr lang="es-MX" dirty="0" err="1"/>
              <a:t>rather</a:t>
            </a:r>
            <a:r>
              <a:rPr lang="es-MX" dirty="0"/>
              <a:t> </a:t>
            </a:r>
            <a:r>
              <a:rPr lang="es-MX" dirty="0" err="1"/>
              <a:t>lengthy</a:t>
            </a:r>
            <a:r>
              <a:rPr lang="es-MX" dirty="0"/>
              <a:t>, </a:t>
            </a:r>
            <a:r>
              <a:rPr lang="es-MX" dirty="0" err="1"/>
              <a:t>but</a:t>
            </a:r>
            <a:r>
              <a:rPr lang="es-MX" dirty="0"/>
              <a:t> </a:t>
            </a:r>
            <a:r>
              <a:rPr lang="es-MX" dirty="0" err="1"/>
              <a:t>straight</a:t>
            </a:r>
            <a:r>
              <a:rPr lang="es-MX" dirty="0"/>
              <a:t> forward </a:t>
            </a:r>
            <a:r>
              <a:rPr lang="es-MX" dirty="0" err="1"/>
              <a:t>derivation</a:t>
            </a:r>
            <a:r>
              <a:rPr lang="es-MX" dirty="0"/>
              <a:t> leads </a:t>
            </a:r>
            <a:r>
              <a:rPr lang="es-MX" dirty="0" err="1"/>
              <a:t>to</a:t>
            </a:r>
            <a:r>
              <a:rPr lang="es-MX" dirty="0"/>
              <a:t>:</a:t>
            </a:r>
          </a:p>
        </p:txBody>
      </p:sp>
      <p:pic>
        <p:nvPicPr>
          <p:cNvPr id="8" name="Imagen 7">
            <a:extLst>
              <a:ext uri="{FF2B5EF4-FFF2-40B4-BE49-F238E27FC236}">
                <a16:creationId xmlns:a16="http://schemas.microsoft.com/office/drawing/2014/main" id="{AE5FFB08-602F-4A33-9F79-AE791BC11AEA}"/>
              </a:ext>
            </a:extLst>
          </p:cNvPr>
          <p:cNvPicPr>
            <a:picLocks noChangeAspect="1"/>
          </p:cNvPicPr>
          <p:nvPr/>
        </p:nvPicPr>
        <p:blipFill>
          <a:blip r:embed="rId4"/>
          <a:stretch>
            <a:fillRect/>
          </a:stretch>
        </p:blipFill>
        <p:spPr>
          <a:xfrm>
            <a:off x="9805749" y="2874179"/>
            <a:ext cx="2284666" cy="430952"/>
          </a:xfrm>
          <a:prstGeom prst="rect">
            <a:avLst/>
          </a:prstGeom>
        </p:spPr>
      </p:pic>
      <p:pic>
        <p:nvPicPr>
          <p:cNvPr id="11" name="Imagen 10">
            <a:extLst>
              <a:ext uri="{FF2B5EF4-FFF2-40B4-BE49-F238E27FC236}">
                <a16:creationId xmlns:a16="http://schemas.microsoft.com/office/drawing/2014/main" id="{35C6BDF2-59F2-4E15-B457-D818C40100ED}"/>
              </a:ext>
            </a:extLst>
          </p:cNvPr>
          <p:cNvPicPr>
            <a:picLocks noChangeAspect="1"/>
          </p:cNvPicPr>
          <p:nvPr/>
        </p:nvPicPr>
        <p:blipFill>
          <a:blip r:embed="rId5"/>
          <a:stretch>
            <a:fillRect/>
          </a:stretch>
        </p:blipFill>
        <p:spPr>
          <a:xfrm>
            <a:off x="434571" y="2837250"/>
            <a:ext cx="3802455" cy="823865"/>
          </a:xfrm>
          <a:prstGeom prst="rect">
            <a:avLst/>
          </a:prstGeom>
        </p:spPr>
      </p:pic>
      <p:pic>
        <p:nvPicPr>
          <p:cNvPr id="13" name="Imagen 12">
            <a:extLst>
              <a:ext uri="{FF2B5EF4-FFF2-40B4-BE49-F238E27FC236}">
                <a16:creationId xmlns:a16="http://schemas.microsoft.com/office/drawing/2014/main" id="{C6EEA2E3-620C-4EF1-85FA-463BECD8A9E6}"/>
              </a:ext>
            </a:extLst>
          </p:cNvPr>
          <p:cNvPicPr>
            <a:picLocks noChangeAspect="1"/>
          </p:cNvPicPr>
          <p:nvPr/>
        </p:nvPicPr>
        <p:blipFill>
          <a:blip r:embed="rId6"/>
          <a:stretch>
            <a:fillRect/>
          </a:stretch>
        </p:blipFill>
        <p:spPr>
          <a:xfrm>
            <a:off x="4894779" y="2804661"/>
            <a:ext cx="4309450" cy="751438"/>
          </a:xfrm>
          <a:prstGeom prst="rect">
            <a:avLst/>
          </a:prstGeom>
        </p:spPr>
      </p:pic>
      <p:pic>
        <p:nvPicPr>
          <p:cNvPr id="15" name="Imagen 14">
            <a:extLst>
              <a:ext uri="{FF2B5EF4-FFF2-40B4-BE49-F238E27FC236}">
                <a16:creationId xmlns:a16="http://schemas.microsoft.com/office/drawing/2014/main" id="{AF61C462-6296-4B02-9E5B-2F5615CA3D9E}"/>
              </a:ext>
            </a:extLst>
          </p:cNvPr>
          <p:cNvPicPr>
            <a:picLocks noChangeAspect="1"/>
          </p:cNvPicPr>
          <p:nvPr/>
        </p:nvPicPr>
        <p:blipFill>
          <a:blip r:embed="rId7"/>
          <a:stretch>
            <a:fillRect/>
          </a:stretch>
        </p:blipFill>
        <p:spPr>
          <a:xfrm>
            <a:off x="3035047" y="3748623"/>
            <a:ext cx="4852657" cy="277036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8952F-A8EF-489F-BBE9-A08231D01C18}"/>
              </a:ext>
            </a:extLst>
          </p:cNvPr>
          <p:cNvSpPr>
            <a:spLocks noGrp="1"/>
          </p:cNvSpPr>
          <p:nvPr>
            <p:ph type="title"/>
          </p:nvPr>
        </p:nvSpPr>
        <p:spPr>
          <a:xfrm>
            <a:off x="2592924" y="624110"/>
            <a:ext cx="8911687" cy="1280890"/>
          </a:xfrm>
        </p:spPr>
        <p:txBody>
          <a:bodyPr>
            <a:normAutofit/>
          </a:bodyPr>
          <a:lstStyle/>
          <a:p>
            <a:pPr algn="ctr"/>
            <a:r>
              <a:rPr lang="es-MX"/>
              <a:t>A new analytic solution for the Tortoise coordinate</a:t>
            </a:r>
            <a:endParaRPr lang="es-MX" dirty="0"/>
          </a:p>
        </p:txBody>
      </p:sp>
      <p:pic>
        <p:nvPicPr>
          <p:cNvPr id="3" name="Imagen 2">
            <a:extLst>
              <a:ext uri="{FF2B5EF4-FFF2-40B4-BE49-F238E27FC236}">
                <a16:creationId xmlns:a16="http://schemas.microsoft.com/office/drawing/2014/main" id="{810BB513-D55F-4498-ABC3-47B93AA33449}"/>
              </a:ext>
            </a:extLst>
          </p:cNvPr>
          <p:cNvPicPr>
            <a:picLocks noChangeAspect="1"/>
          </p:cNvPicPr>
          <p:nvPr/>
        </p:nvPicPr>
        <p:blipFill>
          <a:blip r:embed="rId2"/>
          <a:stretch>
            <a:fillRect/>
          </a:stretch>
        </p:blipFill>
        <p:spPr>
          <a:xfrm>
            <a:off x="2394141" y="2250899"/>
            <a:ext cx="1343627" cy="571815"/>
          </a:xfrm>
          <a:prstGeom prst="rect">
            <a:avLst/>
          </a:prstGeom>
        </p:spPr>
      </p:pic>
      <p:pic>
        <p:nvPicPr>
          <p:cNvPr id="4" name="Imagen 3">
            <a:extLst>
              <a:ext uri="{FF2B5EF4-FFF2-40B4-BE49-F238E27FC236}">
                <a16:creationId xmlns:a16="http://schemas.microsoft.com/office/drawing/2014/main" id="{10F7FE9E-26FC-41C6-87B3-4D1A0805BDAE}"/>
              </a:ext>
            </a:extLst>
          </p:cNvPr>
          <p:cNvPicPr>
            <a:picLocks noChangeAspect="1"/>
          </p:cNvPicPr>
          <p:nvPr/>
        </p:nvPicPr>
        <p:blipFill>
          <a:blip r:embed="rId3"/>
          <a:stretch>
            <a:fillRect/>
          </a:stretch>
        </p:blipFill>
        <p:spPr>
          <a:xfrm>
            <a:off x="7048767" y="2239080"/>
            <a:ext cx="1205410" cy="477616"/>
          </a:xfrm>
          <a:prstGeom prst="rect">
            <a:avLst/>
          </a:prstGeom>
        </p:spPr>
      </p:pic>
      <p:pic>
        <p:nvPicPr>
          <p:cNvPr id="6" name="Imagen 5">
            <a:extLst>
              <a:ext uri="{FF2B5EF4-FFF2-40B4-BE49-F238E27FC236}">
                <a16:creationId xmlns:a16="http://schemas.microsoft.com/office/drawing/2014/main" id="{96160084-BA9C-4C88-A9BE-FEC39F4994AE}"/>
              </a:ext>
            </a:extLst>
          </p:cNvPr>
          <p:cNvPicPr>
            <a:picLocks noChangeAspect="1"/>
          </p:cNvPicPr>
          <p:nvPr/>
        </p:nvPicPr>
        <p:blipFill>
          <a:blip r:embed="rId4"/>
          <a:stretch>
            <a:fillRect/>
          </a:stretch>
        </p:blipFill>
        <p:spPr>
          <a:xfrm>
            <a:off x="4517799" y="4283064"/>
            <a:ext cx="2443477" cy="633493"/>
          </a:xfrm>
          <a:prstGeom prst="rect">
            <a:avLst/>
          </a:prstGeom>
        </p:spPr>
      </p:pic>
      <p:pic>
        <p:nvPicPr>
          <p:cNvPr id="7" name="Imagen 6">
            <a:extLst>
              <a:ext uri="{FF2B5EF4-FFF2-40B4-BE49-F238E27FC236}">
                <a16:creationId xmlns:a16="http://schemas.microsoft.com/office/drawing/2014/main" id="{0E16BBAA-9BDB-460B-93C6-20D2C6E10CFC}"/>
              </a:ext>
            </a:extLst>
          </p:cNvPr>
          <p:cNvPicPr>
            <a:picLocks noChangeAspect="1"/>
          </p:cNvPicPr>
          <p:nvPr/>
        </p:nvPicPr>
        <p:blipFill>
          <a:blip r:embed="rId5"/>
          <a:stretch>
            <a:fillRect/>
          </a:stretch>
        </p:blipFill>
        <p:spPr>
          <a:xfrm>
            <a:off x="4451843" y="5094760"/>
            <a:ext cx="5193847" cy="1531327"/>
          </a:xfrm>
          <a:prstGeom prst="rect">
            <a:avLst/>
          </a:prstGeom>
        </p:spPr>
      </p:pic>
      <p:sp>
        <p:nvSpPr>
          <p:cNvPr id="22" name="CuadroTexto 21">
            <a:extLst>
              <a:ext uri="{FF2B5EF4-FFF2-40B4-BE49-F238E27FC236}">
                <a16:creationId xmlns:a16="http://schemas.microsoft.com/office/drawing/2014/main" id="{4328B6F8-FAAF-48A7-AD74-A5BDF7A06F73}"/>
              </a:ext>
            </a:extLst>
          </p:cNvPr>
          <p:cNvSpPr txBox="1"/>
          <p:nvPr/>
        </p:nvSpPr>
        <p:spPr>
          <a:xfrm>
            <a:off x="2546310" y="5284304"/>
            <a:ext cx="1151277" cy="461665"/>
          </a:xfrm>
          <a:prstGeom prst="rect">
            <a:avLst/>
          </a:prstGeom>
          <a:noFill/>
        </p:spPr>
        <p:txBody>
          <a:bodyPr wrap="none" rtlCol="0">
            <a:spAutoFit/>
          </a:bodyPr>
          <a:lstStyle/>
          <a:p>
            <a:r>
              <a:rPr lang="es-MX" sz="2400" dirty="0">
                <a:solidFill>
                  <a:srgbClr val="FF0000"/>
                </a:solidFill>
              </a:rPr>
              <a:t>pc-GR</a:t>
            </a:r>
          </a:p>
        </p:txBody>
      </p:sp>
      <p:sp>
        <p:nvSpPr>
          <p:cNvPr id="42" name="CuadroTexto 41">
            <a:extLst>
              <a:ext uri="{FF2B5EF4-FFF2-40B4-BE49-F238E27FC236}">
                <a16:creationId xmlns:a16="http://schemas.microsoft.com/office/drawing/2014/main" id="{73FD5EB0-E6F6-49CA-85CF-262CBB4E6621}"/>
              </a:ext>
            </a:extLst>
          </p:cNvPr>
          <p:cNvSpPr txBox="1"/>
          <p:nvPr/>
        </p:nvSpPr>
        <p:spPr>
          <a:xfrm>
            <a:off x="2546541" y="4363277"/>
            <a:ext cx="639919" cy="461665"/>
          </a:xfrm>
          <a:prstGeom prst="rect">
            <a:avLst/>
          </a:prstGeom>
          <a:noFill/>
        </p:spPr>
        <p:txBody>
          <a:bodyPr wrap="none" rtlCol="0">
            <a:spAutoFit/>
          </a:bodyPr>
          <a:lstStyle/>
          <a:p>
            <a:r>
              <a:rPr lang="es-MX" sz="2400" dirty="0">
                <a:solidFill>
                  <a:srgbClr val="FF0000"/>
                </a:solidFill>
              </a:rPr>
              <a:t>GR</a:t>
            </a:r>
          </a:p>
        </p:txBody>
      </p:sp>
      <p:pic>
        <p:nvPicPr>
          <p:cNvPr id="8" name="Imagen 7">
            <a:extLst>
              <a:ext uri="{FF2B5EF4-FFF2-40B4-BE49-F238E27FC236}">
                <a16:creationId xmlns:a16="http://schemas.microsoft.com/office/drawing/2014/main" id="{AA6A8F31-D2EF-419A-A3A8-C4347F1F0EE1}"/>
              </a:ext>
            </a:extLst>
          </p:cNvPr>
          <p:cNvPicPr>
            <a:picLocks noChangeAspect="1"/>
          </p:cNvPicPr>
          <p:nvPr/>
        </p:nvPicPr>
        <p:blipFill>
          <a:blip r:embed="rId6"/>
          <a:stretch>
            <a:fillRect/>
          </a:stretch>
        </p:blipFill>
        <p:spPr>
          <a:xfrm>
            <a:off x="4442476" y="2981203"/>
            <a:ext cx="2876096" cy="1123658"/>
          </a:xfrm>
          <a:prstGeom prst="rect">
            <a:avLst/>
          </a:prstGeom>
        </p:spPr>
      </p:pic>
    </p:spTree>
    <p:extLst>
      <p:ext uri="{BB962C8B-B14F-4D97-AF65-F5344CB8AC3E}">
        <p14:creationId xmlns:p14="http://schemas.microsoft.com/office/powerpoint/2010/main" val="106277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D40D8-8F75-46D4-828B-DA7A9BBEE34D}"/>
              </a:ext>
            </a:extLst>
          </p:cNvPr>
          <p:cNvSpPr>
            <a:spLocks noGrp="1"/>
          </p:cNvSpPr>
          <p:nvPr>
            <p:ph type="title"/>
          </p:nvPr>
        </p:nvSpPr>
        <p:spPr/>
        <p:txBody>
          <a:bodyPr/>
          <a:lstStyle/>
          <a:p>
            <a:pPr algn="ctr"/>
            <a:r>
              <a:rPr lang="es-MX" dirty="0" err="1"/>
              <a:t>Asymptotic</a:t>
            </a:r>
            <a:r>
              <a:rPr lang="es-MX" dirty="0"/>
              <a:t> </a:t>
            </a:r>
            <a:r>
              <a:rPr lang="es-MX" dirty="0" err="1"/>
              <a:t>behavior</a:t>
            </a:r>
            <a:endParaRPr lang="es-MX" dirty="0"/>
          </a:p>
        </p:txBody>
      </p:sp>
      <p:pic>
        <p:nvPicPr>
          <p:cNvPr id="3" name="Imagen 2">
            <a:extLst>
              <a:ext uri="{FF2B5EF4-FFF2-40B4-BE49-F238E27FC236}">
                <a16:creationId xmlns:a16="http://schemas.microsoft.com/office/drawing/2014/main" id="{ECA65EA1-C3F3-4A84-B6DD-5E982536D04A}"/>
              </a:ext>
            </a:extLst>
          </p:cNvPr>
          <p:cNvPicPr>
            <a:picLocks noChangeAspect="1"/>
          </p:cNvPicPr>
          <p:nvPr/>
        </p:nvPicPr>
        <p:blipFill>
          <a:blip r:embed="rId2"/>
          <a:stretch>
            <a:fillRect/>
          </a:stretch>
        </p:blipFill>
        <p:spPr>
          <a:xfrm>
            <a:off x="1979162" y="1503622"/>
            <a:ext cx="4348451" cy="1084834"/>
          </a:xfrm>
          <a:prstGeom prst="rect">
            <a:avLst/>
          </a:prstGeom>
        </p:spPr>
      </p:pic>
      <p:pic>
        <p:nvPicPr>
          <p:cNvPr id="4" name="Imagen 3">
            <a:extLst>
              <a:ext uri="{FF2B5EF4-FFF2-40B4-BE49-F238E27FC236}">
                <a16:creationId xmlns:a16="http://schemas.microsoft.com/office/drawing/2014/main" id="{E5FCA744-98DA-40AA-B2F3-98437CE79E66}"/>
              </a:ext>
            </a:extLst>
          </p:cNvPr>
          <p:cNvPicPr>
            <a:picLocks noChangeAspect="1"/>
          </p:cNvPicPr>
          <p:nvPr/>
        </p:nvPicPr>
        <p:blipFill>
          <a:blip r:embed="rId3"/>
          <a:stretch>
            <a:fillRect/>
          </a:stretch>
        </p:blipFill>
        <p:spPr>
          <a:xfrm>
            <a:off x="6682775" y="1774710"/>
            <a:ext cx="4165885" cy="655202"/>
          </a:xfrm>
          <a:prstGeom prst="rect">
            <a:avLst/>
          </a:prstGeom>
        </p:spPr>
      </p:pic>
      <p:pic>
        <p:nvPicPr>
          <p:cNvPr id="5" name="Imagen 4">
            <a:extLst>
              <a:ext uri="{FF2B5EF4-FFF2-40B4-BE49-F238E27FC236}">
                <a16:creationId xmlns:a16="http://schemas.microsoft.com/office/drawing/2014/main" id="{10F58168-6230-4400-ACAC-C5239374F412}"/>
              </a:ext>
            </a:extLst>
          </p:cNvPr>
          <p:cNvPicPr>
            <a:picLocks noChangeAspect="1"/>
          </p:cNvPicPr>
          <p:nvPr/>
        </p:nvPicPr>
        <p:blipFill>
          <a:blip r:embed="rId4"/>
          <a:stretch>
            <a:fillRect/>
          </a:stretch>
        </p:blipFill>
        <p:spPr>
          <a:xfrm>
            <a:off x="2390567" y="3642278"/>
            <a:ext cx="2250668" cy="436713"/>
          </a:xfrm>
          <a:prstGeom prst="rect">
            <a:avLst/>
          </a:prstGeom>
        </p:spPr>
      </p:pic>
      <p:pic>
        <p:nvPicPr>
          <p:cNvPr id="6" name="Imagen 5">
            <a:extLst>
              <a:ext uri="{FF2B5EF4-FFF2-40B4-BE49-F238E27FC236}">
                <a16:creationId xmlns:a16="http://schemas.microsoft.com/office/drawing/2014/main" id="{1782B09A-B698-4431-B6A0-86BF77B81695}"/>
              </a:ext>
            </a:extLst>
          </p:cNvPr>
          <p:cNvPicPr>
            <a:picLocks noChangeAspect="1"/>
          </p:cNvPicPr>
          <p:nvPr/>
        </p:nvPicPr>
        <p:blipFill>
          <a:blip r:embed="rId5"/>
          <a:stretch>
            <a:fillRect/>
          </a:stretch>
        </p:blipFill>
        <p:spPr>
          <a:xfrm>
            <a:off x="2104911" y="2615992"/>
            <a:ext cx="1885557" cy="655201"/>
          </a:xfrm>
          <a:prstGeom prst="rect">
            <a:avLst/>
          </a:prstGeom>
        </p:spPr>
      </p:pic>
      <p:pic>
        <p:nvPicPr>
          <p:cNvPr id="7" name="Imagen 6">
            <a:extLst>
              <a:ext uri="{FF2B5EF4-FFF2-40B4-BE49-F238E27FC236}">
                <a16:creationId xmlns:a16="http://schemas.microsoft.com/office/drawing/2014/main" id="{5FBB6707-36C4-4347-8765-81145F799E13}"/>
              </a:ext>
            </a:extLst>
          </p:cNvPr>
          <p:cNvPicPr>
            <a:picLocks noChangeAspect="1"/>
          </p:cNvPicPr>
          <p:nvPr/>
        </p:nvPicPr>
        <p:blipFill>
          <a:blip r:embed="rId6"/>
          <a:stretch>
            <a:fillRect/>
          </a:stretch>
        </p:blipFill>
        <p:spPr>
          <a:xfrm>
            <a:off x="6597041" y="4470631"/>
            <a:ext cx="1980467" cy="908467"/>
          </a:xfrm>
          <a:prstGeom prst="rect">
            <a:avLst/>
          </a:prstGeom>
        </p:spPr>
      </p:pic>
      <p:pic>
        <p:nvPicPr>
          <p:cNvPr id="9" name="Imagen 8">
            <a:extLst>
              <a:ext uri="{FF2B5EF4-FFF2-40B4-BE49-F238E27FC236}">
                <a16:creationId xmlns:a16="http://schemas.microsoft.com/office/drawing/2014/main" id="{9DFACB0C-3AEA-4988-961F-3AF2E390C41F}"/>
              </a:ext>
            </a:extLst>
          </p:cNvPr>
          <p:cNvPicPr>
            <a:picLocks noChangeAspect="1"/>
          </p:cNvPicPr>
          <p:nvPr/>
        </p:nvPicPr>
        <p:blipFill>
          <a:blip r:embed="rId7"/>
          <a:stretch>
            <a:fillRect/>
          </a:stretch>
        </p:blipFill>
        <p:spPr>
          <a:xfrm>
            <a:off x="2206913" y="4666789"/>
            <a:ext cx="2537432" cy="566393"/>
          </a:xfrm>
          <a:prstGeom prst="rect">
            <a:avLst/>
          </a:prstGeom>
        </p:spPr>
      </p:pic>
      <p:pic>
        <p:nvPicPr>
          <p:cNvPr id="10" name="Imagen 9">
            <a:extLst>
              <a:ext uri="{FF2B5EF4-FFF2-40B4-BE49-F238E27FC236}">
                <a16:creationId xmlns:a16="http://schemas.microsoft.com/office/drawing/2014/main" id="{7EE478E8-46F0-4C10-A956-09C352D0AC26}"/>
              </a:ext>
            </a:extLst>
          </p:cNvPr>
          <p:cNvPicPr>
            <a:picLocks noChangeAspect="1"/>
          </p:cNvPicPr>
          <p:nvPr/>
        </p:nvPicPr>
        <p:blipFill>
          <a:blip r:embed="rId8"/>
          <a:stretch>
            <a:fillRect/>
          </a:stretch>
        </p:blipFill>
        <p:spPr>
          <a:xfrm>
            <a:off x="5001402" y="3540889"/>
            <a:ext cx="3847841" cy="655200"/>
          </a:xfrm>
          <a:prstGeom prst="rect">
            <a:avLst/>
          </a:prstGeom>
        </p:spPr>
      </p:pic>
      <p:sp>
        <p:nvSpPr>
          <p:cNvPr id="12" name="CuadroTexto 11">
            <a:extLst>
              <a:ext uri="{FF2B5EF4-FFF2-40B4-BE49-F238E27FC236}">
                <a16:creationId xmlns:a16="http://schemas.microsoft.com/office/drawing/2014/main" id="{81B65A79-10FA-4C5A-A933-6DC230E3B8BA}"/>
              </a:ext>
            </a:extLst>
          </p:cNvPr>
          <p:cNvSpPr txBox="1"/>
          <p:nvPr/>
        </p:nvSpPr>
        <p:spPr>
          <a:xfrm>
            <a:off x="2390567" y="5832764"/>
            <a:ext cx="1170513" cy="461665"/>
          </a:xfrm>
          <a:prstGeom prst="rect">
            <a:avLst/>
          </a:prstGeom>
          <a:noFill/>
        </p:spPr>
        <p:txBody>
          <a:bodyPr wrap="none" rtlCol="0">
            <a:spAutoFit/>
          </a:bodyPr>
          <a:lstStyle/>
          <a:p>
            <a:r>
              <a:rPr lang="es-MX" sz="2400" dirty="0">
                <a:solidFill>
                  <a:srgbClr val="FF0000"/>
                </a:solidFill>
              </a:rPr>
              <a:t>TOTAL:</a:t>
            </a:r>
          </a:p>
        </p:txBody>
      </p:sp>
      <p:pic>
        <p:nvPicPr>
          <p:cNvPr id="13" name="Imagen 12">
            <a:extLst>
              <a:ext uri="{FF2B5EF4-FFF2-40B4-BE49-F238E27FC236}">
                <a16:creationId xmlns:a16="http://schemas.microsoft.com/office/drawing/2014/main" id="{A37DC220-93A0-4785-A915-5F8CE646C2E2}"/>
              </a:ext>
            </a:extLst>
          </p:cNvPr>
          <p:cNvPicPr>
            <a:picLocks noChangeAspect="1"/>
          </p:cNvPicPr>
          <p:nvPr/>
        </p:nvPicPr>
        <p:blipFill>
          <a:blip r:embed="rId9"/>
          <a:stretch>
            <a:fillRect/>
          </a:stretch>
        </p:blipFill>
        <p:spPr>
          <a:xfrm>
            <a:off x="3930321" y="5621777"/>
            <a:ext cx="7525783" cy="908467"/>
          </a:xfrm>
          <a:prstGeom prst="rect">
            <a:avLst/>
          </a:prstGeom>
        </p:spPr>
      </p:pic>
      <p:pic>
        <p:nvPicPr>
          <p:cNvPr id="14" name="Imagen 13">
            <a:extLst>
              <a:ext uri="{FF2B5EF4-FFF2-40B4-BE49-F238E27FC236}">
                <a16:creationId xmlns:a16="http://schemas.microsoft.com/office/drawing/2014/main" id="{2EB1ED18-33FD-4E06-894B-EB5212426819}"/>
              </a:ext>
            </a:extLst>
          </p:cNvPr>
          <p:cNvPicPr>
            <a:picLocks noChangeAspect="1"/>
          </p:cNvPicPr>
          <p:nvPr/>
        </p:nvPicPr>
        <p:blipFill>
          <a:blip r:embed="rId10"/>
          <a:stretch>
            <a:fillRect/>
          </a:stretch>
        </p:blipFill>
        <p:spPr>
          <a:xfrm>
            <a:off x="4656793" y="2577000"/>
            <a:ext cx="2082943" cy="799453"/>
          </a:xfrm>
          <a:prstGeom prst="rect">
            <a:avLst/>
          </a:prstGeom>
        </p:spPr>
      </p:pic>
      <p:pic>
        <p:nvPicPr>
          <p:cNvPr id="15" name="Imagen 14">
            <a:extLst>
              <a:ext uri="{FF2B5EF4-FFF2-40B4-BE49-F238E27FC236}">
                <a16:creationId xmlns:a16="http://schemas.microsoft.com/office/drawing/2014/main" id="{959A2660-3BC5-4693-AAC9-657A4B3E3191}"/>
              </a:ext>
            </a:extLst>
          </p:cNvPr>
          <p:cNvPicPr>
            <a:picLocks noChangeAspect="1"/>
          </p:cNvPicPr>
          <p:nvPr/>
        </p:nvPicPr>
        <p:blipFill>
          <a:blip r:embed="rId11"/>
          <a:stretch>
            <a:fillRect/>
          </a:stretch>
        </p:blipFill>
        <p:spPr>
          <a:xfrm>
            <a:off x="7151859" y="2443563"/>
            <a:ext cx="3227716" cy="904126"/>
          </a:xfrm>
          <a:prstGeom prst="rect">
            <a:avLst/>
          </a:prstGeom>
        </p:spPr>
      </p:pic>
      <p:pic>
        <p:nvPicPr>
          <p:cNvPr id="8" name="Imagen 7">
            <a:extLst>
              <a:ext uri="{FF2B5EF4-FFF2-40B4-BE49-F238E27FC236}">
                <a16:creationId xmlns:a16="http://schemas.microsoft.com/office/drawing/2014/main" id="{301BB6B8-E259-4C52-80DB-8B79B4F7C480}"/>
              </a:ext>
            </a:extLst>
          </p:cNvPr>
          <p:cNvPicPr>
            <a:picLocks noChangeAspect="1"/>
          </p:cNvPicPr>
          <p:nvPr/>
        </p:nvPicPr>
        <p:blipFill>
          <a:blip r:embed="rId12"/>
          <a:stretch>
            <a:fillRect/>
          </a:stretch>
        </p:blipFill>
        <p:spPr>
          <a:xfrm>
            <a:off x="5001402" y="4666790"/>
            <a:ext cx="1643677" cy="541276"/>
          </a:xfrm>
          <a:prstGeom prst="rect">
            <a:avLst/>
          </a:prstGeom>
        </p:spPr>
      </p:pic>
      <p:pic>
        <p:nvPicPr>
          <p:cNvPr id="16" name="Imagen 15">
            <a:extLst>
              <a:ext uri="{FF2B5EF4-FFF2-40B4-BE49-F238E27FC236}">
                <a16:creationId xmlns:a16="http://schemas.microsoft.com/office/drawing/2014/main" id="{F4A35ED6-C615-4EC8-ACCC-1233FDDA2489}"/>
              </a:ext>
            </a:extLst>
          </p:cNvPr>
          <p:cNvPicPr>
            <a:picLocks noChangeAspect="1"/>
          </p:cNvPicPr>
          <p:nvPr/>
        </p:nvPicPr>
        <p:blipFill>
          <a:blip r:embed="rId13"/>
          <a:stretch>
            <a:fillRect/>
          </a:stretch>
        </p:blipFill>
        <p:spPr>
          <a:xfrm>
            <a:off x="3161085" y="4067342"/>
            <a:ext cx="1583260" cy="541275"/>
          </a:xfrm>
          <a:prstGeom prst="rect">
            <a:avLst/>
          </a:prstGeom>
        </p:spPr>
      </p:pic>
      <p:pic>
        <p:nvPicPr>
          <p:cNvPr id="17" name="Imagen 16">
            <a:extLst>
              <a:ext uri="{FF2B5EF4-FFF2-40B4-BE49-F238E27FC236}">
                <a16:creationId xmlns:a16="http://schemas.microsoft.com/office/drawing/2014/main" id="{E679F9F9-7FDB-44FE-84BB-98068E9A9334}"/>
              </a:ext>
            </a:extLst>
          </p:cNvPr>
          <p:cNvPicPr>
            <a:picLocks noChangeAspect="1"/>
          </p:cNvPicPr>
          <p:nvPr/>
        </p:nvPicPr>
        <p:blipFill>
          <a:blip r:embed="rId14"/>
          <a:stretch>
            <a:fillRect/>
          </a:stretch>
        </p:blipFill>
        <p:spPr>
          <a:xfrm>
            <a:off x="3109499" y="5094524"/>
            <a:ext cx="1358173" cy="748252"/>
          </a:xfrm>
          <a:prstGeom prst="rect">
            <a:avLst/>
          </a:prstGeom>
        </p:spPr>
      </p:pic>
    </p:spTree>
    <p:extLst>
      <p:ext uri="{BB962C8B-B14F-4D97-AF65-F5344CB8AC3E}">
        <p14:creationId xmlns:p14="http://schemas.microsoft.com/office/powerpoint/2010/main" val="596895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12D67-517F-4601-AF10-D18CAD32E221}"/>
              </a:ext>
            </a:extLst>
          </p:cNvPr>
          <p:cNvSpPr>
            <a:spLocks noGrp="1"/>
          </p:cNvSpPr>
          <p:nvPr>
            <p:ph type="title"/>
          </p:nvPr>
        </p:nvSpPr>
        <p:spPr>
          <a:xfrm>
            <a:off x="-3386197" y="212271"/>
            <a:ext cx="9603275" cy="1049235"/>
          </a:xfrm>
        </p:spPr>
        <p:txBody>
          <a:bodyPr/>
          <a:lstStyle/>
          <a:p>
            <a:pPr algn="ctr"/>
            <a:r>
              <a:rPr lang="es-MX" dirty="0"/>
              <a:t>Axial </a:t>
            </a:r>
            <a:r>
              <a:rPr lang="es-MX" dirty="0" err="1"/>
              <a:t>modes</a:t>
            </a:r>
            <a:r>
              <a:rPr lang="es-MX" dirty="0"/>
              <a:t>: </a:t>
            </a:r>
          </a:p>
        </p:txBody>
      </p:sp>
      <p:pic>
        <p:nvPicPr>
          <p:cNvPr id="4" name="Imagen 3">
            <a:extLst>
              <a:ext uri="{FF2B5EF4-FFF2-40B4-BE49-F238E27FC236}">
                <a16:creationId xmlns:a16="http://schemas.microsoft.com/office/drawing/2014/main" id="{FA74959D-C121-4248-9A75-F74C9AAF76E0}"/>
              </a:ext>
            </a:extLst>
          </p:cNvPr>
          <p:cNvPicPr>
            <a:picLocks noChangeAspect="1"/>
          </p:cNvPicPr>
          <p:nvPr/>
        </p:nvPicPr>
        <p:blipFill>
          <a:blip r:embed="rId2"/>
          <a:stretch>
            <a:fillRect/>
          </a:stretch>
        </p:blipFill>
        <p:spPr>
          <a:xfrm>
            <a:off x="3320716" y="176485"/>
            <a:ext cx="8357937" cy="6228689"/>
          </a:xfrm>
          <a:prstGeom prst="rect">
            <a:avLst/>
          </a:prstGeom>
        </p:spPr>
      </p:pic>
      <p:sp>
        <p:nvSpPr>
          <p:cNvPr id="5" name="CuadroTexto 4">
            <a:extLst>
              <a:ext uri="{FF2B5EF4-FFF2-40B4-BE49-F238E27FC236}">
                <a16:creationId xmlns:a16="http://schemas.microsoft.com/office/drawing/2014/main" id="{C3257E67-9E60-4D96-A8E0-94AF5255F4A4}"/>
              </a:ext>
            </a:extLst>
          </p:cNvPr>
          <p:cNvSpPr txBox="1"/>
          <p:nvPr/>
        </p:nvSpPr>
        <p:spPr>
          <a:xfrm>
            <a:off x="2305482" y="1035682"/>
            <a:ext cx="702436" cy="523220"/>
          </a:xfrm>
          <a:prstGeom prst="rect">
            <a:avLst/>
          </a:prstGeom>
          <a:noFill/>
        </p:spPr>
        <p:txBody>
          <a:bodyPr wrap="none" rtlCol="0">
            <a:spAutoFit/>
          </a:bodyPr>
          <a:lstStyle/>
          <a:p>
            <a:r>
              <a:rPr lang="es-MX" sz="2800" dirty="0"/>
              <a:t>GR:</a:t>
            </a:r>
          </a:p>
        </p:txBody>
      </p:sp>
      <p:sp>
        <p:nvSpPr>
          <p:cNvPr id="6" name="CuadroTexto 5">
            <a:extLst>
              <a:ext uri="{FF2B5EF4-FFF2-40B4-BE49-F238E27FC236}">
                <a16:creationId xmlns:a16="http://schemas.microsoft.com/office/drawing/2014/main" id="{407C45B1-8D05-41DD-8A35-76AB7DA5409F}"/>
              </a:ext>
            </a:extLst>
          </p:cNvPr>
          <p:cNvSpPr txBox="1"/>
          <p:nvPr/>
        </p:nvSpPr>
        <p:spPr>
          <a:xfrm>
            <a:off x="1728240" y="4323595"/>
            <a:ext cx="1154483" cy="523220"/>
          </a:xfrm>
          <a:prstGeom prst="rect">
            <a:avLst/>
          </a:prstGeom>
          <a:noFill/>
        </p:spPr>
        <p:txBody>
          <a:bodyPr wrap="none" rtlCol="0">
            <a:spAutoFit/>
          </a:bodyPr>
          <a:lstStyle/>
          <a:p>
            <a:r>
              <a:rPr lang="es-MX" sz="2800" dirty="0"/>
              <a:t>pc-GR:</a:t>
            </a:r>
          </a:p>
        </p:txBody>
      </p:sp>
      <p:sp>
        <p:nvSpPr>
          <p:cNvPr id="3" name="CuadroTexto 2">
            <a:extLst>
              <a:ext uri="{FF2B5EF4-FFF2-40B4-BE49-F238E27FC236}">
                <a16:creationId xmlns:a16="http://schemas.microsoft.com/office/drawing/2014/main" id="{293BC0DF-254B-40E5-BE68-C8D89D996CBB}"/>
              </a:ext>
            </a:extLst>
          </p:cNvPr>
          <p:cNvSpPr txBox="1"/>
          <p:nvPr/>
        </p:nvSpPr>
        <p:spPr>
          <a:xfrm>
            <a:off x="449179" y="2518611"/>
            <a:ext cx="2204450" cy="523220"/>
          </a:xfrm>
          <a:prstGeom prst="rect">
            <a:avLst/>
          </a:prstGeom>
          <a:noFill/>
        </p:spPr>
        <p:txBody>
          <a:bodyPr wrap="none" rtlCol="0">
            <a:spAutoFit/>
          </a:bodyPr>
          <a:lstStyle/>
          <a:p>
            <a:r>
              <a:rPr lang="es-MX" sz="2800" dirty="0">
                <a:solidFill>
                  <a:srgbClr val="FF0000"/>
                </a:solidFill>
              </a:rPr>
              <a:t>400 </a:t>
            </a:r>
            <a:r>
              <a:rPr lang="es-MX" sz="2800" dirty="0" err="1">
                <a:solidFill>
                  <a:srgbClr val="FF0000"/>
                </a:solidFill>
              </a:rPr>
              <a:t>iterations</a:t>
            </a:r>
            <a:endParaRPr lang="es-MX" sz="2800" dirty="0">
              <a:solidFill>
                <a:srgbClr val="FF0000"/>
              </a:solidFill>
            </a:endParaRPr>
          </a:p>
        </p:txBody>
      </p:sp>
    </p:spTree>
    <p:extLst>
      <p:ext uri="{BB962C8B-B14F-4D97-AF65-F5344CB8AC3E}">
        <p14:creationId xmlns:p14="http://schemas.microsoft.com/office/powerpoint/2010/main" val="121135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25BBC3-1F68-4035-BB0E-14DAC18D05FE}"/>
              </a:ext>
            </a:extLst>
          </p:cNvPr>
          <p:cNvSpPr>
            <a:spLocks noGrp="1"/>
          </p:cNvSpPr>
          <p:nvPr>
            <p:ph type="title"/>
          </p:nvPr>
        </p:nvSpPr>
        <p:spPr>
          <a:xfrm>
            <a:off x="1782418" y="114574"/>
            <a:ext cx="8229240" cy="1144800"/>
          </a:xfrm>
        </p:spPr>
        <p:txBody>
          <a:bodyPr/>
          <a:lstStyle/>
          <a:p>
            <a:pPr algn="ctr"/>
            <a:r>
              <a:rPr lang="es-MX" dirty="0"/>
              <a:t>CONTENT</a:t>
            </a:r>
          </a:p>
        </p:txBody>
      </p:sp>
      <p:sp>
        <p:nvSpPr>
          <p:cNvPr id="3" name="Subtítulo 2">
            <a:extLst>
              <a:ext uri="{FF2B5EF4-FFF2-40B4-BE49-F238E27FC236}">
                <a16:creationId xmlns:a16="http://schemas.microsoft.com/office/drawing/2014/main" id="{C4C3C042-B29F-4AE0-8DA1-F0D537EF1A8A}"/>
              </a:ext>
            </a:extLst>
          </p:cNvPr>
          <p:cNvSpPr>
            <a:spLocks noGrp="1"/>
          </p:cNvSpPr>
          <p:nvPr>
            <p:ph type="subTitle"/>
          </p:nvPr>
        </p:nvSpPr>
        <p:spPr>
          <a:xfrm>
            <a:off x="2126974" y="2284200"/>
            <a:ext cx="8229240" cy="2274548"/>
          </a:xfrm>
        </p:spPr>
        <p:txBody>
          <a:bodyPr>
            <a:noAutofit/>
          </a:bodyPr>
          <a:lstStyle/>
          <a:p>
            <a:pPr marL="457200" indent="-457200">
              <a:buFont typeface="Arial" panose="020B0604020202020204" pitchFamily="34" charset="0"/>
              <a:buChar char="•"/>
            </a:pPr>
            <a:r>
              <a:rPr lang="es-MX" sz="2800" dirty="0" err="1">
                <a:latin typeface="Arial" panose="020B0604020202020204" pitchFamily="34" charset="0"/>
                <a:cs typeface="Arial" panose="020B0604020202020204" pitchFamily="34" charset="0"/>
              </a:rPr>
              <a:t>Introduction</a:t>
            </a:r>
            <a:endParaRPr lang="es-MX"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MX" sz="2800" dirty="0" err="1">
                <a:latin typeface="Arial" panose="020B0604020202020204" pitchFamily="34" charset="0"/>
                <a:cs typeface="Arial" panose="020B0604020202020204" pitchFamily="34" charset="0"/>
              </a:rPr>
              <a:t>Algebraic</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extensions</a:t>
            </a:r>
            <a:r>
              <a:rPr lang="es-MX" sz="2800" dirty="0">
                <a:latin typeface="Arial" panose="020B0604020202020204" pitchFamily="34" charset="0"/>
                <a:cs typeface="Arial" panose="020B0604020202020204" pitchFamily="34" charset="0"/>
              </a:rPr>
              <a:t> (in </a:t>
            </a:r>
            <a:r>
              <a:rPr lang="es-MX" sz="2800" dirty="0" err="1">
                <a:latin typeface="Arial" panose="020B0604020202020204" pitchFamily="34" charset="0"/>
                <a:cs typeface="Arial" panose="020B0604020202020204" pitchFamily="34" charset="0"/>
              </a:rPr>
              <a:t>coordinates</a:t>
            </a:r>
            <a:r>
              <a:rPr lang="es-MX" sz="2800" dirty="0">
                <a:latin typeface="Arial" panose="020B0604020202020204" pitchFamily="34" charset="0"/>
                <a:cs typeface="Arial" panose="020B0604020202020204" pitchFamily="34" charset="0"/>
              </a:rPr>
              <a:t> and </a:t>
            </a:r>
            <a:r>
              <a:rPr lang="es-MX" sz="2800" dirty="0" err="1">
                <a:latin typeface="Arial" panose="020B0604020202020204" pitchFamily="34" charset="0"/>
                <a:cs typeface="Arial" panose="020B0604020202020204" pitchFamily="34" charset="0"/>
              </a:rPr>
              <a:t>metrics</a:t>
            </a:r>
            <a:r>
              <a:rPr lang="es-MX" sz="28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s-MX" sz="2800" dirty="0" err="1">
                <a:latin typeface="Arial" panose="020B0604020202020204" pitchFamily="34" charset="0"/>
                <a:cs typeface="Arial" panose="020B0604020202020204" pitchFamily="34" charset="0"/>
              </a:rPr>
              <a:t>Some</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predictions</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of</a:t>
            </a:r>
            <a:r>
              <a:rPr lang="es-MX" sz="2800" dirty="0">
                <a:latin typeface="Arial" panose="020B0604020202020204" pitchFamily="34" charset="0"/>
                <a:cs typeface="Arial" panose="020B0604020202020204" pitchFamily="34" charset="0"/>
              </a:rPr>
              <a:t> pc-GR: A </a:t>
            </a:r>
            <a:r>
              <a:rPr lang="es-MX" sz="2800" dirty="0" err="1">
                <a:latin typeface="Arial" panose="020B0604020202020204" pitchFamily="34" charset="0"/>
                <a:cs typeface="Arial" panose="020B0604020202020204" pitchFamily="34" charset="0"/>
              </a:rPr>
              <a:t>bright</a:t>
            </a:r>
            <a:r>
              <a:rPr lang="es-MX" sz="2800" dirty="0">
                <a:latin typeface="Arial" panose="020B0604020202020204" pitchFamily="34" charset="0"/>
                <a:cs typeface="Arial" panose="020B0604020202020204" pitchFamily="34" charset="0"/>
              </a:rPr>
              <a:t> ring </a:t>
            </a:r>
            <a:r>
              <a:rPr lang="es-MX" sz="2800" dirty="0" err="1">
                <a:latin typeface="Arial" panose="020B0604020202020204" pitchFamily="34" charset="0"/>
                <a:cs typeface="Arial" panose="020B0604020202020204" pitchFamily="34" charset="0"/>
              </a:rPr>
              <a:t>around</a:t>
            </a:r>
            <a:r>
              <a:rPr lang="es-MX" sz="2800" dirty="0">
                <a:latin typeface="Arial" panose="020B0604020202020204" pitchFamily="34" charset="0"/>
                <a:cs typeface="Arial" panose="020B0604020202020204" pitchFamily="34" charset="0"/>
              </a:rPr>
              <a:t> a </a:t>
            </a:r>
            <a:r>
              <a:rPr lang="es-MX" sz="2800" dirty="0" err="1">
                <a:latin typeface="Arial" panose="020B0604020202020204" pitchFamily="34" charset="0"/>
                <a:cs typeface="Arial" panose="020B0604020202020204" pitchFamily="34" charset="0"/>
              </a:rPr>
              <a:t>blñack</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hole</a:t>
            </a:r>
            <a:r>
              <a:rPr lang="es-MX" sz="2800" dirty="0">
                <a:latin typeface="Arial" panose="020B0604020202020204" pitchFamily="34" charset="0"/>
                <a:cs typeface="Arial" panose="020B0604020202020204" pitchFamily="34" charset="0"/>
              </a:rPr>
              <a:t> and </a:t>
            </a:r>
            <a:r>
              <a:rPr lang="es-MX" sz="2800" dirty="0" err="1">
                <a:latin typeface="Arial" panose="020B0604020202020204" pitchFamily="34" charset="0"/>
                <a:cs typeface="Arial" panose="020B0604020202020204" pitchFamily="34" charset="0"/>
              </a:rPr>
              <a:t>properties</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of</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gravitational</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waves</a:t>
            </a:r>
            <a:endParaRPr lang="es-MX"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MX" sz="2800" dirty="0" err="1">
                <a:latin typeface="Arial" panose="020B0604020202020204" pitchFamily="34" charset="0"/>
                <a:cs typeface="Arial" panose="020B0604020202020204" pitchFamily="34" charset="0"/>
              </a:rPr>
              <a:t>Conclusions</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394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6E51A99-8AFF-44B2-973E-83BA6E8D28CD}"/>
              </a:ext>
            </a:extLst>
          </p:cNvPr>
          <p:cNvSpPr txBox="1"/>
          <p:nvPr/>
        </p:nvSpPr>
        <p:spPr>
          <a:xfrm>
            <a:off x="304801" y="368968"/>
            <a:ext cx="3163045" cy="1200329"/>
          </a:xfrm>
          <a:prstGeom prst="rect">
            <a:avLst/>
          </a:prstGeom>
          <a:noFill/>
        </p:spPr>
        <p:txBody>
          <a:bodyPr wrap="none" rtlCol="0">
            <a:spAutoFit/>
          </a:bodyPr>
          <a:lstStyle/>
          <a:p>
            <a:r>
              <a:rPr lang="es-MX" sz="3600" dirty="0" err="1"/>
              <a:t>Comaring</a:t>
            </a:r>
            <a:r>
              <a:rPr lang="es-MX" sz="3600" dirty="0"/>
              <a:t> axial </a:t>
            </a:r>
          </a:p>
          <a:p>
            <a:r>
              <a:rPr lang="es-MX" sz="3600" dirty="0" err="1"/>
              <a:t>to</a:t>
            </a:r>
            <a:r>
              <a:rPr lang="es-MX" sz="3600" dirty="0"/>
              <a:t> polar </a:t>
            </a:r>
            <a:r>
              <a:rPr lang="es-MX" sz="3600" dirty="0" err="1"/>
              <a:t>modes</a:t>
            </a:r>
            <a:r>
              <a:rPr lang="es-MX" sz="3600" dirty="0"/>
              <a:t>:</a:t>
            </a:r>
          </a:p>
        </p:txBody>
      </p:sp>
      <p:pic>
        <p:nvPicPr>
          <p:cNvPr id="9" name="Imagen 8">
            <a:extLst>
              <a:ext uri="{FF2B5EF4-FFF2-40B4-BE49-F238E27FC236}">
                <a16:creationId xmlns:a16="http://schemas.microsoft.com/office/drawing/2014/main" id="{E6C854F7-13DA-44B7-8C10-B8935C1A0DE9}"/>
              </a:ext>
            </a:extLst>
          </p:cNvPr>
          <p:cNvPicPr>
            <a:picLocks noChangeAspect="1"/>
          </p:cNvPicPr>
          <p:nvPr/>
        </p:nvPicPr>
        <p:blipFill>
          <a:blip r:embed="rId2"/>
          <a:stretch>
            <a:fillRect/>
          </a:stretch>
        </p:blipFill>
        <p:spPr>
          <a:xfrm>
            <a:off x="3467847" y="506436"/>
            <a:ext cx="7482082" cy="5486957"/>
          </a:xfrm>
          <a:prstGeom prst="rect">
            <a:avLst/>
          </a:prstGeom>
        </p:spPr>
      </p:pic>
      <p:sp>
        <p:nvSpPr>
          <p:cNvPr id="12" name="CuadroTexto 11">
            <a:extLst>
              <a:ext uri="{FF2B5EF4-FFF2-40B4-BE49-F238E27FC236}">
                <a16:creationId xmlns:a16="http://schemas.microsoft.com/office/drawing/2014/main" id="{BAAFF1CE-C7EF-4716-840E-4315D9FB3913}"/>
              </a:ext>
            </a:extLst>
          </p:cNvPr>
          <p:cNvSpPr txBox="1"/>
          <p:nvPr/>
        </p:nvSpPr>
        <p:spPr>
          <a:xfrm>
            <a:off x="275468" y="1877216"/>
            <a:ext cx="6104020" cy="3970318"/>
          </a:xfrm>
          <a:prstGeom prst="rect">
            <a:avLst/>
          </a:prstGeom>
          <a:noFill/>
        </p:spPr>
        <p:txBody>
          <a:bodyPr wrap="square">
            <a:spAutoFit/>
          </a:bodyPr>
          <a:lstStyle/>
          <a:p>
            <a:r>
              <a:rPr lang="es-MX" sz="2800" dirty="0" err="1"/>
              <a:t>Left</a:t>
            </a:r>
            <a:r>
              <a:rPr lang="es-MX" sz="2800" dirty="0"/>
              <a:t> columna: </a:t>
            </a:r>
          </a:p>
          <a:p>
            <a:r>
              <a:rPr lang="es-MX" sz="2800" dirty="0">
                <a:solidFill>
                  <a:srgbClr val="C00000"/>
                </a:solidFill>
              </a:rPr>
              <a:t>axial </a:t>
            </a:r>
            <a:r>
              <a:rPr lang="es-MX" sz="2800" dirty="0" err="1">
                <a:solidFill>
                  <a:srgbClr val="C00000"/>
                </a:solidFill>
              </a:rPr>
              <a:t>modes</a:t>
            </a:r>
            <a:endParaRPr lang="es-MX" sz="2800" dirty="0">
              <a:solidFill>
                <a:srgbClr val="C00000"/>
              </a:solidFill>
            </a:endParaRPr>
          </a:p>
          <a:p>
            <a:endParaRPr lang="es-MX" sz="2800" dirty="0"/>
          </a:p>
          <a:p>
            <a:r>
              <a:rPr lang="es-MX" sz="2800" dirty="0" err="1"/>
              <a:t>Right</a:t>
            </a:r>
            <a:r>
              <a:rPr lang="es-MX" sz="2800" dirty="0"/>
              <a:t> </a:t>
            </a:r>
            <a:r>
              <a:rPr lang="es-MX" sz="2800" dirty="0" err="1"/>
              <a:t>columns</a:t>
            </a:r>
            <a:r>
              <a:rPr lang="es-MX" sz="2800" dirty="0"/>
              <a:t>: </a:t>
            </a:r>
          </a:p>
          <a:p>
            <a:r>
              <a:rPr lang="es-MX" sz="2800" dirty="0">
                <a:solidFill>
                  <a:srgbClr val="C00000"/>
                </a:solidFill>
              </a:rPr>
              <a:t>polar </a:t>
            </a:r>
            <a:r>
              <a:rPr lang="es-MX" sz="2800" dirty="0" err="1">
                <a:solidFill>
                  <a:srgbClr val="C00000"/>
                </a:solidFill>
              </a:rPr>
              <a:t>modes</a:t>
            </a:r>
            <a:endParaRPr lang="es-MX" sz="2800" dirty="0">
              <a:solidFill>
                <a:srgbClr val="C00000"/>
              </a:solidFill>
            </a:endParaRPr>
          </a:p>
          <a:p>
            <a:endParaRPr lang="es-MX" sz="2800" dirty="0">
              <a:solidFill>
                <a:srgbClr val="C00000"/>
              </a:solidFill>
            </a:endParaRPr>
          </a:p>
          <a:p>
            <a:r>
              <a:rPr lang="es-MX" sz="2800" dirty="0">
                <a:solidFill>
                  <a:srgbClr val="C00000"/>
                </a:solidFill>
              </a:rPr>
              <a:t>red: 300 </a:t>
            </a:r>
            <a:r>
              <a:rPr lang="es-MX" sz="2800" dirty="0" err="1">
                <a:solidFill>
                  <a:srgbClr val="C00000"/>
                </a:solidFill>
              </a:rPr>
              <a:t>iterations</a:t>
            </a:r>
            <a:endParaRPr lang="es-MX" sz="2800" dirty="0">
              <a:solidFill>
                <a:srgbClr val="C00000"/>
              </a:solidFill>
            </a:endParaRPr>
          </a:p>
          <a:p>
            <a:r>
              <a:rPr lang="es-MX" sz="2800" dirty="0" err="1">
                <a:solidFill>
                  <a:srgbClr val="00B050"/>
                </a:solidFill>
              </a:rPr>
              <a:t>green</a:t>
            </a:r>
            <a:r>
              <a:rPr lang="es-MX" sz="2800" dirty="0">
                <a:solidFill>
                  <a:srgbClr val="00B050"/>
                </a:solidFill>
              </a:rPr>
              <a:t>: 400 </a:t>
            </a:r>
            <a:r>
              <a:rPr lang="es-MX" sz="2800" dirty="0" err="1">
                <a:solidFill>
                  <a:srgbClr val="00B050"/>
                </a:solidFill>
              </a:rPr>
              <a:t>iterations</a:t>
            </a:r>
            <a:endParaRPr lang="es-MX" sz="2800" dirty="0">
              <a:solidFill>
                <a:srgbClr val="00B050"/>
              </a:solidFill>
            </a:endParaRPr>
          </a:p>
          <a:p>
            <a:r>
              <a:rPr lang="es-MX" sz="2800" dirty="0">
                <a:solidFill>
                  <a:srgbClr val="0070C0"/>
                </a:solidFill>
              </a:rPr>
              <a:t>blue: 500 </a:t>
            </a:r>
            <a:r>
              <a:rPr lang="es-MX" sz="2800" dirty="0" err="1">
                <a:solidFill>
                  <a:srgbClr val="0070C0"/>
                </a:solidFill>
              </a:rPr>
              <a:t>iterations</a:t>
            </a:r>
            <a:endParaRPr lang="es-MX" sz="2800" dirty="0">
              <a:solidFill>
                <a:srgbClr val="0070C0"/>
              </a:solidFill>
            </a:endParaRPr>
          </a:p>
        </p:txBody>
      </p:sp>
      <p:sp>
        <p:nvSpPr>
          <p:cNvPr id="13" name="CuadroTexto 12">
            <a:extLst>
              <a:ext uri="{FF2B5EF4-FFF2-40B4-BE49-F238E27FC236}">
                <a16:creationId xmlns:a16="http://schemas.microsoft.com/office/drawing/2014/main" id="{9D3AFEC2-39BA-4B7F-A100-A1C0419282F3}"/>
              </a:ext>
            </a:extLst>
          </p:cNvPr>
          <p:cNvSpPr txBox="1"/>
          <p:nvPr/>
        </p:nvSpPr>
        <p:spPr>
          <a:xfrm>
            <a:off x="5598941" y="68370"/>
            <a:ext cx="3044423" cy="400110"/>
          </a:xfrm>
          <a:prstGeom prst="rect">
            <a:avLst/>
          </a:prstGeom>
          <a:noFill/>
        </p:spPr>
        <p:txBody>
          <a:bodyPr wrap="none" rtlCol="0">
            <a:spAutoFit/>
          </a:bodyPr>
          <a:lstStyle/>
          <a:p>
            <a:r>
              <a:rPr lang="es-MX" sz="2000" dirty="0"/>
              <a:t>AN, </a:t>
            </a:r>
            <a:r>
              <a:rPr lang="es-MX" sz="2000" dirty="0" err="1"/>
              <a:t>October</a:t>
            </a:r>
            <a:r>
              <a:rPr lang="es-MX" sz="2000" dirty="0"/>
              <a:t> (2021), online</a:t>
            </a:r>
          </a:p>
        </p:txBody>
      </p:sp>
    </p:spTree>
    <p:extLst>
      <p:ext uri="{BB962C8B-B14F-4D97-AF65-F5344CB8AC3E}">
        <p14:creationId xmlns:p14="http://schemas.microsoft.com/office/powerpoint/2010/main" val="2784393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62AFC-ED55-477F-B6B1-EA23AF981C44}"/>
              </a:ext>
            </a:extLst>
          </p:cNvPr>
          <p:cNvSpPr>
            <a:spLocks noGrp="1"/>
          </p:cNvSpPr>
          <p:nvPr>
            <p:ph type="title"/>
          </p:nvPr>
        </p:nvSpPr>
        <p:spPr/>
        <p:txBody>
          <a:bodyPr/>
          <a:lstStyle/>
          <a:p>
            <a:pPr algn="ctr"/>
            <a:r>
              <a:rPr lang="es-MX" dirty="0" err="1"/>
              <a:t>Conclusions</a:t>
            </a:r>
            <a:r>
              <a:rPr lang="es-MX" dirty="0"/>
              <a:t>:</a:t>
            </a:r>
          </a:p>
        </p:txBody>
      </p:sp>
      <p:sp>
        <p:nvSpPr>
          <p:cNvPr id="3" name="Marcador de contenido 2">
            <a:extLst>
              <a:ext uri="{FF2B5EF4-FFF2-40B4-BE49-F238E27FC236}">
                <a16:creationId xmlns:a16="http://schemas.microsoft.com/office/drawing/2014/main" id="{57E65B5C-F797-48FD-8221-F362934464DC}"/>
              </a:ext>
            </a:extLst>
          </p:cNvPr>
          <p:cNvSpPr>
            <a:spLocks noGrp="1"/>
          </p:cNvSpPr>
          <p:nvPr>
            <p:ph idx="1"/>
          </p:nvPr>
        </p:nvSpPr>
        <p:spPr/>
        <p:txBody>
          <a:bodyPr>
            <a:noAutofit/>
          </a:bodyPr>
          <a:lstStyle/>
          <a:p>
            <a:r>
              <a:rPr lang="es-MX" sz="2400" dirty="0"/>
              <a:t>pc-GR </a:t>
            </a:r>
            <a:r>
              <a:rPr lang="es-MX" sz="2400" dirty="0" err="1"/>
              <a:t>is</a:t>
            </a:r>
            <a:r>
              <a:rPr lang="es-MX" sz="2400" dirty="0"/>
              <a:t> </a:t>
            </a:r>
            <a:r>
              <a:rPr lang="es-MX" sz="2400" dirty="0" err="1"/>
              <a:t>the</a:t>
            </a:r>
            <a:r>
              <a:rPr lang="es-MX" sz="2400" dirty="0"/>
              <a:t> </a:t>
            </a:r>
            <a:r>
              <a:rPr lang="es-MX" sz="2400" dirty="0" err="1"/>
              <a:t>only</a:t>
            </a:r>
            <a:r>
              <a:rPr lang="es-MX" sz="2400" dirty="0"/>
              <a:t> viable </a:t>
            </a:r>
            <a:r>
              <a:rPr lang="es-MX" sz="2400" dirty="0" err="1"/>
              <a:t>algebraic</a:t>
            </a:r>
            <a:r>
              <a:rPr lang="es-MX" sz="2400" dirty="0"/>
              <a:t> extensión </a:t>
            </a:r>
            <a:r>
              <a:rPr lang="es-MX" sz="2400" dirty="0" err="1"/>
              <a:t>of</a:t>
            </a:r>
            <a:r>
              <a:rPr lang="es-MX" sz="2400" dirty="0"/>
              <a:t> GR (</a:t>
            </a:r>
            <a:r>
              <a:rPr lang="es-MX" sz="2400" dirty="0" err="1"/>
              <a:t>unites</a:t>
            </a:r>
            <a:r>
              <a:rPr lang="es-MX" sz="2400" dirty="0"/>
              <a:t> ideas </a:t>
            </a:r>
            <a:r>
              <a:rPr lang="es-MX" sz="2400" dirty="0" err="1"/>
              <a:t>with</a:t>
            </a:r>
            <a:r>
              <a:rPr lang="es-MX" sz="2400" dirty="0"/>
              <a:t> M. Born and </a:t>
            </a:r>
            <a:r>
              <a:rPr lang="es-MX" sz="2400" dirty="0" err="1"/>
              <a:t>others</a:t>
            </a:r>
            <a:r>
              <a:rPr lang="es-MX" sz="2400" dirty="0"/>
              <a:t>)</a:t>
            </a:r>
          </a:p>
          <a:p>
            <a:r>
              <a:rPr lang="es-MX" sz="2400" dirty="0"/>
              <a:t>pc-GR </a:t>
            </a:r>
            <a:r>
              <a:rPr lang="es-MX" sz="2400" dirty="0" err="1"/>
              <a:t>makes</a:t>
            </a:r>
            <a:r>
              <a:rPr lang="es-MX" sz="2400" dirty="0"/>
              <a:t> </a:t>
            </a:r>
            <a:r>
              <a:rPr lang="es-MX" sz="2400" dirty="0" err="1"/>
              <a:t>definite</a:t>
            </a:r>
            <a:r>
              <a:rPr lang="es-MX" sz="2400" dirty="0"/>
              <a:t> </a:t>
            </a:r>
            <a:r>
              <a:rPr lang="es-MX" sz="2400" dirty="0" err="1"/>
              <a:t>predictions</a:t>
            </a:r>
            <a:r>
              <a:rPr lang="es-MX" sz="2400" dirty="0"/>
              <a:t>:</a:t>
            </a:r>
          </a:p>
          <a:p>
            <a:r>
              <a:rPr lang="es-MX" sz="2400" dirty="0"/>
              <a:t>1) A </a:t>
            </a:r>
            <a:r>
              <a:rPr lang="es-MX" sz="2400" dirty="0" err="1"/>
              <a:t>dark</a:t>
            </a:r>
            <a:r>
              <a:rPr lang="es-MX" sz="2400" dirty="0"/>
              <a:t> ring </a:t>
            </a:r>
            <a:r>
              <a:rPr lang="es-MX" sz="2400" dirty="0" err="1"/>
              <a:t>followed</a:t>
            </a:r>
            <a:r>
              <a:rPr lang="es-MX" sz="2400" dirty="0"/>
              <a:t> </a:t>
            </a:r>
            <a:r>
              <a:rPr lang="es-MX" sz="2400" dirty="0" err="1"/>
              <a:t>further</a:t>
            </a:r>
            <a:r>
              <a:rPr lang="es-MX" sz="2400" dirty="0"/>
              <a:t> in </a:t>
            </a:r>
            <a:r>
              <a:rPr lang="es-MX" sz="2400" dirty="0" err="1"/>
              <a:t>by</a:t>
            </a:r>
            <a:r>
              <a:rPr lang="es-MX" sz="2400" dirty="0"/>
              <a:t> a </a:t>
            </a:r>
            <a:r>
              <a:rPr lang="es-MX" sz="2400" dirty="0" err="1"/>
              <a:t>bright</a:t>
            </a:r>
            <a:r>
              <a:rPr lang="es-MX" sz="2400" dirty="0"/>
              <a:t> ring in </a:t>
            </a:r>
            <a:r>
              <a:rPr lang="es-MX" sz="2400" dirty="0" err="1"/>
              <a:t>an</a:t>
            </a:r>
            <a:r>
              <a:rPr lang="es-MX" sz="2400" dirty="0"/>
              <a:t> </a:t>
            </a:r>
            <a:r>
              <a:rPr lang="es-MX" sz="2400" dirty="0" err="1"/>
              <a:t>accretion</a:t>
            </a:r>
            <a:r>
              <a:rPr lang="es-MX" sz="2400" dirty="0"/>
              <a:t> disk. </a:t>
            </a:r>
            <a:r>
              <a:rPr lang="es-MX" sz="2400" dirty="0" err="1"/>
              <a:t>Unfortunately</a:t>
            </a:r>
            <a:r>
              <a:rPr lang="es-MX" sz="2400" dirty="0"/>
              <a:t>, </a:t>
            </a:r>
            <a:r>
              <a:rPr lang="es-MX" sz="2400" dirty="0" err="1"/>
              <a:t>resulution</a:t>
            </a:r>
            <a:r>
              <a:rPr lang="es-MX" sz="2400" dirty="0"/>
              <a:t> </a:t>
            </a:r>
            <a:r>
              <a:rPr lang="es-MX" sz="2400" dirty="0" err="1"/>
              <a:t>of</a:t>
            </a:r>
            <a:r>
              <a:rPr lang="es-MX" sz="2400" dirty="0"/>
              <a:t> EHT </a:t>
            </a:r>
            <a:r>
              <a:rPr lang="es-MX" sz="2400" dirty="0" err="1"/>
              <a:t>not</a:t>
            </a:r>
            <a:r>
              <a:rPr lang="es-MX" sz="2400" dirty="0"/>
              <a:t> Good </a:t>
            </a:r>
            <a:r>
              <a:rPr lang="es-MX" sz="2400" dirty="0" err="1"/>
              <a:t>enough</a:t>
            </a:r>
            <a:r>
              <a:rPr lang="es-MX" sz="2400" dirty="0"/>
              <a:t> </a:t>
            </a:r>
            <a:r>
              <a:rPr lang="es-MX" sz="2400" dirty="0" err="1"/>
              <a:t>to</a:t>
            </a:r>
            <a:r>
              <a:rPr lang="es-MX" sz="2400" dirty="0"/>
              <a:t> </a:t>
            </a:r>
            <a:r>
              <a:rPr lang="es-MX" sz="2400" dirty="0" err="1"/>
              <a:t>see</a:t>
            </a:r>
            <a:r>
              <a:rPr lang="es-MX" sz="2400" dirty="0"/>
              <a:t> </a:t>
            </a:r>
            <a:r>
              <a:rPr lang="es-MX" sz="2400" dirty="0" err="1"/>
              <a:t>it</a:t>
            </a:r>
            <a:r>
              <a:rPr lang="es-MX" sz="2400" dirty="0"/>
              <a:t>: Hope: </a:t>
            </a:r>
            <a:r>
              <a:rPr lang="es-MX" sz="2400" dirty="0" err="1"/>
              <a:t>future</a:t>
            </a:r>
            <a:r>
              <a:rPr lang="es-MX" sz="2400" dirty="0"/>
              <a:t> </a:t>
            </a:r>
            <a:r>
              <a:rPr lang="es-MX" sz="2400" dirty="0" err="1"/>
              <a:t>improvements</a:t>
            </a:r>
            <a:r>
              <a:rPr lang="es-MX" sz="2400" dirty="0"/>
              <a:t> in </a:t>
            </a:r>
            <a:r>
              <a:rPr lang="es-MX" sz="2400" dirty="0" err="1"/>
              <a:t>the</a:t>
            </a:r>
            <a:r>
              <a:rPr lang="es-MX" sz="2400" dirty="0"/>
              <a:t> </a:t>
            </a:r>
            <a:r>
              <a:rPr lang="es-MX" sz="2400" dirty="0" err="1"/>
              <a:t>resolution</a:t>
            </a:r>
            <a:r>
              <a:rPr lang="es-MX" sz="2400" dirty="0"/>
              <a:t> </a:t>
            </a:r>
            <a:r>
              <a:rPr lang="es-MX" sz="2400" dirty="0" err="1"/>
              <a:t>of</a:t>
            </a:r>
            <a:r>
              <a:rPr lang="es-MX" sz="2400" dirty="0"/>
              <a:t> EHT</a:t>
            </a:r>
          </a:p>
          <a:p>
            <a:r>
              <a:rPr lang="es-MX" sz="2400" dirty="0"/>
              <a:t>2) </a:t>
            </a:r>
            <a:r>
              <a:rPr lang="es-MX" sz="2400" dirty="0" err="1"/>
              <a:t>Frequencies</a:t>
            </a:r>
            <a:r>
              <a:rPr lang="es-MX" sz="2400" dirty="0"/>
              <a:t> </a:t>
            </a:r>
            <a:r>
              <a:rPr lang="es-MX" sz="2400" dirty="0" err="1"/>
              <a:t>of</a:t>
            </a:r>
            <a:r>
              <a:rPr lang="es-MX" sz="2400" dirty="0"/>
              <a:t> </a:t>
            </a:r>
            <a:r>
              <a:rPr lang="es-MX" sz="2400" dirty="0" err="1"/>
              <a:t>gravitational</a:t>
            </a:r>
            <a:r>
              <a:rPr lang="es-MX" sz="2400" dirty="0"/>
              <a:t> </a:t>
            </a:r>
            <a:r>
              <a:rPr lang="es-MX" sz="2400" dirty="0" err="1"/>
              <a:t>waves</a:t>
            </a:r>
            <a:r>
              <a:rPr lang="es-MX" sz="2400" dirty="0"/>
              <a:t> show </a:t>
            </a:r>
            <a:r>
              <a:rPr lang="es-MX" sz="2400" dirty="0" err="1"/>
              <a:t>differences</a:t>
            </a:r>
            <a:r>
              <a:rPr lang="es-MX" sz="2400" dirty="0"/>
              <a:t> </a:t>
            </a:r>
            <a:r>
              <a:rPr lang="es-MX" sz="2400" dirty="0" err="1"/>
              <a:t>to</a:t>
            </a:r>
            <a:r>
              <a:rPr lang="es-MX" sz="2400" dirty="0"/>
              <a:t> GR at LARGE DAMPING. </a:t>
            </a:r>
            <a:r>
              <a:rPr lang="es-MX" sz="2400" dirty="0" err="1"/>
              <a:t>The</a:t>
            </a:r>
            <a:r>
              <a:rPr lang="es-MX" sz="2400" dirty="0"/>
              <a:t> problema </a:t>
            </a:r>
            <a:r>
              <a:rPr lang="es-MX" sz="2400" dirty="0" err="1"/>
              <a:t>is</a:t>
            </a:r>
            <a:r>
              <a:rPr lang="es-MX" sz="2400" dirty="0"/>
              <a:t> </a:t>
            </a:r>
            <a:r>
              <a:rPr lang="es-MX" sz="2400" dirty="0" err="1"/>
              <a:t>how</a:t>
            </a:r>
            <a:r>
              <a:rPr lang="es-MX" sz="2400" dirty="0"/>
              <a:t> </a:t>
            </a:r>
            <a:r>
              <a:rPr lang="es-MX" sz="2400" dirty="0" err="1"/>
              <a:t>to</a:t>
            </a:r>
            <a:r>
              <a:rPr lang="es-MX" sz="2400" dirty="0"/>
              <a:t> </a:t>
            </a:r>
            <a:r>
              <a:rPr lang="es-MX" sz="2400" dirty="0" err="1"/>
              <a:t>extract</a:t>
            </a:r>
            <a:r>
              <a:rPr lang="es-MX" sz="2400" dirty="0"/>
              <a:t> </a:t>
            </a:r>
            <a:r>
              <a:rPr lang="es-MX" sz="2400" dirty="0" err="1"/>
              <a:t>these</a:t>
            </a:r>
            <a:r>
              <a:rPr lang="es-MX" sz="2400" dirty="0"/>
              <a:t> </a:t>
            </a:r>
            <a:r>
              <a:rPr lang="es-MX" sz="2400" dirty="0" err="1"/>
              <a:t>frequencies</a:t>
            </a:r>
            <a:r>
              <a:rPr lang="es-MX" sz="2400" dirty="0"/>
              <a:t>.  </a:t>
            </a:r>
          </a:p>
        </p:txBody>
      </p:sp>
    </p:spTree>
    <p:extLst>
      <p:ext uri="{BB962C8B-B14F-4D97-AF65-F5344CB8AC3E}">
        <p14:creationId xmlns:p14="http://schemas.microsoft.com/office/powerpoint/2010/main" val="37272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05B4590-37BE-467D-875D-510A6C2BE562}"/>
              </a:ext>
            </a:extLst>
          </p:cNvPr>
          <p:cNvSpPr>
            <a:spLocks noGrp="1"/>
          </p:cNvSpPr>
          <p:nvPr>
            <p:ph type="title"/>
          </p:nvPr>
        </p:nvSpPr>
        <p:spPr>
          <a:xfrm>
            <a:off x="1861931" y="247096"/>
            <a:ext cx="8229240" cy="1144800"/>
          </a:xfrm>
        </p:spPr>
        <p:txBody>
          <a:bodyPr/>
          <a:lstStyle/>
          <a:p>
            <a:pPr algn="ctr"/>
            <a:r>
              <a:rPr lang="es-MX" dirty="0" err="1"/>
              <a:t>Introduction</a:t>
            </a:r>
            <a:endParaRPr lang="es-MX" dirty="0"/>
          </a:p>
        </p:txBody>
      </p:sp>
      <p:sp>
        <p:nvSpPr>
          <p:cNvPr id="5" name="Subtítulo 4">
            <a:extLst>
              <a:ext uri="{FF2B5EF4-FFF2-40B4-BE49-F238E27FC236}">
                <a16:creationId xmlns:a16="http://schemas.microsoft.com/office/drawing/2014/main" id="{7F7A7DB6-4519-405C-A89D-BF34A88BA84F}"/>
              </a:ext>
            </a:extLst>
          </p:cNvPr>
          <p:cNvSpPr>
            <a:spLocks noGrp="1"/>
          </p:cNvSpPr>
          <p:nvPr>
            <p:ph type="subTitle"/>
          </p:nvPr>
        </p:nvSpPr>
        <p:spPr>
          <a:xfrm>
            <a:off x="2193235" y="2143539"/>
            <a:ext cx="8229240" cy="2653748"/>
          </a:xfrm>
        </p:spPr>
        <p:txBody>
          <a:bodyPr>
            <a:normAutofit/>
          </a:bodyPr>
          <a:lstStyle/>
          <a:p>
            <a:pPr marL="571500" indent="-571500">
              <a:buFont typeface="Arial" panose="020B0604020202020204" pitchFamily="34" charset="0"/>
              <a:buChar char="•"/>
            </a:pPr>
            <a:r>
              <a:rPr lang="es-MX" dirty="0" err="1">
                <a:latin typeface="Arial" panose="020B0604020202020204" pitchFamily="34" charset="0"/>
                <a:cs typeface="Arial" panose="020B0604020202020204" pitchFamily="34" charset="0"/>
              </a:rPr>
              <a:t>It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not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sure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if</a:t>
            </a:r>
            <a:r>
              <a:rPr lang="es-MX" dirty="0">
                <a:latin typeface="Arial" panose="020B0604020202020204" pitchFamily="34" charset="0"/>
                <a:cs typeface="Arial" panose="020B0604020202020204" pitchFamily="34" charset="0"/>
              </a:rPr>
              <a:t> GR </a:t>
            </a:r>
            <a:r>
              <a:rPr lang="es-MX" dirty="0" err="1">
                <a:latin typeface="Arial" panose="020B0604020202020204" pitchFamily="34" charset="0"/>
                <a:cs typeface="Arial" panose="020B0604020202020204" pitchFamily="34" charset="0"/>
              </a:rPr>
              <a:t>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still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valid</a:t>
            </a:r>
            <a:r>
              <a:rPr lang="es-MX" dirty="0">
                <a:latin typeface="Arial" panose="020B0604020202020204" pitchFamily="34" charset="0"/>
                <a:cs typeface="Arial" panose="020B0604020202020204" pitchFamily="34" charset="0"/>
              </a:rPr>
              <a:t> in </a:t>
            </a:r>
            <a:r>
              <a:rPr lang="es-MX" dirty="0" err="1">
                <a:latin typeface="Arial" panose="020B0604020202020204" pitchFamily="34" charset="0"/>
                <a:cs typeface="Arial" panose="020B0604020202020204" pitchFamily="34" charset="0"/>
              </a:rPr>
              <a:t>strong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gavitational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fields</a:t>
            </a:r>
            <a:r>
              <a:rPr lang="es-MX" dirty="0">
                <a:latin typeface="Arial" panose="020B0604020202020204" pitchFamily="34" charset="0"/>
                <a:cs typeface="Arial" panose="020B0604020202020204" pitchFamily="34" charset="0"/>
              </a:rPr>
              <a:t>.</a:t>
            </a:r>
          </a:p>
          <a:p>
            <a:pPr marL="571500" indent="-571500">
              <a:buFont typeface="Arial" panose="020B0604020202020204" pitchFamily="34" charset="0"/>
              <a:buChar char="•"/>
            </a:pPr>
            <a:r>
              <a:rPr lang="es-MX" dirty="0" err="1">
                <a:latin typeface="Arial" panose="020B0604020202020204" pitchFamily="34" charset="0"/>
                <a:cs typeface="Arial" panose="020B0604020202020204" pitchFamily="34" charset="0"/>
              </a:rPr>
              <a:t>Problems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with</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loss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information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quantization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effects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event-horizon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singularities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all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signs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that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something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maybe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missing</a:t>
            </a:r>
            <a:r>
              <a:rPr lang="es-MX" dirty="0">
                <a:latin typeface="Arial" panose="020B0604020202020204" pitchFamily="34" charset="0"/>
                <a:cs typeface="Arial" panose="020B0604020202020204" pitchFamily="34" charset="0"/>
              </a:rPr>
              <a:t>.</a:t>
            </a:r>
          </a:p>
          <a:p>
            <a:pPr marL="571500" indent="-571500">
              <a:buFont typeface="Arial" panose="020B0604020202020204" pitchFamily="34" charset="0"/>
              <a:buChar char="•"/>
            </a:pPr>
            <a:r>
              <a:rPr lang="es-MX" dirty="0">
                <a:latin typeface="Arial" panose="020B0604020202020204" pitchFamily="34" charset="0"/>
                <a:cs typeface="Arial" panose="020B0604020202020204" pitchFamily="34" charset="0"/>
              </a:rPr>
              <a:t>In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past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several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attempts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extend</a:t>
            </a:r>
            <a:r>
              <a:rPr lang="es-MX" dirty="0">
                <a:latin typeface="Arial" panose="020B0604020202020204" pitchFamily="34" charset="0"/>
                <a:cs typeface="Arial" panose="020B0604020202020204" pitchFamily="34" charset="0"/>
              </a:rPr>
              <a:t> GR </a:t>
            </a:r>
            <a:r>
              <a:rPr lang="es-MX" dirty="0" err="1">
                <a:latin typeface="Arial" panose="020B0604020202020204" pitchFamily="34" charset="0"/>
                <a:cs typeface="Arial" panose="020B0604020202020204" pitchFamily="34" charset="0"/>
              </a:rPr>
              <a:t>have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been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made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related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change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metric</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coordinates</a:t>
            </a:r>
            <a:r>
              <a:rPr lang="es-MX"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2786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5BAE7EC-A051-45A1-8616-2547D005C436}"/>
              </a:ext>
            </a:extLst>
          </p:cNvPr>
          <p:cNvSpPr>
            <a:spLocks noGrp="1"/>
          </p:cNvSpPr>
          <p:nvPr>
            <p:ph type="title"/>
          </p:nvPr>
        </p:nvSpPr>
        <p:spPr/>
        <p:txBody>
          <a:bodyPr/>
          <a:lstStyle/>
          <a:p>
            <a:pPr algn="ctr"/>
            <a:r>
              <a:rPr lang="es-MX" dirty="0" err="1"/>
              <a:t>First</a:t>
            </a:r>
            <a:r>
              <a:rPr lang="es-MX" dirty="0"/>
              <a:t> </a:t>
            </a:r>
            <a:r>
              <a:rPr lang="es-MX" dirty="0" err="1"/>
              <a:t>attempts</a:t>
            </a:r>
            <a:r>
              <a:rPr lang="es-MX" dirty="0"/>
              <a:t>: a ) A. Einstein</a:t>
            </a:r>
          </a:p>
        </p:txBody>
      </p:sp>
      <p:pic>
        <p:nvPicPr>
          <p:cNvPr id="5" name="Imagen 4">
            <a:extLst>
              <a:ext uri="{FF2B5EF4-FFF2-40B4-BE49-F238E27FC236}">
                <a16:creationId xmlns:a16="http://schemas.microsoft.com/office/drawing/2014/main" id="{C9948109-04EA-46B2-B466-9280F90DDFA2}"/>
              </a:ext>
            </a:extLst>
          </p:cNvPr>
          <p:cNvPicPr>
            <a:picLocks noChangeAspect="1"/>
          </p:cNvPicPr>
          <p:nvPr/>
        </p:nvPicPr>
        <p:blipFill>
          <a:blip r:embed="rId2"/>
          <a:stretch>
            <a:fillRect/>
          </a:stretch>
        </p:blipFill>
        <p:spPr>
          <a:xfrm>
            <a:off x="2451566" y="1761292"/>
            <a:ext cx="2849893" cy="727908"/>
          </a:xfrm>
          <a:prstGeom prst="rect">
            <a:avLst/>
          </a:prstGeom>
        </p:spPr>
      </p:pic>
      <p:pic>
        <p:nvPicPr>
          <p:cNvPr id="6" name="Imagen 5">
            <a:extLst>
              <a:ext uri="{FF2B5EF4-FFF2-40B4-BE49-F238E27FC236}">
                <a16:creationId xmlns:a16="http://schemas.microsoft.com/office/drawing/2014/main" id="{05F70752-3900-4ECC-BA18-53407F8FDCC3}"/>
              </a:ext>
            </a:extLst>
          </p:cNvPr>
          <p:cNvPicPr>
            <a:picLocks noChangeAspect="1"/>
          </p:cNvPicPr>
          <p:nvPr/>
        </p:nvPicPr>
        <p:blipFill>
          <a:blip r:embed="rId3"/>
          <a:stretch>
            <a:fillRect/>
          </a:stretch>
        </p:blipFill>
        <p:spPr>
          <a:xfrm>
            <a:off x="6486415" y="1761292"/>
            <a:ext cx="1968662" cy="728778"/>
          </a:xfrm>
          <a:prstGeom prst="rect">
            <a:avLst/>
          </a:prstGeom>
        </p:spPr>
      </p:pic>
      <p:pic>
        <p:nvPicPr>
          <p:cNvPr id="7" name="Imagen 6">
            <a:extLst>
              <a:ext uri="{FF2B5EF4-FFF2-40B4-BE49-F238E27FC236}">
                <a16:creationId xmlns:a16="http://schemas.microsoft.com/office/drawing/2014/main" id="{2C217DA7-B7C3-4D5F-9593-87414474E5D5}"/>
              </a:ext>
            </a:extLst>
          </p:cNvPr>
          <p:cNvPicPr>
            <a:picLocks noChangeAspect="1"/>
          </p:cNvPicPr>
          <p:nvPr/>
        </p:nvPicPr>
        <p:blipFill>
          <a:blip r:embed="rId4"/>
          <a:stretch>
            <a:fillRect/>
          </a:stretch>
        </p:blipFill>
        <p:spPr>
          <a:xfrm>
            <a:off x="4534288" y="2669863"/>
            <a:ext cx="2195928" cy="1518274"/>
          </a:xfrm>
          <a:prstGeom prst="rect">
            <a:avLst/>
          </a:prstGeom>
        </p:spPr>
      </p:pic>
      <p:sp>
        <p:nvSpPr>
          <p:cNvPr id="9" name="CuadroTexto 8">
            <a:extLst>
              <a:ext uri="{FF2B5EF4-FFF2-40B4-BE49-F238E27FC236}">
                <a16:creationId xmlns:a16="http://schemas.microsoft.com/office/drawing/2014/main" id="{45D0A098-DA39-4013-A495-47C419B426E6}"/>
              </a:ext>
            </a:extLst>
          </p:cNvPr>
          <p:cNvSpPr txBox="1"/>
          <p:nvPr/>
        </p:nvSpPr>
        <p:spPr>
          <a:xfrm>
            <a:off x="1043783" y="4485493"/>
            <a:ext cx="10104433" cy="954107"/>
          </a:xfrm>
          <a:prstGeom prst="rect">
            <a:avLst/>
          </a:prstGeom>
          <a:noFill/>
        </p:spPr>
        <p:txBody>
          <a:bodyPr wrap="none" rtlCol="0">
            <a:spAutoFit/>
          </a:bodyPr>
          <a:lstStyle/>
          <a:p>
            <a:r>
              <a:rPr lang="es-MX" sz="2800" dirty="0" err="1">
                <a:solidFill>
                  <a:srgbClr val="C00000"/>
                </a:solidFill>
              </a:rPr>
              <a:t>Problem</a:t>
            </a:r>
            <a:r>
              <a:rPr lang="es-MX" sz="2800" dirty="0">
                <a:solidFill>
                  <a:srgbClr val="C00000"/>
                </a:solidFill>
              </a:rPr>
              <a:t>:</a:t>
            </a:r>
            <a:r>
              <a:rPr lang="es-MX" sz="2800" dirty="0"/>
              <a:t> In </a:t>
            </a:r>
            <a:r>
              <a:rPr lang="es-MX" sz="2800" dirty="0" err="1"/>
              <a:t>the</a:t>
            </a:r>
            <a:r>
              <a:rPr lang="es-MX" sz="2800" dirty="0"/>
              <a:t> </a:t>
            </a:r>
            <a:r>
              <a:rPr lang="es-MX" sz="2800" dirty="0" err="1"/>
              <a:t>weak</a:t>
            </a:r>
            <a:r>
              <a:rPr lang="es-MX" sz="2800" dirty="0"/>
              <a:t> </a:t>
            </a:r>
            <a:r>
              <a:rPr lang="es-MX" sz="2800" dirty="0" err="1"/>
              <a:t>field</a:t>
            </a:r>
            <a:r>
              <a:rPr lang="es-MX" sz="2800" dirty="0"/>
              <a:t> </a:t>
            </a:r>
            <a:r>
              <a:rPr lang="es-MX" sz="2800" dirty="0" err="1"/>
              <a:t>limit</a:t>
            </a:r>
            <a:r>
              <a:rPr lang="es-MX" sz="2800" dirty="0"/>
              <a:t> </a:t>
            </a:r>
            <a:r>
              <a:rPr lang="es-MX" sz="2800" dirty="0" err="1"/>
              <a:t>the</a:t>
            </a:r>
            <a:r>
              <a:rPr lang="es-MX" sz="2800" dirty="0"/>
              <a:t> </a:t>
            </a:r>
            <a:r>
              <a:rPr lang="es-MX" sz="2800" dirty="0" err="1"/>
              <a:t>complex</a:t>
            </a:r>
            <a:r>
              <a:rPr lang="es-MX" sz="2800" dirty="0"/>
              <a:t> </a:t>
            </a:r>
            <a:r>
              <a:rPr lang="es-MX" sz="2800" dirty="0" err="1"/>
              <a:t>part</a:t>
            </a:r>
            <a:r>
              <a:rPr lang="es-MX" sz="2800" dirty="0"/>
              <a:t> </a:t>
            </a:r>
            <a:r>
              <a:rPr lang="es-MX" sz="2800" dirty="0" err="1"/>
              <a:t>does</a:t>
            </a:r>
            <a:r>
              <a:rPr lang="es-MX" sz="2800" dirty="0"/>
              <a:t> </a:t>
            </a:r>
            <a:r>
              <a:rPr lang="es-MX" sz="2800" dirty="0" err="1"/>
              <a:t>not</a:t>
            </a:r>
            <a:r>
              <a:rPr lang="es-MX" sz="2800" dirty="0"/>
              <a:t> </a:t>
            </a:r>
            <a:r>
              <a:rPr lang="es-MX" sz="2800" dirty="0" err="1"/>
              <a:t>approach</a:t>
            </a:r>
            <a:endParaRPr lang="es-MX" sz="2800" dirty="0"/>
          </a:p>
          <a:p>
            <a:r>
              <a:rPr lang="es-MX" sz="2800" dirty="0" err="1"/>
              <a:t>the</a:t>
            </a:r>
            <a:r>
              <a:rPr lang="es-MX" sz="2800" dirty="0"/>
              <a:t> Maxwell </a:t>
            </a:r>
            <a:r>
              <a:rPr lang="es-MX" sz="2800" dirty="0" err="1"/>
              <a:t>equations</a:t>
            </a:r>
            <a:r>
              <a:rPr lang="es-MX" sz="2800" dirty="0"/>
              <a:t>. </a:t>
            </a:r>
          </a:p>
        </p:txBody>
      </p:sp>
      <p:sp>
        <p:nvSpPr>
          <p:cNvPr id="10" name="CuadroTexto 9">
            <a:extLst>
              <a:ext uri="{FF2B5EF4-FFF2-40B4-BE49-F238E27FC236}">
                <a16:creationId xmlns:a16="http://schemas.microsoft.com/office/drawing/2014/main" id="{2FCF462E-EBEA-46E6-97B0-A4C59F1B4B2B}"/>
              </a:ext>
            </a:extLst>
          </p:cNvPr>
          <p:cNvSpPr txBox="1"/>
          <p:nvPr/>
        </p:nvSpPr>
        <p:spPr>
          <a:xfrm>
            <a:off x="3289300" y="1418400"/>
            <a:ext cx="4543488" cy="369332"/>
          </a:xfrm>
          <a:prstGeom prst="rect">
            <a:avLst/>
          </a:prstGeom>
          <a:noFill/>
        </p:spPr>
        <p:txBody>
          <a:bodyPr wrap="none" rtlCol="0">
            <a:spAutoFit/>
          </a:bodyPr>
          <a:lstStyle/>
          <a:p>
            <a:r>
              <a:rPr lang="es-MX" dirty="0" err="1">
                <a:solidFill>
                  <a:srgbClr val="C00000"/>
                </a:solidFill>
              </a:rPr>
              <a:t>Motivations</a:t>
            </a:r>
            <a:r>
              <a:rPr lang="es-MX" dirty="0">
                <a:solidFill>
                  <a:srgbClr val="C00000"/>
                </a:solidFill>
              </a:rPr>
              <a:t>: </a:t>
            </a:r>
            <a:r>
              <a:rPr lang="es-MX" dirty="0" err="1">
                <a:solidFill>
                  <a:srgbClr val="C00000"/>
                </a:solidFill>
              </a:rPr>
              <a:t>To</a:t>
            </a:r>
            <a:r>
              <a:rPr lang="es-MX" dirty="0">
                <a:solidFill>
                  <a:srgbClr val="C00000"/>
                </a:solidFill>
              </a:rPr>
              <a:t> </a:t>
            </a:r>
            <a:r>
              <a:rPr lang="es-MX" dirty="0" err="1">
                <a:solidFill>
                  <a:srgbClr val="C00000"/>
                </a:solidFill>
              </a:rPr>
              <a:t>unify</a:t>
            </a:r>
            <a:r>
              <a:rPr lang="es-MX" dirty="0">
                <a:solidFill>
                  <a:srgbClr val="C00000"/>
                </a:solidFill>
              </a:rPr>
              <a:t> GR </a:t>
            </a:r>
            <a:r>
              <a:rPr lang="es-MX" dirty="0" err="1">
                <a:solidFill>
                  <a:srgbClr val="C00000"/>
                </a:solidFill>
              </a:rPr>
              <a:t>with</a:t>
            </a:r>
            <a:r>
              <a:rPr lang="es-MX" dirty="0">
                <a:solidFill>
                  <a:srgbClr val="C00000"/>
                </a:solidFill>
              </a:rPr>
              <a:t> </a:t>
            </a:r>
            <a:r>
              <a:rPr lang="es-MX" dirty="0" err="1">
                <a:solidFill>
                  <a:srgbClr val="C00000"/>
                </a:solidFill>
              </a:rPr>
              <a:t>Electrodynamics</a:t>
            </a:r>
            <a:endParaRPr lang="es-MX" dirty="0">
              <a:solidFill>
                <a:srgbClr val="C00000"/>
              </a:solidFill>
            </a:endParaRPr>
          </a:p>
        </p:txBody>
      </p:sp>
    </p:spTree>
    <p:extLst>
      <p:ext uri="{BB962C8B-B14F-4D97-AF65-F5344CB8AC3E}">
        <p14:creationId xmlns:p14="http://schemas.microsoft.com/office/powerpoint/2010/main" val="243706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D6212-7707-4983-86D4-F065CC10D53D}"/>
              </a:ext>
            </a:extLst>
          </p:cNvPr>
          <p:cNvSpPr>
            <a:spLocks noGrp="1"/>
          </p:cNvSpPr>
          <p:nvPr>
            <p:ph type="title"/>
          </p:nvPr>
        </p:nvSpPr>
        <p:spPr/>
        <p:txBody>
          <a:bodyPr/>
          <a:lstStyle/>
          <a:p>
            <a:pPr algn="ctr"/>
            <a:r>
              <a:rPr lang="es-MX" dirty="0" err="1"/>
              <a:t>First</a:t>
            </a:r>
            <a:r>
              <a:rPr lang="es-MX" dirty="0"/>
              <a:t> </a:t>
            </a:r>
            <a:r>
              <a:rPr lang="es-MX" dirty="0" err="1"/>
              <a:t>attempts</a:t>
            </a:r>
            <a:r>
              <a:rPr lang="es-MX" dirty="0"/>
              <a:t>: b) M. Born</a:t>
            </a:r>
          </a:p>
        </p:txBody>
      </p:sp>
      <p:sp>
        <p:nvSpPr>
          <p:cNvPr id="3" name="CuadroTexto 2">
            <a:extLst>
              <a:ext uri="{FF2B5EF4-FFF2-40B4-BE49-F238E27FC236}">
                <a16:creationId xmlns:a16="http://schemas.microsoft.com/office/drawing/2014/main" id="{0E0AA560-FCB6-4BF0-8A09-118D0D370A9F}"/>
              </a:ext>
            </a:extLst>
          </p:cNvPr>
          <p:cNvSpPr txBox="1"/>
          <p:nvPr/>
        </p:nvSpPr>
        <p:spPr>
          <a:xfrm>
            <a:off x="743447" y="1329136"/>
            <a:ext cx="9933617" cy="954107"/>
          </a:xfrm>
          <a:prstGeom prst="rect">
            <a:avLst/>
          </a:prstGeom>
          <a:noFill/>
        </p:spPr>
        <p:txBody>
          <a:bodyPr wrap="none" rtlCol="0">
            <a:spAutoFit/>
          </a:bodyPr>
          <a:lstStyle/>
          <a:p>
            <a:r>
              <a:rPr lang="es-MX" sz="2800" dirty="0" err="1">
                <a:solidFill>
                  <a:srgbClr val="C00000"/>
                </a:solidFill>
              </a:rPr>
              <a:t>Motivation</a:t>
            </a:r>
            <a:r>
              <a:rPr lang="es-MX" sz="2800" dirty="0">
                <a:solidFill>
                  <a:srgbClr val="C00000"/>
                </a:solidFill>
              </a:rPr>
              <a:t>: In Quantum </a:t>
            </a:r>
            <a:r>
              <a:rPr lang="es-MX" sz="2800" dirty="0" err="1">
                <a:solidFill>
                  <a:srgbClr val="C00000"/>
                </a:solidFill>
              </a:rPr>
              <a:t>Mecanics</a:t>
            </a:r>
            <a:r>
              <a:rPr lang="es-MX" sz="2800" dirty="0">
                <a:solidFill>
                  <a:srgbClr val="C00000"/>
                </a:solidFill>
              </a:rPr>
              <a:t> </a:t>
            </a:r>
            <a:r>
              <a:rPr lang="es-MX" sz="2800" dirty="0" err="1">
                <a:solidFill>
                  <a:srgbClr val="C00000"/>
                </a:solidFill>
              </a:rPr>
              <a:t>coordinates</a:t>
            </a:r>
            <a:r>
              <a:rPr lang="es-MX" sz="2800" dirty="0">
                <a:solidFill>
                  <a:srgbClr val="C00000"/>
                </a:solidFill>
              </a:rPr>
              <a:t> and </a:t>
            </a:r>
            <a:r>
              <a:rPr lang="es-MX" sz="2800" dirty="0" err="1">
                <a:solidFill>
                  <a:srgbClr val="C00000"/>
                </a:solidFill>
              </a:rPr>
              <a:t>momentum</a:t>
            </a:r>
            <a:r>
              <a:rPr lang="es-MX" sz="2800" dirty="0">
                <a:solidFill>
                  <a:srgbClr val="C00000"/>
                </a:solidFill>
              </a:rPr>
              <a:t> are </a:t>
            </a:r>
          </a:p>
          <a:p>
            <a:r>
              <a:rPr lang="es-MX" sz="2800" dirty="0" err="1">
                <a:solidFill>
                  <a:srgbClr val="C00000"/>
                </a:solidFill>
              </a:rPr>
              <a:t>treated</a:t>
            </a:r>
            <a:r>
              <a:rPr lang="es-MX" sz="2800" dirty="0">
                <a:solidFill>
                  <a:srgbClr val="C00000"/>
                </a:solidFill>
              </a:rPr>
              <a:t> </a:t>
            </a:r>
            <a:r>
              <a:rPr lang="es-MX" sz="2800" dirty="0" err="1">
                <a:solidFill>
                  <a:srgbClr val="C00000"/>
                </a:solidFill>
              </a:rPr>
              <a:t>on</a:t>
            </a:r>
            <a:r>
              <a:rPr lang="es-MX" sz="2800" dirty="0">
                <a:solidFill>
                  <a:srgbClr val="C00000"/>
                </a:solidFill>
              </a:rPr>
              <a:t> </a:t>
            </a:r>
            <a:r>
              <a:rPr lang="es-MX" sz="2800" dirty="0" err="1">
                <a:solidFill>
                  <a:srgbClr val="C00000"/>
                </a:solidFill>
              </a:rPr>
              <a:t>equal</a:t>
            </a:r>
            <a:r>
              <a:rPr lang="es-MX" sz="2800" dirty="0">
                <a:solidFill>
                  <a:srgbClr val="C00000"/>
                </a:solidFill>
              </a:rPr>
              <a:t> footing. In GR coordines </a:t>
            </a:r>
            <a:r>
              <a:rPr lang="es-MX" sz="2800" dirty="0" err="1">
                <a:solidFill>
                  <a:srgbClr val="C00000"/>
                </a:solidFill>
              </a:rPr>
              <a:t>play</a:t>
            </a:r>
            <a:r>
              <a:rPr lang="es-MX" sz="2800" dirty="0">
                <a:solidFill>
                  <a:srgbClr val="C00000"/>
                </a:solidFill>
              </a:rPr>
              <a:t> </a:t>
            </a:r>
            <a:r>
              <a:rPr lang="es-MX" sz="2800" dirty="0" err="1">
                <a:solidFill>
                  <a:srgbClr val="C00000"/>
                </a:solidFill>
              </a:rPr>
              <a:t>the</a:t>
            </a:r>
            <a:r>
              <a:rPr lang="es-MX" sz="2800" dirty="0">
                <a:solidFill>
                  <a:srgbClr val="C00000"/>
                </a:solidFill>
              </a:rPr>
              <a:t> </a:t>
            </a:r>
            <a:r>
              <a:rPr lang="es-MX" sz="2800" dirty="0" err="1">
                <a:solidFill>
                  <a:srgbClr val="C00000"/>
                </a:solidFill>
              </a:rPr>
              <a:t>dominant</a:t>
            </a:r>
            <a:r>
              <a:rPr lang="es-MX" sz="2800" dirty="0">
                <a:solidFill>
                  <a:srgbClr val="C00000"/>
                </a:solidFill>
              </a:rPr>
              <a:t> role</a:t>
            </a:r>
          </a:p>
        </p:txBody>
      </p:sp>
      <p:pic>
        <p:nvPicPr>
          <p:cNvPr id="4" name="Imagen 3">
            <a:extLst>
              <a:ext uri="{FF2B5EF4-FFF2-40B4-BE49-F238E27FC236}">
                <a16:creationId xmlns:a16="http://schemas.microsoft.com/office/drawing/2014/main" id="{B32E1252-1CD8-48AB-907D-04C3611A37EC}"/>
              </a:ext>
            </a:extLst>
          </p:cNvPr>
          <p:cNvPicPr>
            <a:picLocks noChangeAspect="1"/>
          </p:cNvPicPr>
          <p:nvPr/>
        </p:nvPicPr>
        <p:blipFill>
          <a:blip r:embed="rId2"/>
          <a:stretch>
            <a:fillRect/>
          </a:stretch>
        </p:blipFill>
        <p:spPr>
          <a:xfrm>
            <a:off x="2590800" y="2693786"/>
            <a:ext cx="2519349" cy="544714"/>
          </a:xfrm>
          <a:prstGeom prst="rect">
            <a:avLst/>
          </a:prstGeom>
        </p:spPr>
      </p:pic>
      <p:pic>
        <p:nvPicPr>
          <p:cNvPr id="5" name="Imagen 4">
            <a:extLst>
              <a:ext uri="{FF2B5EF4-FFF2-40B4-BE49-F238E27FC236}">
                <a16:creationId xmlns:a16="http://schemas.microsoft.com/office/drawing/2014/main" id="{3D015804-8159-4758-8729-526597F76DC3}"/>
              </a:ext>
            </a:extLst>
          </p:cNvPr>
          <p:cNvPicPr>
            <a:picLocks noChangeAspect="1"/>
          </p:cNvPicPr>
          <p:nvPr/>
        </p:nvPicPr>
        <p:blipFill>
          <a:blip r:embed="rId3"/>
          <a:stretch>
            <a:fillRect/>
          </a:stretch>
        </p:blipFill>
        <p:spPr>
          <a:xfrm>
            <a:off x="6290562" y="2693787"/>
            <a:ext cx="2612139" cy="601538"/>
          </a:xfrm>
          <a:prstGeom prst="rect">
            <a:avLst/>
          </a:prstGeom>
        </p:spPr>
      </p:pic>
      <p:sp>
        <p:nvSpPr>
          <p:cNvPr id="6" name="CuadroTexto 5">
            <a:extLst>
              <a:ext uri="{FF2B5EF4-FFF2-40B4-BE49-F238E27FC236}">
                <a16:creationId xmlns:a16="http://schemas.microsoft.com/office/drawing/2014/main" id="{33905211-795A-49B3-960B-7E4AA3836ECD}"/>
              </a:ext>
            </a:extLst>
          </p:cNvPr>
          <p:cNvSpPr txBox="1"/>
          <p:nvPr/>
        </p:nvSpPr>
        <p:spPr>
          <a:xfrm>
            <a:off x="5232401" y="2743200"/>
            <a:ext cx="955711" cy="369332"/>
          </a:xfrm>
          <a:prstGeom prst="rect">
            <a:avLst/>
          </a:prstGeom>
          <a:noFill/>
        </p:spPr>
        <p:txBody>
          <a:bodyPr wrap="none" rtlCol="0">
            <a:spAutoFit/>
          </a:bodyPr>
          <a:lstStyle/>
          <a:p>
            <a:r>
              <a:rPr lang="es-MX" dirty="0"/>
              <a:t>ADDING</a:t>
            </a:r>
          </a:p>
        </p:txBody>
      </p:sp>
      <p:pic>
        <p:nvPicPr>
          <p:cNvPr id="7" name="Imagen 6">
            <a:extLst>
              <a:ext uri="{FF2B5EF4-FFF2-40B4-BE49-F238E27FC236}">
                <a16:creationId xmlns:a16="http://schemas.microsoft.com/office/drawing/2014/main" id="{F8D8CAE7-9DC2-4B51-8F4D-65D722CEAB5D}"/>
              </a:ext>
            </a:extLst>
          </p:cNvPr>
          <p:cNvPicPr>
            <a:picLocks noChangeAspect="1"/>
          </p:cNvPicPr>
          <p:nvPr/>
        </p:nvPicPr>
        <p:blipFill>
          <a:blip r:embed="rId4"/>
          <a:stretch>
            <a:fillRect/>
          </a:stretch>
        </p:blipFill>
        <p:spPr>
          <a:xfrm>
            <a:off x="4290589" y="3283642"/>
            <a:ext cx="3221703" cy="1080887"/>
          </a:xfrm>
          <a:prstGeom prst="rect">
            <a:avLst/>
          </a:prstGeom>
        </p:spPr>
      </p:pic>
      <p:pic>
        <p:nvPicPr>
          <p:cNvPr id="8" name="Imagen 7">
            <a:extLst>
              <a:ext uri="{FF2B5EF4-FFF2-40B4-BE49-F238E27FC236}">
                <a16:creationId xmlns:a16="http://schemas.microsoft.com/office/drawing/2014/main" id="{71F0A767-7DA2-46D1-B10A-FE3776E5D824}"/>
              </a:ext>
            </a:extLst>
          </p:cNvPr>
          <p:cNvPicPr>
            <a:picLocks noChangeAspect="1"/>
          </p:cNvPicPr>
          <p:nvPr/>
        </p:nvPicPr>
        <p:blipFill>
          <a:blip r:embed="rId5"/>
          <a:stretch>
            <a:fillRect/>
          </a:stretch>
        </p:blipFill>
        <p:spPr>
          <a:xfrm>
            <a:off x="3244482" y="5197830"/>
            <a:ext cx="3505775" cy="430575"/>
          </a:xfrm>
          <a:prstGeom prst="rect">
            <a:avLst/>
          </a:prstGeom>
        </p:spPr>
      </p:pic>
      <p:sp>
        <p:nvSpPr>
          <p:cNvPr id="10" name="CuadroTexto 9">
            <a:extLst>
              <a:ext uri="{FF2B5EF4-FFF2-40B4-BE49-F238E27FC236}">
                <a16:creationId xmlns:a16="http://schemas.microsoft.com/office/drawing/2014/main" id="{0C11A9BE-CCD0-45C8-A946-2DA9B576AC10}"/>
              </a:ext>
            </a:extLst>
          </p:cNvPr>
          <p:cNvSpPr txBox="1"/>
          <p:nvPr/>
        </p:nvSpPr>
        <p:spPr>
          <a:xfrm>
            <a:off x="6047546" y="4389391"/>
            <a:ext cx="486030" cy="461665"/>
          </a:xfrm>
          <a:prstGeom prst="rect">
            <a:avLst/>
          </a:prstGeom>
          <a:noFill/>
        </p:spPr>
        <p:txBody>
          <a:bodyPr wrap="none" rtlCol="0">
            <a:spAutoFit/>
          </a:bodyPr>
          <a:lstStyle/>
          <a:p>
            <a:r>
              <a:rPr lang="es-MX" sz="2400" dirty="0">
                <a:solidFill>
                  <a:srgbClr val="C00000"/>
                </a:solidFill>
                <a:sym typeface="Wingdings" panose="05000000000000000000" pitchFamily="2" charset="2"/>
              </a:rPr>
              <a:t></a:t>
            </a:r>
          </a:p>
        </p:txBody>
      </p:sp>
      <p:sp>
        <p:nvSpPr>
          <p:cNvPr id="11" name="CuadroTexto 10">
            <a:extLst>
              <a:ext uri="{FF2B5EF4-FFF2-40B4-BE49-F238E27FC236}">
                <a16:creationId xmlns:a16="http://schemas.microsoft.com/office/drawing/2014/main" id="{1A9AC779-EC7D-4A63-951D-B35A1C3C43CF}"/>
              </a:ext>
            </a:extLst>
          </p:cNvPr>
          <p:cNvSpPr txBox="1"/>
          <p:nvPr/>
        </p:nvSpPr>
        <p:spPr>
          <a:xfrm>
            <a:off x="4089400" y="6239542"/>
            <a:ext cx="2660857" cy="369332"/>
          </a:xfrm>
          <a:prstGeom prst="rect">
            <a:avLst/>
          </a:prstGeom>
          <a:noFill/>
        </p:spPr>
        <p:txBody>
          <a:bodyPr wrap="none" rtlCol="0">
            <a:spAutoFit/>
          </a:bodyPr>
          <a:lstStyle/>
          <a:p>
            <a:r>
              <a:rPr lang="es-MX" dirty="0">
                <a:solidFill>
                  <a:srgbClr val="C00000"/>
                </a:solidFill>
              </a:rPr>
              <a:t>MAXIMAL ACCELERATION!</a:t>
            </a:r>
          </a:p>
        </p:txBody>
      </p:sp>
      <p:sp>
        <p:nvSpPr>
          <p:cNvPr id="13" name="CuadroTexto 12">
            <a:extLst>
              <a:ext uri="{FF2B5EF4-FFF2-40B4-BE49-F238E27FC236}">
                <a16:creationId xmlns:a16="http://schemas.microsoft.com/office/drawing/2014/main" id="{B092692C-A016-4DA5-8328-27CE092698DE}"/>
              </a:ext>
            </a:extLst>
          </p:cNvPr>
          <p:cNvSpPr txBox="1"/>
          <p:nvPr/>
        </p:nvSpPr>
        <p:spPr>
          <a:xfrm>
            <a:off x="1175318" y="4449693"/>
            <a:ext cx="5350311" cy="523220"/>
          </a:xfrm>
          <a:prstGeom prst="rect">
            <a:avLst/>
          </a:prstGeom>
          <a:noFill/>
        </p:spPr>
        <p:txBody>
          <a:bodyPr wrap="none" rtlCol="0">
            <a:spAutoFit/>
          </a:bodyPr>
          <a:lstStyle/>
          <a:p>
            <a:r>
              <a:rPr lang="es-MX" sz="2800" dirty="0" err="1"/>
              <a:t>Metric</a:t>
            </a:r>
            <a:r>
              <a:rPr lang="es-MX" sz="2800" dirty="0"/>
              <a:t> in </a:t>
            </a:r>
            <a:r>
              <a:rPr lang="es-MX" sz="2800" dirty="0" err="1"/>
              <a:t>momentum-energy</a:t>
            </a:r>
            <a:r>
              <a:rPr lang="es-MX" sz="2800" dirty="0"/>
              <a:t> </a:t>
            </a:r>
            <a:r>
              <a:rPr lang="es-MX" sz="2800" dirty="0" err="1"/>
              <a:t>space</a:t>
            </a:r>
            <a:r>
              <a:rPr lang="es-MX" sz="2800" dirty="0"/>
              <a:t>:</a:t>
            </a:r>
          </a:p>
        </p:txBody>
      </p:sp>
    </p:spTree>
    <p:extLst>
      <p:ext uri="{BB962C8B-B14F-4D97-AF65-F5344CB8AC3E}">
        <p14:creationId xmlns:p14="http://schemas.microsoft.com/office/powerpoint/2010/main" val="201230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9781D-B42F-452B-B0A8-23B68A85888A}"/>
              </a:ext>
            </a:extLst>
          </p:cNvPr>
          <p:cNvSpPr>
            <a:spLocks noGrp="1"/>
          </p:cNvSpPr>
          <p:nvPr>
            <p:ph type="title"/>
          </p:nvPr>
        </p:nvSpPr>
        <p:spPr/>
        <p:txBody>
          <a:bodyPr/>
          <a:lstStyle/>
          <a:p>
            <a:pPr algn="ctr"/>
            <a:r>
              <a:rPr lang="es-MX" dirty="0" err="1"/>
              <a:t>Algebraic</a:t>
            </a:r>
            <a:r>
              <a:rPr lang="es-MX" dirty="0"/>
              <a:t> </a:t>
            </a:r>
            <a:r>
              <a:rPr lang="es-MX" dirty="0" err="1"/>
              <a:t>extensions</a:t>
            </a:r>
            <a:endParaRPr lang="es-MX" dirty="0"/>
          </a:p>
        </p:txBody>
      </p:sp>
      <p:pic>
        <p:nvPicPr>
          <p:cNvPr id="3" name="Imagen 2">
            <a:extLst>
              <a:ext uri="{FF2B5EF4-FFF2-40B4-BE49-F238E27FC236}">
                <a16:creationId xmlns:a16="http://schemas.microsoft.com/office/drawing/2014/main" id="{33FD222F-8A46-409D-AF47-E3700112D13D}"/>
              </a:ext>
            </a:extLst>
          </p:cNvPr>
          <p:cNvPicPr>
            <a:picLocks noChangeAspect="1"/>
          </p:cNvPicPr>
          <p:nvPr/>
        </p:nvPicPr>
        <p:blipFill>
          <a:blip r:embed="rId2"/>
          <a:stretch>
            <a:fillRect/>
          </a:stretch>
        </p:blipFill>
        <p:spPr>
          <a:xfrm>
            <a:off x="2123124" y="1418400"/>
            <a:ext cx="2731008" cy="589250"/>
          </a:xfrm>
          <a:prstGeom prst="rect">
            <a:avLst/>
          </a:prstGeom>
        </p:spPr>
      </p:pic>
      <p:pic>
        <p:nvPicPr>
          <p:cNvPr id="4" name="Imagen 3">
            <a:extLst>
              <a:ext uri="{FF2B5EF4-FFF2-40B4-BE49-F238E27FC236}">
                <a16:creationId xmlns:a16="http://schemas.microsoft.com/office/drawing/2014/main" id="{847FCAB1-145B-45D0-B7BD-5ED6DD1A78B1}"/>
              </a:ext>
            </a:extLst>
          </p:cNvPr>
          <p:cNvPicPr>
            <a:picLocks noChangeAspect="1"/>
          </p:cNvPicPr>
          <p:nvPr/>
        </p:nvPicPr>
        <p:blipFill>
          <a:blip r:embed="rId3"/>
          <a:stretch>
            <a:fillRect/>
          </a:stretch>
        </p:blipFill>
        <p:spPr>
          <a:xfrm>
            <a:off x="6942828" y="1508170"/>
            <a:ext cx="2347316" cy="499480"/>
          </a:xfrm>
          <a:prstGeom prst="rect">
            <a:avLst/>
          </a:prstGeom>
        </p:spPr>
      </p:pic>
      <p:sp>
        <p:nvSpPr>
          <p:cNvPr id="5" name="CuadroTexto 4">
            <a:extLst>
              <a:ext uri="{FF2B5EF4-FFF2-40B4-BE49-F238E27FC236}">
                <a16:creationId xmlns:a16="http://schemas.microsoft.com/office/drawing/2014/main" id="{E78FC7DA-CC66-4C5D-B8EC-34D548D1BAFC}"/>
              </a:ext>
            </a:extLst>
          </p:cNvPr>
          <p:cNvSpPr txBox="1"/>
          <p:nvPr/>
        </p:nvSpPr>
        <p:spPr>
          <a:xfrm>
            <a:off x="5456525" y="1507886"/>
            <a:ext cx="1220975" cy="461665"/>
          </a:xfrm>
          <a:prstGeom prst="rect">
            <a:avLst/>
          </a:prstGeom>
          <a:noFill/>
        </p:spPr>
        <p:txBody>
          <a:bodyPr wrap="none" rtlCol="0">
            <a:spAutoFit/>
          </a:bodyPr>
          <a:lstStyle/>
          <a:p>
            <a:r>
              <a:rPr lang="es-MX" sz="2400" dirty="0"/>
              <a:t>Algebra:</a:t>
            </a:r>
          </a:p>
        </p:txBody>
      </p:sp>
      <p:pic>
        <p:nvPicPr>
          <p:cNvPr id="6" name="Imagen 5">
            <a:extLst>
              <a:ext uri="{FF2B5EF4-FFF2-40B4-BE49-F238E27FC236}">
                <a16:creationId xmlns:a16="http://schemas.microsoft.com/office/drawing/2014/main" id="{DD94D108-43AC-4D1E-9F1D-2248C6D7CE73}"/>
              </a:ext>
            </a:extLst>
          </p:cNvPr>
          <p:cNvPicPr>
            <a:picLocks noChangeAspect="1"/>
          </p:cNvPicPr>
          <p:nvPr/>
        </p:nvPicPr>
        <p:blipFill>
          <a:blip r:embed="rId4"/>
          <a:stretch>
            <a:fillRect/>
          </a:stretch>
        </p:blipFill>
        <p:spPr>
          <a:xfrm>
            <a:off x="2826366" y="2097136"/>
            <a:ext cx="6539268" cy="2652665"/>
          </a:xfrm>
          <a:prstGeom prst="rect">
            <a:avLst/>
          </a:prstGeom>
        </p:spPr>
      </p:pic>
      <p:pic>
        <p:nvPicPr>
          <p:cNvPr id="7" name="Imagen 6">
            <a:extLst>
              <a:ext uri="{FF2B5EF4-FFF2-40B4-BE49-F238E27FC236}">
                <a16:creationId xmlns:a16="http://schemas.microsoft.com/office/drawing/2014/main" id="{9CCC4F0D-4F00-490F-9228-F65D5E8654B0}"/>
              </a:ext>
            </a:extLst>
          </p:cNvPr>
          <p:cNvPicPr>
            <a:picLocks noChangeAspect="1"/>
          </p:cNvPicPr>
          <p:nvPr/>
        </p:nvPicPr>
        <p:blipFill>
          <a:blip r:embed="rId5"/>
          <a:stretch>
            <a:fillRect/>
          </a:stretch>
        </p:blipFill>
        <p:spPr>
          <a:xfrm>
            <a:off x="4101397" y="4877386"/>
            <a:ext cx="3988846" cy="648991"/>
          </a:xfrm>
          <a:prstGeom prst="rect">
            <a:avLst/>
          </a:prstGeom>
        </p:spPr>
      </p:pic>
      <p:pic>
        <p:nvPicPr>
          <p:cNvPr id="8" name="Imagen 7">
            <a:extLst>
              <a:ext uri="{FF2B5EF4-FFF2-40B4-BE49-F238E27FC236}">
                <a16:creationId xmlns:a16="http://schemas.microsoft.com/office/drawing/2014/main" id="{E15CC4F0-927B-4EFC-9338-0ED905A73BCD}"/>
              </a:ext>
            </a:extLst>
          </p:cNvPr>
          <p:cNvPicPr>
            <a:picLocks noChangeAspect="1"/>
          </p:cNvPicPr>
          <p:nvPr/>
        </p:nvPicPr>
        <p:blipFill>
          <a:blip r:embed="rId6"/>
          <a:stretch>
            <a:fillRect/>
          </a:stretch>
        </p:blipFill>
        <p:spPr>
          <a:xfrm>
            <a:off x="2123124" y="5653961"/>
            <a:ext cx="8521715" cy="852856"/>
          </a:xfrm>
          <a:prstGeom prst="rect">
            <a:avLst/>
          </a:prstGeom>
        </p:spPr>
      </p:pic>
    </p:spTree>
    <p:extLst>
      <p:ext uri="{BB962C8B-B14F-4D97-AF65-F5344CB8AC3E}">
        <p14:creationId xmlns:p14="http://schemas.microsoft.com/office/powerpoint/2010/main" val="244431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ADDF4-7BD6-4E5C-AAF1-F4406D35BE5E}"/>
              </a:ext>
            </a:extLst>
          </p:cNvPr>
          <p:cNvSpPr>
            <a:spLocks noGrp="1"/>
          </p:cNvSpPr>
          <p:nvPr>
            <p:ph type="title"/>
          </p:nvPr>
        </p:nvSpPr>
        <p:spPr/>
        <p:txBody>
          <a:bodyPr/>
          <a:lstStyle/>
          <a:p>
            <a:pPr algn="ctr"/>
            <a:r>
              <a:rPr lang="es-MX" dirty="0" err="1"/>
              <a:t>Weak</a:t>
            </a:r>
            <a:r>
              <a:rPr lang="es-MX" dirty="0"/>
              <a:t> </a:t>
            </a:r>
            <a:r>
              <a:rPr lang="es-MX" dirty="0" err="1"/>
              <a:t>field</a:t>
            </a:r>
            <a:r>
              <a:rPr lang="es-MX" dirty="0"/>
              <a:t> </a:t>
            </a:r>
            <a:r>
              <a:rPr lang="es-MX" dirty="0" err="1"/>
              <a:t>limit</a:t>
            </a:r>
            <a:endParaRPr lang="es-MX" dirty="0"/>
          </a:p>
        </p:txBody>
      </p:sp>
      <p:pic>
        <p:nvPicPr>
          <p:cNvPr id="3" name="Imagen 2">
            <a:extLst>
              <a:ext uri="{FF2B5EF4-FFF2-40B4-BE49-F238E27FC236}">
                <a16:creationId xmlns:a16="http://schemas.microsoft.com/office/drawing/2014/main" id="{0849E105-E85F-45C9-BABB-49459E262A36}"/>
              </a:ext>
            </a:extLst>
          </p:cNvPr>
          <p:cNvPicPr>
            <a:picLocks noChangeAspect="1"/>
          </p:cNvPicPr>
          <p:nvPr/>
        </p:nvPicPr>
        <p:blipFill>
          <a:blip r:embed="rId2"/>
          <a:stretch>
            <a:fillRect/>
          </a:stretch>
        </p:blipFill>
        <p:spPr>
          <a:xfrm>
            <a:off x="2292263" y="1600682"/>
            <a:ext cx="3585455" cy="507679"/>
          </a:xfrm>
          <a:prstGeom prst="rect">
            <a:avLst/>
          </a:prstGeom>
        </p:spPr>
      </p:pic>
      <p:pic>
        <p:nvPicPr>
          <p:cNvPr id="4" name="Imagen 3">
            <a:extLst>
              <a:ext uri="{FF2B5EF4-FFF2-40B4-BE49-F238E27FC236}">
                <a16:creationId xmlns:a16="http://schemas.microsoft.com/office/drawing/2014/main" id="{759BB88B-9CA6-49CA-8CB1-16222F31F549}"/>
              </a:ext>
            </a:extLst>
          </p:cNvPr>
          <p:cNvPicPr>
            <a:picLocks noChangeAspect="1"/>
          </p:cNvPicPr>
          <p:nvPr/>
        </p:nvPicPr>
        <p:blipFill>
          <a:blip r:embed="rId3"/>
          <a:stretch>
            <a:fillRect/>
          </a:stretch>
        </p:blipFill>
        <p:spPr>
          <a:xfrm>
            <a:off x="6624986" y="1600201"/>
            <a:ext cx="3585454" cy="655955"/>
          </a:xfrm>
          <a:prstGeom prst="rect">
            <a:avLst/>
          </a:prstGeom>
        </p:spPr>
      </p:pic>
      <p:sp>
        <p:nvSpPr>
          <p:cNvPr id="5" name="CuadroTexto 4">
            <a:extLst>
              <a:ext uri="{FF2B5EF4-FFF2-40B4-BE49-F238E27FC236}">
                <a16:creationId xmlns:a16="http://schemas.microsoft.com/office/drawing/2014/main" id="{887AF4FC-4A95-4148-B635-339ED00F77CC}"/>
              </a:ext>
            </a:extLst>
          </p:cNvPr>
          <p:cNvSpPr txBox="1"/>
          <p:nvPr/>
        </p:nvSpPr>
        <p:spPr>
          <a:xfrm>
            <a:off x="5718131" y="1646555"/>
            <a:ext cx="914400" cy="369332"/>
          </a:xfrm>
          <a:prstGeom prst="rect">
            <a:avLst/>
          </a:prstGeom>
          <a:noFill/>
        </p:spPr>
        <p:txBody>
          <a:bodyPr wrap="square" rtlCol="0">
            <a:spAutoFit/>
          </a:bodyPr>
          <a:lstStyle/>
          <a:p>
            <a:r>
              <a:rPr lang="es-MX" dirty="0" err="1"/>
              <a:t>with</a:t>
            </a:r>
            <a:endParaRPr lang="es-MX" dirty="0"/>
          </a:p>
        </p:txBody>
      </p:sp>
      <p:pic>
        <p:nvPicPr>
          <p:cNvPr id="6" name="Imagen 5">
            <a:extLst>
              <a:ext uri="{FF2B5EF4-FFF2-40B4-BE49-F238E27FC236}">
                <a16:creationId xmlns:a16="http://schemas.microsoft.com/office/drawing/2014/main" id="{22C8C62F-87E0-4110-8332-8DB8CC5E265E}"/>
              </a:ext>
            </a:extLst>
          </p:cNvPr>
          <p:cNvPicPr>
            <a:picLocks noChangeAspect="1"/>
          </p:cNvPicPr>
          <p:nvPr/>
        </p:nvPicPr>
        <p:blipFill>
          <a:blip r:embed="rId4"/>
          <a:stretch>
            <a:fillRect/>
          </a:stretch>
        </p:blipFill>
        <p:spPr>
          <a:xfrm>
            <a:off x="4177317" y="2619443"/>
            <a:ext cx="5189479" cy="655955"/>
          </a:xfrm>
          <a:prstGeom prst="rect">
            <a:avLst/>
          </a:prstGeom>
        </p:spPr>
      </p:pic>
      <p:sp>
        <p:nvSpPr>
          <p:cNvPr id="7" name="CuadroTexto 6">
            <a:extLst>
              <a:ext uri="{FF2B5EF4-FFF2-40B4-BE49-F238E27FC236}">
                <a16:creationId xmlns:a16="http://schemas.microsoft.com/office/drawing/2014/main" id="{E04AAC67-5F47-456C-AA2D-503EC23E724C}"/>
              </a:ext>
            </a:extLst>
          </p:cNvPr>
          <p:cNvSpPr txBox="1"/>
          <p:nvPr/>
        </p:nvSpPr>
        <p:spPr>
          <a:xfrm>
            <a:off x="2527300" y="2654300"/>
            <a:ext cx="535724" cy="523220"/>
          </a:xfrm>
          <a:prstGeom prst="rect">
            <a:avLst/>
          </a:prstGeom>
          <a:noFill/>
        </p:spPr>
        <p:txBody>
          <a:bodyPr wrap="none" rtlCol="0">
            <a:spAutoFit/>
          </a:bodyPr>
          <a:lstStyle/>
          <a:p>
            <a:r>
              <a:rPr lang="es-MX" sz="2800" dirty="0">
                <a:solidFill>
                  <a:srgbClr val="C00000"/>
                </a:solidFill>
                <a:sym typeface="Wingdings" panose="05000000000000000000" pitchFamily="2" charset="2"/>
              </a:rPr>
              <a:t></a:t>
            </a:r>
            <a:endParaRPr lang="es-MX" sz="2800" dirty="0">
              <a:solidFill>
                <a:srgbClr val="C00000"/>
              </a:solidFill>
            </a:endParaRPr>
          </a:p>
        </p:txBody>
      </p:sp>
      <p:pic>
        <p:nvPicPr>
          <p:cNvPr id="8" name="Imagen 7">
            <a:extLst>
              <a:ext uri="{FF2B5EF4-FFF2-40B4-BE49-F238E27FC236}">
                <a16:creationId xmlns:a16="http://schemas.microsoft.com/office/drawing/2014/main" id="{15542006-6252-4B15-954C-F3054DC76A9F}"/>
              </a:ext>
            </a:extLst>
          </p:cNvPr>
          <p:cNvPicPr>
            <a:picLocks noChangeAspect="1"/>
          </p:cNvPicPr>
          <p:nvPr/>
        </p:nvPicPr>
        <p:blipFill>
          <a:blip r:embed="rId5"/>
          <a:stretch>
            <a:fillRect/>
          </a:stretch>
        </p:blipFill>
        <p:spPr>
          <a:xfrm>
            <a:off x="2377457" y="3584241"/>
            <a:ext cx="1645052" cy="390859"/>
          </a:xfrm>
          <a:prstGeom prst="rect">
            <a:avLst/>
          </a:prstGeom>
        </p:spPr>
      </p:pic>
      <p:sp>
        <p:nvSpPr>
          <p:cNvPr id="9" name="CuadroTexto 8">
            <a:extLst>
              <a:ext uri="{FF2B5EF4-FFF2-40B4-BE49-F238E27FC236}">
                <a16:creationId xmlns:a16="http://schemas.microsoft.com/office/drawing/2014/main" id="{9C184966-2B1D-4365-8603-6E3862802E8A}"/>
              </a:ext>
            </a:extLst>
          </p:cNvPr>
          <p:cNvSpPr txBox="1"/>
          <p:nvPr/>
        </p:nvSpPr>
        <p:spPr>
          <a:xfrm>
            <a:off x="4838700" y="3584240"/>
            <a:ext cx="2472152" cy="369332"/>
          </a:xfrm>
          <a:prstGeom prst="rect">
            <a:avLst/>
          </a:prstGeom>
          <a:noFill/>
        </p:spPr>
        <p:txBody>
          <a:bodyPr wrap="none" rtlCol="0">
            <a:spAutoFit/>
          </a:bodyPr>
          <a:lstStyle/>
          <a:p>
            <a:r>
              <a:rPr lang="es-MX" dirty="0"/>
              <a:t>leads </a:t>
            </a:r>
            <a:r>
              <a:rPr lang="es-MX" dirty="0" err="1"/>
              <a:t>to</a:t>
            </a:r>
            <a:r>
              <a:rPr lang="es-MX" dirty="0"/>
              <a:t> </a:t>
            </a:r>
            <a:r>
              <a:rPr lang="es-MX" dirty="0" err="1">
                <a:solidFill>
                  <a:srgbClr val="C00000"/>
                </a:solidFill>
              </a:rPr>
              <a:t>ghost</a:t>
            </a:r>
            <a:r>
              <a:rPr lang="es-MX" dirty="0">
                <a:solidFill>
                  <a:srgbClr val="C00000"/>
                </a:solidFill>
              </a:rPr>
              <a:t> </a:t>
            </a:r>
            <a:r>
              <a:rPr lang="es-MX" dirty="0" err="1">
                <a:solidFill>
                  <a:srgbClr val="C00000"/>
                </a:solidFill>
              </a:rPr>
              <a:t>solutions</a:t>
            </a:r>
            <a:r>
              <a:rPr lang="es-MX" dirty="0"/>
              <a:t>!</a:t>
            </a:r>
          </a:p>
        </p:txBody>
      </p:sp>
      <p:sp>
        <p:nvSpPr>
          <p:cNvPr id="10" name="CuadroTexto 9">
            <a:extLst>
              <a:ext uri="{FF2B5EF4-FFF2-40B4-BE49-F238E27FC236}">
                <a16:creationId xmlns:a16="http://schemas.microsoft.com/office/drawing/2014/main" id="{F0E86C56-4652-426A-9058-BCF22D13CF2C}"/>
              </a:ext>
            </a:extLst>
          </p:cNvPr>
          <p:cNvSpPr txBox="1"/>
          <p:nvPr/>
        </p:nvSpPr>
        <p:spPr>
          <a:xfrm>
            <a:off x="2377458" y="4914901"/>
            <a:ext cx="7186519" cy="1384995"/>
          </a:xfrm>
          <a:prstGeom prst="rect">
            <a:avLst/>
          </a:prstGeom>
          <a:noFill/>
        </p:spPr>
        <p:txBody>
          <a:bodyPr wrap="none" rtlCol="0">
            <a:spAutoFit/>
          </a:bodyPr>
          <a:lstStyle/>
          <a:p>
            <a:r>
              <a:rPr lang="es-MX" sz="2800" dirty="0" err="1">
                <a:solidFill>
                  <a:srgbClr val="FF0000"/>
                </a:solidFill>
              </a:rPr>
              <a:t>Only</a:t>
            </a:r>
            <a:r>
              <a:rPr lang="es-MX" sz="2800" dirty="0">
                <a:solidFill>
                  <a:srgbClr val="FF0000"/>
                </a:solidFill>
              </a:rPr>
              <a:t> </a:t>
            </a:r>
            <a:r>
              <a:rPr lang="es-MX" sz="2800" dirty="0" err="1">
                <a:solidFill>
                  <a:srgbClr val="FF0000"/>
                </a:solidFill>
              </a:rPr>
              <a:t>the</a:t>
            </a:r>
            <a:r>
              <a:rPr lang="es-MX" sz="2800" dirty="0">
                <a:solidFill>
                  <a:srgbClr val="FF0000"/>
                </a:solidFill>
              </a:rPr>
              <a:t> pc-</a:t>
            </a:r>
            <a:r>
              <a:rPr lang="es-MX" sz="2800" dirty="0" err="1">
                <a:solidFill>
                  <a:srgbClr val="FF0000"/>
                </a:solidFill>
              </a:rPr>
              <a:t>extension</a:t>
            </a:r>
            <a:r>
              <a:rPr lang="es-MX" sz="2800" dirty="0">
                <a:solidFill>
                  <a:srgbClr val="FF0000"/>
                </a:solidFill>
              </a:rPr>
              <a:t> </a:t>
            </a:r>
            <a:r>
              <a:rPr lang="es-MX" sz="2800" dirty="0" err="1">
                <a:solidFill>
                  <a:srgbClr val="FF0000"/>
                </a:solidFill>
              </a:rPr>
              <a:t>is</a:t>
            </a:r>
            <a:r>
              <a:rPr lang="es-MX" sz="2800" dirty="0">
                <a:solidFill>
                  <a:srgbClr val="FF0000"/>
                </a:solidFill>
              </a:rPr>
              <a:t> </a:t>
            </a:r>
            <a:r>
              <a:rPr lang="es-MX" sz="2800" dirty="0" err="1">
                <a:solidFill>
                  <a:srgbClr val="FF0000"/>
                </a:solidFill>
              </a:rPr>
              <a:t>save</a:t>
            </a:r>
            <a:r>
              <a:rPr lang="es-MX" sz="2800" dirty="0">
                <a:solidFill>
                  <a:srgbClr val="FF0000"/>
                </a:solidFill>
              </a:rPr>
              <a:t>. </a:t>
            </a:r>
            <a:r>
              <a:rPr lang="es-MX" sz="2800" dirty="0" err="1">
                <a:solidFill>
                  <a:srgbClr val="FF0000"/>
                </a:solidFill>
              </a:rPr>
              <a:t>This</a:t>
            </a:r>
            <a:r>
              <a:rPr lang="es-MX" sz="2800" dirty="0">
                <a:solidFill>
                  <a:srgbClr val="FF0000"/>
                </a:solidFill>
              </a:rPr>
              <a:t> </a:t>
            </a:r>
            <a:r>
              <a:rPr lang="es-MX" sz="2800" dirty="0" err="1">
                <a:solidFill>
                  <a:srgbClr val="FF0000"/>
                </a:solidFill>
              </a:rPr>
              <a:t>is</a:t>
            </a:r>
            <a:r>
              <a:rPr lang="es-MX" sz="2800" dirty="0">
                <a:solidFill>
                  <a:srgbClr val="FF0000"/>
                </a:solidFill>
              </a:rPr>
              <a:t> </a:t>
            </a:r>
            <a:r>
              <a:rPr lang="es-MX" sz="2800" dirty="0" err="1">
                <a:solidFill>
                  <a:srgbClr val="FF0000"/>
                </a:solidFill>
              </a:rPr>
              <a:t>the</a:t>
            </a:r>
            <a:r>
              <a:rPr lang="es-MX" sz="2800" dirty="0">
                <a:solidFill>
                  <a:srgbClr val="FF0000"/>
                </a:solidFill>
              </a:rPr>
              <a:t> </a:t>
            </a:r>
            <a:r>
              <a:rPr lang="es-MX" sz="2800" dirty="0" err="1">
                <a:solidFill>
                  <a:srgbClr val="FF0000"/>
                </a:solidFill>
              </a:rPr>
              <a:t>reason</a:t>
            </a:r>
            <a:r>
              <a:rPr lang="es-MX" sz="2800" dirty="0">
                <a:solidFill>
                  <a:srgbClr val="FF0000"/>
                </a:solidFill>
              </a:rPr>
              <a:t> </a:t>
            </a:r>
          </a:p>
          <a:p>
            <a:r>
              <a:rPr lang="es-MX" sz="2800" dirty="0" err="1">
                <a:solidFill>
                  <a:srgbClr val="FF0000"/>
                </a:solidFill>
              </a:rPr>
              <a:t>why</a:t>
            </a:r>
            <a:r>
              <a:rPr lang="es-MX" sz="2800" dirty="0">
                <a:solidFill>
                  <a:srgbClr val="FF0000"/>
                </a:solidFill>
              </a:rPr>
              <a:t> </a:t>
            </a:r>
            <a:r>
              <a:rPr lang="es-MX" sz="2800" dirty="0" err="1">
                <a:solidFill>
                  <a:srgbClr val="FF0000"/>
                </a:solidFill>
              </a:rPr>
              <a:t>to</a:t>
            </a:r>
            <a:r>
              <a:rPr lang="es-MX" sz="2800" dirty="0">
                <a:solidFill>
                  <a:srgbClr val="FF0000"/>
                </a:solidFill>
              </a:rPr>
              <a:t> </a:t>
            </a:r>
            <a:r>
              <a:rPr lang="es-MX" sz="2800" dirty="0" err="1">
                <a:solidFill>
                  <a:srgbClr val="FF0000"/>
                </a:solidFill>
              </a:rPr>
              <a:t>study</a:t>
            </a:r>
            <a:r>
              <a:rPr lang="es-MX" sz="2800" dirty="0">
                <a:solidFill>
                  <a:srgbClr val="FF0000"/>
                </a:solidFill>
              </a:rPr>
              <a:t> </a:t>
            </a:r>
            <a:r>
              <a:rPr lang="es-MX" sz="2800" dirty="0" err="1">
                <a:solidFill>
                  <a:srgbClr val="FF0000"/>
                </a:solidFill>
              </a:rPr>
              <a:t>the</a:t>
            </a:r>
            <a:r>
              <a:rPr lang="es-MX" sz="2800" dirty="0">
                <a:solidFill>
                  <a:srgbClr val="FF0000"/>
                </a:solidFill>
              </a:rPr>
              <a:t> </a:t>
            </a:r>
            <a:r>
              <a:rPr lang="es-MX" sz="2800" dirty="0" err="1">
                <a:solidFill>
                  <a:srgbClr val="FF0000"/>
                </a:solidFill>
              </a:rPr>
              <a:t>pseudo-complex</a:t>
            </a:r>
            <a:r>
              <a:rPr lang="es-MX" sz="2800" dirty="0">
                <a:solidFill>
                  <a:srgbClr val="FF0000"/>
                </a:solidFill>
              </a:rPr>
              <a:t> </a:t>
            </a:r>
            <a:r>
              <a:rPr lang="es-MX" sz="2800" dirty="0" err="1">
                <a:solidFill>
                  <a:srgbClr val="FF0000"/>
                </a:solidFill>
              </a:rPr>
              <a:t>extension</a:t>
            </a:r>
            <a:r>
              <a:rPr lang="es-MX" sz="2800" dirty="0">
                <a:solidFill>
                  <a:srgbClr val="FF0000"/>
                </a:solidFill>
              </a:rPr>
              <a:t> </a:t>
            </a:r>
          </a:p>
          <a:p>
            <a:r>
              <a:rPr lang="es-MX" sz="2800" dirty="0">
                <a:solidFill>
                  <a:srgbClr val="FF0000"/>
                </a:solidFill>
              </a:rPr>
              <a:t>and </a:t>
            </a:r>
            <a:r>
              <a:rPr lang="es-MX" sz="2800" dirty="0" err="1">
                <a:solidFill>
                  <a:srgbClr val="FF0000"/>
                </a:solidFill>
              </a:rPr>
              <a:t>not</a:t>
            </a:r>
            <a:r>
              <a:rPr lang="es-MX" sz="2800" dirty="0">
                <a:solidFill>
                  <a:srgbClr val="FF0000"/>
                </a:solidFill>
              </a:rPr>
              <a:t> </a:t>
            </a:r>
            <a:r>
              <a:rPr lang="es-MX" sz="2800" dirty="0" err="1">
                <a:solidFill>
                  <a:srgbClr val="FF0000"/>
                </a:solidFill>
              </a:rPr>
              <a:t>others</a:t>
            </a:r>
            <a:r>
              <a:rPr lang="es-MX" sz="2800" dirty="0">
                <a:solidFill>
                  <a:srgbClr val="FF0000"/>
                </a:solidFill>
              </a:rPr>
              <a:t>!</a:t>
            </a:r>
          </a:p>
        </p:txBody>
      </p:sp>
      <p:sp>
        <p:nvSpPr>
          <p:cNvPr id="11" name="CuadroTexto 10">
            <a:extLst>
              <a:ext uri="{FF2B5EF4-FFF2-40B4-BE49-F238E27FC236}">
                <a16:creationId xmlns:a16="http://schemas.microsoft.com/office/drawing/2014/main" id="{284809B1-3DC3-4354-BB41-338D9DA80553}"/>
              </a:ext>
            </a:extLst>
          </p:cNvPr>
          <p:cNvSpPr txBox="1"/>
          <p:nvPr/>
        </p:nvSpPr>
        <p:spPr>
          <a:xfrm>
            <a:off x="8441635" y="3429000"/>
            <a:ext cx="1579278" cy="369332"/>
          </a:xfrm>
          <a:prstGeom prst="rect">
            <a:avLst/>
          </a:prstGeom>
          <a:noFill/>
        </p:spPr>
        <p:txBody>
          <a:bodyPr wrap="none" rtlCol="0">
            <a:spAutoFit/>
          </a:bodyPr>
          <a:lstStyle/>
          <a:p>
            <a:r>
              <a:rPr lang="es-MX" dirty="0" err="1"/>
              <a:t>a_i</a:t>
            </a:r>
            <a:r>
              <a:rPr lang="es-MX" dirty="0"/>
              <a:t>**2</a:t>
            </a:r>
            <a:r>
              <a:rPr lang="es-MX" dirty="0">
                <a:sym typeface="Wingdings" panose="05000000000000000000" pitchFamily="2" charset="2"/>
              </a:rPr>
              <a:t>C_{</a:t>
            </a:r>
            <a:r>
              <a:rPr lang="es-MX" dirty="0" err="1">
                <a:sym typeface="Wingdings" panose="05000000000000000000" pitchFamily="2" charset="2"/>
              </a:rPr>
              <a:t>ii</a:t>
            </a:r>
            <a:r>
              <a:rPr lang="es-MX" dirty="0">
                <a:sym typeface="Wingdings" panose="05000000000000000000" pitchFamily="2" charset="2"/>
              </a:rPr>
              <a:t>} </a:t>
            </a:r>
            <a:endParaRPr lang="es-MX" dirty="0"/>
          </a:p>
        </p:txBody>
      </p:sp>
    </p:spTree>
    <p:extLst>
      <p:ext uri="{BB962C8B-B14F-4D97-AF65-F5344CB8AC3E}">
        <p14:creationId xmlns:p14="http://schemas.microsoft.com/office/powerpoint/2010/main" val="167804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069B6-27D7-4FB8-AB44-8E29634EB7B4}"/>
              </a:ext>
            </a:extLst>
          </p:cNvPr>
          <p:cNvSpPr>
            <a:spLocks noGrp="1"/>
          </p:cNvSpPr>
          <p:nvPr>
            <p:ph type="title"/>
          </p:nvPr>
        </p:nvSpPr>
        <p:spPr/>
        <p:txBody>
          <a:bodyPr/>
          <a:lstStyle/>
          <a:p>
            <a:r>
              <a:rPr lang="es-MX" dirty="0" err="1"/>
              <a:t>pseudo-complex</a:t>
            </a:r>
            <a:r>
              <a:rPr lang="es-MX" dirty="0"/>
              <a:t> Extension-1</a:t>
            </a:r>
          </a:p>
        </p:txBody>
      </p:sp>
      <p:pic>
        <p:nvPicPr>
          <p:cNvPr id="3" name="Imagen 2">
            <a:extLst>
              <a:ext uri="{FF2B5EF4-FFF2-40B4-BE49-F238E27FC236}">
                <a16:creationId xmlns:a16="http://schemas.microsoft.com/office/drawing/2014/main" id="{A6EBA4EE-536F-492F-AA0C-4FF87CAD5751}"/>
              </a:ext>
            </a:extLst>
          </p:cNvPr>
          <p:cNvPicPr>
            <a:picLocks noChangeAspect="1"/>
          </p:cNvPicPr>
          <p:nvPr/>
        </p:nvPicPr>
        <p:blipFill>
          <a:blip r:embed="rId2"/>
          <a:stretch>
            <a:fillRect/>
          </a:stretch>
        </p:blipFill>
        <p:spPr>
          <a:xfrm>
            <a:off x="4434400" y="1504854"/>
            <a:ext cx="3737688" cy="539847"/>
          </a:xfrm>
          <a:prstGeom prst="rect">
            <a:avLst/>
          </a:prstGeom>
        </p:spPr>
      </p:pic>
      <p:pic>
        <p:nvPicPr>
          <p:cNvPr id="4" name="Imagen 3">
            <a:extLst>
              <a:ext uri="{FF2B5EF4-FFF2-40B4-BE49-F238E27FC236}">
                <a16:creationId xmlns:a16="http://schemas.microsoft.com/office/drawing/2014/main" id="{A49FD634-4BDD-4AC6-BDE0-61F012B1DD2B}"/>
              </a:ext>
            </a:extLst>
          </p:cNvPr>
          <p:cNvPicPr>
            <a:picLocks noChangeAspect="1"/>
          </p:cNvPicPr>
          <p:nvPr/>
        </p:nvPicPr>
        <p:blipFill>
          <a:blip r:embed="rId3"/>
          <a:stretch>
            <a:fillRect/>
          </a:stretch>
        </p:blipFill>
        <p:spPr>
          <a:xfrm>
            <a:off x="2712755" y="2110295"/>
            <a:ext cx="2564974" cy="675448"/>
          </a:xfrm>
          <a:prstGeom prst="rect">
            <a:avLst/>
          </a:prstGeom>
        </p:spPr>
      </p:pic>
      <p:pic>
        <p:nvPicPr>
          <p:cNvPr id="5" name="Imagen 4">
            <a:extLst>
              <a:ext uri="{FF2B5EF4-FFF2-40B4-BE49-F238E27FC236}">
                <a16:creationId xmlns:a16="http://schemas.microsoft.com/office/drawing/2014/main" id="{7AC14B16-031A-401A-A613-A4E123C73AF2}"/>
              </a:ext>
            </a:extLst>
          </p:cNvPr>
          <p:cNvPicPr>
            <a:picLocks noChangeAspect="1"/>
          </p:cNvPicPr>
          <p:nvPr/>
        </p:nvPicPr>
        <p:blipFill>
          <a:blip r:embed="rId4"/>
          <a:stretch>
            <a:fillRect/>
          </a:stretch>
        </p:blipFill>
        <p:spPr>
          <a:xfrm>
            <a:off x="5686764" y="2100500"/>
            <a:ext cx="1268509" cy="539847"/>
          </a:xfrm>
          <a:prstGeom prst="rect">
            <a:avLst/>
          </a:prstGeom>
        </p:spPr>
      </p:pic>
      <p:pic>
        <p:nvPicPr>
          <p:cNvPr id="6" name="Imagen 5">
            <a:extLst>
              <a:ext uri="{FF2B5EF4-FFF2-40B4-BE49-F238E27FC236}">
                <a16:creationId xmlns:a16="http://schemas.microsoft.com/office/drawing/2014/main" id="{89EC85EC-8B21-4C7A-B909-B384CBA675BE}"/>
              </a:ext>
            </a:extLst>
          </p:cNvPr>
          <p:cNvPicPr>
            <a:picLocks noChangeAspect="1"/>
          </p:cNvPicPr>
          <p:nvPr/>
        </p:nvPicPr>
        <p:blipFill>
          <a:blip r:embed="rId5"/>
          <a:stretch>
            <a:fillRect/>
          </a:stretch>
        </p:blipFill>
        <p:spPr>
          <a:xfrm>
            <a:off x="7349797" y="2110296"/>
            <a:ext cx="1644582" cy="539847"/>
          </a:xfrm>
          <a:prstGeom prst="rect">
            <a:avLst/>
          </a:prstGeom>
        </p:spPr>
      </p:pic>
      <p:pic>
        <p:nvPicPr>
          <p:cNvPr id="7" name="Imagen 6">
            <a:extLst>
              <a:ext uri="{FF2B5EF4-FFF2-40B4-BE49-F238E27FC236}">
                <a16:creationId xmlns:a16="http://schemas.microsoft.com/office/drawing/2014/main" id="{81D18B71-2D26-4E59-BCAE-A3CFD1AFED63}"/>
              </a:ext>
            </a:extLst>
          </p:cNvPr>
          <p:cNvPicPr>
            <a:picLocks noChangeAspect="1"/>
          </p:cNvPicPr>
          <p:nvPr/>
        </p:nvPicPr>
        <p:blipFill>
          <a:blip r:embed="rId6"/>
          <a:stretch>
            <a:fillRect/>
          </a:stretch>
        </p:blipFill>
        <p:spPr>
          <a:xfrm>
            <a:off x="2823538" y="3159076"/>
            <a:ext cx="3277466" cy="675448"/>
          </a:xfrm>
          <a:prstGeom prst="rect">
            <a:avLst/>
          </a:prstGeom>
        </p:spPr>
      </p:pic>
      <p:pic>
        <p:nvPicPr>
          <p:cNvPr id="8" name="Imagen 7">
            <a:extLst>
              <a:ext uri="{FF2B5EF4-FFF2-40B4-BE49-F238E27FC236}">
                <a16:creationId xmlns:a16="http://schemas.microsoft.com/office/drawing/2014/main" id="{C7865916-B88B-4717-8D11-617A683830C2}"/>
              </a:ext>
            </a:extLst>
          </p:cNvPr>
          <p:cNvPicPr>
            <a:picLocks noChangeAspect="1"/>
          </p:cNvPicPr>
          <p:nvPr/>
        </p:nvPicPr>
        <p:blipFill>
          <a:blip r:embed="rId7"/>
          <a:stretch>
            <a:fillRect/>
          </a:stretch>
        </p:blipFill>
        <p:spPr>
          <a:xfrm>
            <a:off x="6096001" y="3149600"/>
            <a:ext cx="4572000" cy="655519"/>
          </a:xfrm>
          <a:prstGeom prst="rect">
            <a:avLst/>
          </a:prstGeom>
        </p:spPr>
      </p:pic>
      <p:pic>
        <p:nvPicPr>
          <p:cNvPr id="10" name="Imagen 9">
            <a:extLst>
              <a:ext uri="{FF2B5EF4-FFF2-40B4-BE49-F238E27FC236}">
                <a16:creationId xmlns:a16="http://schemas.microsoft.com/office/drawing/2014/main" id="{6CC115C3-EFF7-4BC6-AA4C-433BB8E47001}"/>
              </a:ext>
            </a:extLst>
          </p:cNvPr>
          <p:cNvPicPr>
            <a:picLocks noChangeAspect="1"/>
          </p:cNvPicPr>
          <p:nvPr/>
        </p:nvPicPr>
        <p:blipFill>
          <a:blip r:embed="rId8"/>
          <a:stretch>
            <a:fillRect/>
          </a:stretch>
        </p:blipFill>
        <p:spPr>
          <a:xfrm>
            <a:off x="4772381" y="3814595"/>
            <a:ext cx="2647239" cy="2641688"/>
          </a:xfrm>
          <a:prstGeom prst="rect">
            <a:avLst/>
          </a:prstGeom>
        </p:spPr>
      </p:pic>
    </p:spTree>
    <p:extLst>
      <p:ext uri="{BB962C8B-B14F-4D97-AF65-F5344CB8AC3E}">
        <p14:creationId xmlns:p14="http://schemas.microsoft.com/office/powerpoint/2010/main" val="116650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71309-8F72-424B-A71D-3815545C5CE9}"/>
              </a:ext>
            </a:extLst>
          </p:cNvPr>
          <p:cNvSpPr>
            <a:spLocks noGrp="1"/>
          </p:cNvSpPr>
          <p:nvPr>
            <p:ph type="title"/>
          </p:nvPr>
        </p:nvSpPr>
        <p:spPr/>
        <p:txBody>
          <a:bodyPr/>
          <a:lstStyle/>
          <a:p>
            <a:r>
              <a:rPr lang="es-MX" dirty="0" err="1"/>
              <a:t>pseudo-complex</a:t>
            </a:r>
            <a:r>
              <a:rPr lang="es-MX" dirty="0"/>
              <a:t> Extension-2</a:t>
            </a:r>
          </a:p>
        </p:txBody>
      </p:sp>
      <p:pic>
        <p:nvPicPr>
          <p:cNvPr id="3" name="Imagen 2">
            <a:extLst>
              <a:ext uri="{FF2B5EF4-FFF2-40B4-BE49-F238E27FC236}">
                <a16:creationId xmlns:a16="http://schemas.microsoft.com/office/drawing/2014/main" id="{B7747BD1-AF36-4ACF-9532-B111C4205223}"/>
              </a:ext>
            </a:extLst>
          </p:cNvPr>
          <p:cNvPicPr>
            <a:picLocks noChangeAspect="1"/>
          </p:cNvPicPr>
          <p:nvPr/>
        </p:nvPicPr>
        <p:blipFill>
          <a:blip r:embed="rId2"/>
          <a:stretch>
            <a:fillRect/>
          </a:stretch>
        </p:blipFill>
        <p:spPr>
          <a:xfrm>
            <a:off x="2725243" y="1537286"/>
            <a:ext cx="5840891" cy="711637"/>
          </a:xfrm>
          <a:prstGeom prst="rect">
            <a:avLst/>
          </a:prstGeom>
        </p:spPr>
      </p:pic>
      <p:pic>
        <p:nvPicPr>
          <p:cNvPr id="4" name="Imagen 3">
            <a:extLst>
              <a:ext uri="{FF2B5EF4-FFF2-40B4-BE49-F238E27FC236}">
                <a16:creationId xmlns:a16="http://schemas.microsoft.com/office/drawing/2014/main" id="{19DF397E-0CB0-45CD-B928-459CBD25D477}"/>
              </a:ext>
            </a:extLst>
          </p:cNvPr>
          <p:cNvPicPr>
            <a:picLocks noChangeAspect="1"/>
          </p:cNvPicPr>
          <p:nvPr/>
        </p:nvPicPr>
        <p:blipFill>
          <a:blip r:embed="rId3"/>
          <a:stretch>
            <a:fillRect/>
          </a:stretch>
        </p:blipFill>
        <p:spPr>
          <a:xfrm>
            <a:off x="2365914" y="2248923"/>
            <a:ext cx="7871710" cy="849211"/>
          </a:xfrm>
          <a:prstGeom prst="rect">
            <a:avLst/>
          </a:prstGeom>
        </p:spPr>
      </p:pic>
      <p:pic>
        <p:nvPicPr>
          <p:cNvPr id="5" name="Imagen 4">
            <a:extLst>
              <a:ext uri="{FF2B5EF4-FFF2-40B4-BE49-F238E27FC236}">
                <a16:creationId xmlns:a16="http://schemas.microsoft.com/office/drawing/2014/main" id="{48BB1552-5378-4F51-9389-1C5D091F22AD}"/>
              </a:ext>
            </a:extLst>
          </p:cNvPr>
          <p:cNvPicPr>
            <a:picLocks noChangeAspect="1"/>
          </p:cNvPicPr>
          <p:nvPr/>
        </p:nvPicPr>
        <p:blipFill>
          <a:blip r:embed="rId4"/>
          <a:stretch>
            <a:fillRect/>
          </a:stretch>
        </p:blipFill>
        <p:spPr>
          <a:xfrm>
            <a:off x="3642064" y="2890285"/>
            <a:ext cx="6641060" cy="676238"/>
          </a:xfrm>
          <a:prstGeom prst="rect">
            <a:avLst/>
          </a:prstGeom>
        </p:spPr>
      </p:pic>
      <p:pic>
        <p:nvPicPr>
          <p:cNvPr id="6" name="Imagen 5">
            <a:extLst>
              <a:ext uri="{FF2B5EF4-FFF2-40B4-BE49-F238E27FC236}">
                <a16:creationId xmlns:a16="http://schemas.microsoft.com/office/drawing/2014/main" id="{AE0BDF0D-6148-4234-8944-E76B52C68D41}"/>
              </a:ext>
            </a:extLst>
          </p:cNvPr>
          <p:cNvPicPr>
            <a:picLocks noChangeAspect="1"/>
          </p:cNvPicPr>
          <p:nvPr/>
        </p:nvPicPr>
        <p:blipFill>
          <a:blip r:embed="rId5"/>
          <a:stretch>
            <a:fillRect/>
          </a:stretch>
        </p:blipFill>
        <p:spPr>
          <a:xfrm>
            <a:off x="2114873" y="3566524"/>
            <a:ext cx="8373792" cy="849211"/>
          </a:xfrm>
          <a:prstGeom prst="rect">
            <a:avLst/>
          </a:prstGeom>
        </p:spPr>
      </p:pic>
      <p:pic>
        <p:nvPicPr>
          <p:cNvPr id="7" name="Imagen 6">
            <a:extLst>
              <a:ext uri="{FF2B5EF4-FFF2-40B4-BE49-F238E27FC236}">
                <a16:creationId xmlns:a16="http://schemas.microsoft.com/office/drawing/2014/main" id="{6E61D64C-74CF-4D88-99DA-4E49B941964D}"/>
              </a:ext>
            </a:extLst>
          </p:cNvPr>
          <p:cNvPicPr>
            <a:picLocks noChangeAspect="1"/>
          </p:cNvPicPr>
          <p:nvPr/>
        </p:nvPicPr>
        <p:blipFill>
          <a:blip r:embed="rId6"/>
          <a:stretch>
            <a:fillRect/>
          </a:stretch>
        </p:blipFill>
        <p:spPr>
          <a:xfrm>
            <a:off x="2114874" y="5091972"/>
            <a:ext cx="8294203" cy="849210"/>
          </a:xfrm>
          <a:prstGeom prst="rect">
            <a:avLst/>
          </a:prstGeom>
        </p:spPr>
      </p:pic>
    </p:spTree>
    <p:extLst>
      <p:ext uri="{BB962C8B-B14F-4D97-AF65-F5344CB8AC3E}">
        <p14:creationId xmlns:p14="http://schemas.microsoft.com/office/powerpoint/2010/main" val="603266539"/>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65</TotalTime>
  <Words>665</Words>
  <Application>Microsoft Office PowerPoint</Application>
  <PresentationFormat>Panorámica</PresentationFormat>
  <Paragraphs>109</Paragraphs>
  <Slides>21</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Calibri</vt:lpstr>
      <vt:lpstr>Gill Sans MT</vt:lpstr>
      <vt:lpstr>Liberation Sans</vt:lpstr>
      <vt:lpstr>URWPalladioL-Ital</vt:lpstr>
      <vt:lpstr>URWPalladioL-Roma</vt:lpstr>
      <vt:lpstr>Galería</vt:lpstr>
      <vt:lpstr>Presentación de PowerPoint</vt:lpstr>
      <vt:lpstr>CONTENT</vt:lpstr>
      <vt:lpstr>Introduction</vt:lpstr>
      <vt:lpstr>First attempts: a ) A. Einstein</vt:lpstr>
      <vt:lpstr>First attempts: b) M. Born</vt:lpstr>
      <vt:lpstr>Algebraic extensions</vt:lpstr>
      <vt:lpstr>Weak field limit</vt:lpstr>
      <vt:lpstr>pseudo-complex Extension-1</vt:lpstr>
      <vt:lpstr>pseudo-complex Extension-2</vt:lpstr>
      <vt:lpstr>pc-GR</vt:lpstr>
      <vt:lpstr>Un modelo fenomenológico</vt:lpstr>
      <vt:lpstr>The principle behind is:    A mass not only curves the space as described in General Relativity, but also changes the vaccum properties around it (due to quantum effects), having in turn an effect on the metric</vt:lpstr>
      <vt:lpstr>Presentación de PowerPoint</vt:lpstr>
      <vt:lpstr>redshift</vt:lpstr>
      <vt:lpstr>Stability of the Schwarzschild solution</vt:lpstr>
      <vt:lpstr> The field equation for gravitational wave: Axiel and Polar</vt:lpstr>
      <vt:lpstr>A new analytic solution for the Tortoise coordinate</vt:lpstr>
      <vt:lpstr>Asymptotic behavior</vt:lpstr>
      <vt:lpstr>Axial modes: </vt:lpstr>
      <vt:lpstr>Presentación de PowerPoint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PETER OTTO HESS BECHSTEDT</dc:creator>
  <cp:lastModifiedBy>PETER OTTO HESS BECHSTEDT</cp:lastModifiedBy>
  <cp:revision>26</cp:revision>
  <dcterms:created xsi:type="dcterms:W3CDTF">2021-10-30T13:49:58Z</dcterms:created>
  <dcterms:modified xsi:type="dcterms:W3CDTF">2021-11-23T19:36:49Z</dcterms:modified>
</cp:coreProperties>
</file>