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22"/>
  </p:notesMasterIdLst>
  <p:handoutMasterIdLst>
    <p:handoutMasterId r:id="rId23"/>
  </p:handoutMasterIdLst>
  <p:sldIdLst>
    <p:sldId id="256" r:id="rId5"/>
    <p:sldId id="257" r:id="rId6"/>
    <p:sldId id="258" r:id="rId7"/>
    <p:sldId id="274" r:id="rId8"/>
    <p:sldId id="260" r:id="rId9"/>
    <p:sldId id="261" r:id="rId10"/>
    <p:sldId id="263" r:id="rId11"/>
    <p:sldId id="266" r:id="rId12"/>
    <p:sldId id="262" r:id="rId13"/>
    <p:sldId id="264" r:id="rId14"/>
    <p:sldId id="265" r:id="rId15"/>
    <p:sldId id="267" r:id="rId16"/>
    <p:sldId id="268" r:id="rId17"/>
    <p:sldId id="269" r:id="rId18"/>
    <p:sldId id="270" r:id="rId19"/>
    <p:sldId id="271" r:id="rId20"/>
    <p:sldId id="273" r:id="rId21"/>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452"/>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8" autoAdjust="0"/>
  </p:normalViewPr>
  <p:slideViewPr>
    <p:cSldViewPr snapToGrid="0">
      <p:cViewPr>
        <p:scale>
          <a:sx n="100" d="100"/>
          <a:sy n="100" d="100"/>
        </p:scale>
        <p:origin x="990" y="408"/>
      </p:cViewPr>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957B284-434F-4737-87F6-3C1E78FB2C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6C727AB7-3970-4FE4-A134-9D1EEE3EAD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FB8E98-EB83-4166-8CDF-F8D5CC97446D}" type="datetimeFigureOut">
              <a:rPr lang="es-ES" smtClean="0"/>
              <a:t>18/12/2021</a:t>
            </a:fld>
            <a:endParaRPr lang="es-ES"/>
          </a:p>
        </p:txBody>
      </p:sp>
      <p:sp>
        <p:nvSpPr>
          <p:cNvPr id="4" name="Marcador de pie de página 3">
            <a:extLst>
              <a:ext uri="{FF2B5EF4-FFF2-40B4-BE49-F238E27FC236}">
                <a16:creationId xmlns:a16="http://schemas.microsoft.com/office/drawing/2014/main" id="{B0C17C43-A4DD-44E5-B373-511461F876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F99C40B9-1970-4F62-BE22-5883A05E9A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45CBA8-3118-4264-9DB3-F09EDF8E113C}" type="slidenum">
              <a:rPr lang="es-ES" smtClean="0"/>
              <a:t>‹Nº›</a:t>
            </a:fld>
            <a:endParaRPr lang="es-ES"/>
          </a:p>
        </p:txBody>
      </p:sp>
    </p:spTree>
    <p:extLst>
      <p:ext uri="{BB962C8B-B14F-4D97-AF65-F5344CB8AC3E}">
        <p14:creationId xmlns:p14="http://schemas.microsoft.com/office/powerpoint/2010/main" val="301379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9F1FC-52BF-40A0-B8CD-E5DB9AB207F2}" type="datetimeFigureOut">
              <a:rPr lang="es-ES" noProof="0" smtClean="0"/>
              <a:t>18/12/2021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CC092-CABA-48D0-B3F7-B535EA5228F9}" type="slidenum">
              <a:rPr lang="es-ES" noProof="0" smtClean="0"/>
              <a:t>‹Nº›</a:t>
            </a:fld>
            <a:endParaRPr lang="es-ES" noProof="0"/>
          </a:p>
        </p:txBody>
      </p:sp>
    </p:spTree>
    <p:extLst>
      <p:ext uri="{BB962C8B-B14F-4D97-AF65-F5344CB8AC3E}">
        <p14:creationId xmlns:p14="http://schemas.microsoft.com/office/powerpoint/2010/main" val="353344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1</a:t>
            </a:fld>
            <a:endParaRPr lang="es-ES"/>
          </a:p>
        </p:txBody>
      </p:sp>
    </p:spTree>
    <p:extLst>
      <p:ext uri="{BB962C8B-B14F-4D97-AF65-F5344CB8AC3E}">
        <p14:creationId xmlns:p14="http://schemas.microsoft.com/office/powerpoint/2010/main" val="173795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17</a:t>
            </a:fld>
            <a:endParaRPr lang="es-ES"/>
          </a:p>
        </p:txBody>
      </p:sp>
    </p:spTree>
    <p:extLst>
      <p:ext uri="{BB962C8B-B14F-4D97-AF65-F5344CB8AC3E}">
        <p14:creationId xmlns:p14="http://schemas.microsoft.com/office/powerpoint/2010/main" val="174237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posición de fecha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7F3AD093-6935-4E25-8E83-BEC3D2E3622E}" type="datetime1">
              <a:rPr lang="es-ES" noProof="0" smtClean="0"/>
              <a:t>18/12/2021</a:t>
            </a:fld>
            <a:endParaRPr lang="es-ES" noProof="0"/>
          </a:p>
        </p:txBody>
      </p:sp>
      <p:sp>
        <p:nvSpPr>
          <p:cNvPr id="5" name="Marcador de posición de pie de página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s-ES" noProof="0"/>
          </a:p>
        </p:txBody>
      </p:sp>
      <p:sp>
        <p:nvSpPr>
          <p:cNvPr id="6" name="Marcador de posición de número de diapositiva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ángulo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ítulo 1"/>
          <p:cNvSpPr>
            <a:spLocks noGrp="1"/>
          </p:cNvSpPr>
          <p:nvPr>
            <p:ph type="title"/>
          </p:nvPr>
        </p:nvSpPr>
        <p:spPr>
          <a:xfrm>
            <a:off x="581192" y="702156"/>
            <a:ext cx="11029616" cy="1013800"/>
          </a:xfrm>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90FE6873-B7CD-47F1-B4BA-70026F4A4FD4}" type="datetime1">
              <a:rPr lang="es-ES" noProof="0" smtClean="0"/>
              <a:t>18/12/2021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ángulo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hasCustomPrompt="1"/>
          </p:nvPr>
        </p:nvSpPr>
        <p:spPr>
          <a:xfrm>
            <a:off x="8839201" y="675726"/>
            <a:ext cx="2004164" cy="5183073"/>
          </a:xfrm>
        </p:spPr>
        <p:txBody>
          <a:bodyPr vert="eaVert" rtlCol="0"/>
          <a:lstStyle/>
          <a:p>
            <a:pPr rtl="0"/>
            <a:r>
              <a:rPr lang="es-ES" noProof="0"/>
              <a:t>Haga clic para modificar el estilo del título principal</a:t>
            </a:r>
          </a:p>
        </p:txBody>
      </p:sp>
      <p:sp>
        <p:nvSpPr>
          <p:cNvPr id="3" name="Marcador de posición de texto vertical 2"/>
          <p:cNvSpPr>
            <a:spLocks noGrp="1"/>
          </p:cNvSpPr>
          <p:nvPr>
            <p:ph type="body" orient="vert" idx="1" hasCustomPrompt="1"/>
          </p:nvPr>
        </p:nvSpPr>
        <p:spPr>
          <a:xfrm>
            <a:off x="774923" y="675726"/>
            <a:ext cx="7896279" cy="5183073"/>
          </a:xfrm>
        </p:spPr>
        <p:txBody>
          <a:bodyPr vert="eaVert" rtlCol="0" anchor="t"/>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96AA1814-B970-47C5-B4E1-BCA0D77E15F3}" type="datetime1">
              <a:rPr lang="es-ES" noProof="0" smtClean="0"/>
              <a:t>18/12/2021</a:t>
            </a:fld>
            <a:endParaRPr lang="es-ES" noProof="0"/>
          </a:p>
        </p:txBody>
      </p:sp>
      <p:sp>
        <p:nvSpPr>
          <p:cNvPr id="5" name="Marcador de posición de pie de página 4"/>
          <p:cNvSpPr>
            <a:spLocks noGrp="1"/>
          </p:cNvSpPr>
          <p:nvPr>
            <p:ph type="ftr" sz="quarter" idx="11"/>
          </p:nvPr>
        </p:nvSpPr>
        <p:spPr>
          <a:xfrm>
            <a:off x="774923" y="5951811"/>
            <a:ext cx="7896279" cy="365125"/>
          </a:xfrm>
        </p:spPr>
        <p:txBody>
          <a:bodyPr rtlCol="0"/>
          <a:lstStyle/>
          <a:p>
            <a:pPr rtl="0"/>
            <a:endParaRPr lang="es-ES" noProof="0"/>
          </a:p>
        </p:txBody>
      </p:sp>
      <p:sp>
        <p:nvSpPr>
          <p:cNvPr id="6" name="Marcador de posición de número de diapositiva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7" name="Rectángulo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702156"/>
            <a:ext cx="11029616" cy="1013800"/>
          </a:xfrm>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81192" y="2180496"/>
            <a:ext cx="11029615" cy="3678303"/>
          </a:xfrm>
        </p:spPr>
        <p:txBody>
          <a:bodyPr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3ECF8AC2-1C52-4F78-88EE-331D670B19A5}" type="datetime1">
              <a:rPr lang="es-ES" noProof="0" smtClean="0"/>
              <a:t>18/12/2021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a:xfrm>
            <a:off x="10558300" y="5956137"/>
            <a:ext cx="1052508"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ángulo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lvl1pPr>
              <a:defRPr>
                <a:solidFill>
                  <a:schemeClr val="accent1">
                    <a:lumMod val="75000"/>
                    <a:lumOff val="25000"/>
                  </a:schemeClr>
                </a:solidFill>
              </a:defRPr>
            </a:lvl1pPr>
          </a:lstStyle>
          <a:p>
            <a:pPr rtl="0"/>
            <a:fld id="{FE6CF4E9-F423-4970-91B6-143DF72FA056}" type="datetime1">
              <a:rPr lang="es-ES" noProof="0" smtClean="0"/>
              <a:t>18/12/2021</a:t>
            </a:fld>
            <a:endParaRPr lang="es-ES" noProof="0"/>
          </a:p>
        </p:txBody>
      </p:sp>
      <p:sp>
        <p:nvSpPr>
          <p:cNvPr id="5" name="Marcador de posición de pie de página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581193" y="2228003"/>
            <a:ext cx="5422390" cy="3633047"/>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188417" y="2228003"/>
            <a:ext cx="5422392" cy="3633047"/>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E3955445-6089-478A-9DA1-4738AC4A8C11}" type="datetime1">
              <a:rPr lang="es-ES" noProof="0" smtClean="0"/>
              <a:t>18/12/2021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ángulo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581194" y="2926052"/>
            <a:ext cx="5393100" cy="2934999"/>
          </a:xfrm>
        </p:spPr>
        <p:txBody>
          <a:bodyPr rtlCol="0" anchor="t">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17709" y="2926052"/>
            <a:ext cx="5393100" cy="2934999"/>
          </a:xfrm>
        </p:spPr>
        <p:txBody>
          <a:bodyPr rtlCol="0" anchor="t">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F32D574B-5FDE-4FDF-8F45-99828D8C688F}" type="datetime1">
              <a:rPr lang="es-ES" noProof="0" smtClean="0"/>
              <a:t>18/12/2021</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Marcador de posición de fecha 2"/>
          <p:cNvSpPr>
            <a:spLocks noGrp="1"/>
          </p:cNvSpPr>
          <p:nvPr>
            <p:ph type="dt" sz="half" idx="10"/>
          </p:nvPr>
        </p:nvSpPr>
        <p:spPr/>
        <p:txBody>
          <a:bodyPr rtlCol="0"/>
          <a:lstStyle/>
          <a:p>
            <a:pPr rtl="0"/>
            <a:fld id="{5C9631C6-D8ED-4343-819F-B7AEF7D4E056}" type="datetime1">
              <a:rPr lang="es-ES" noProof="0" smtClean="0"/>
              <a:t>18/12/2021</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
        <p:nvSpPr>
          <p:cNvPr id="7" name="Rectángulo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ítulo 1"/>
          <p:cNvSpPr>
            <a:spLocks noGrp="1"/>
          </p:cNvSpPr>
          <p:nvPr>
            <p:ph type="title"/>
          </p:nvPr>
        </p:nvSpPr>
        <p:spPr>
          <a:xfrm>
            <a:off x="575894" y="729658"/>
            <a:ext cx="11029616" cy="988332"/>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146FA238-7AE4-47C1-BF2A-706B9C8FFAA8}" type="datetime1">
              <a:rPr lang="es-ES" noProof="0" smtClean="0"/>
              <a:t>18/12/2021</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Editar Estilos de texto del patrón</a:t>
            </a:r>
          </a:p>
        </p:txBody>
      </p:sp>
      <p:sp>
        <p:nvSpPr>
          <p:cNvPr id="5" name="Marcador de posición de fecha 4"/>
          <p:cNvSpPr>
            <a:spLocks noGrp="1"/>
          </p:cNvSpPr>
          <p:nvPr>
            <p:ph type="dt" sz="half" idx="10"/>
          </p:nvPr>
        </p:nvSpPr>
        <p:spPr/>
        <p:txBody>
          <a:bodyPr rtlCol="0"/>
          <a:lstStyle>
            <a:lvl1pPr>
              <a:defRPr>
                <a:solidFill>
                  <a:schemeClr val="accent1">
                    <a:lumMod val="75000"/>
                    <a:lumOff val="25000"/>
                  </a:schemeClr>
                </a:solidFill>
              </a:defRPr>
            </a:lvl1pPr>
          </a:lstStyle>
          <a:p>
            <a:pPr rtl="0"/>
            <a:fld id="{1E6D5EDF-0088-49D6-AAFA-F513F5E3B893}" type="datetime1">
              <a:rPr lang="es-ES" noProof="0" smtClean="0"/>
              <a:t>18/12/2021</a:t>
            </a:fld>
            <a:endParaRPr lang="es-ES" noProof="0"/>
          </a:p>
        </p:txBody>
      </p:sp>
      <p:sp>
        <p:nvSpPr>
          <p:cNvPr id="6" name="Marcador de posición de pie de página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a:p>
        </p:txBody>
      </p:sp>
      <p:sp>
        <p:nvSpPr>
          <p:cNvPr id="7" name="Marcador de posición de número de diapositiva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9E2E0ACB-2DC9-41EC-A846-D82D047DE411}" type="datetime1">
              <a:rPr lang="es-ES" noProof="0" smtClean="0"/>
              <a:t>18/12/2021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8DB00A2C-96CA-430C-81E9-81B790CC7C63}" type="datetime1">
              <a:rPr lang="es-ES" noProof="0" smtClean="0"/>
              <a:t>18/12/2021</a:t>
            </a:fld>
            <a:endParaRPr lang="es-ES" noProof="0"/>
          </a:p>
        </p:txBody>
      </p:sp>
      <p:sp>
        <p:nvSpPr>
          <p:cNvPr id="5" name="Marcador de posición de pie de página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s-ES" noProof="0"/>
          </a:p>
        </p:txBody>
      </p:sp>
      <p:sp>
        <p:nvSpPr>
          <p:cNvPr id="6" name="Marcador de posición de número de diapositiva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es-ES" noProof="0" smtClean="0"/>
              <a:pPr rtl="0"/>
              <a:t>‹Nº›</a:t>
            </a:fld>
            <a:endParaRPr lang="es-ES" noProof="0"/>
          </a:p>
        </p:txBody>
      </p:sp>
      <p:sp>
        <p:nvSpPr>
          <p:cNvPr id="9" name="Rectángulo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0.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0.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ángulo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7" name="Imagen 6" descr="Conexiones digitale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upo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ángulo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ángulo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ángulo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ángulo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C02C5318-1A1E-49D0-B2E2-A4B0FA9E8A40}"/>
                  </a:ext>
                </a:extLst>
              </p:cNvPr>
              <p:cNvSpPr>
                <a:spLocks noGrp="1"/>
              </p:cNvSpPr>
              <p:nvPr>
                <p:ph type="ctrTitle"/>
              </p:nvPr>
            </p:nvSpPr>
            <p:spPr>
              <a:xfrm>
                <a:off x="2520492" y="4383397"/>
                <a:ext cx="7227616" cy="1246856"/>
              </a:xfrm>
            </p:spPr>
            <p:txBody>
              <a:bodyPr rtlCol="0">
                <a:noAutofit/>
              </a:bodyPr>
              <a:lstStyle/>
              <a:p>
                <a:pPr rtl="0"/>
                <a:r>
                  <a:rPr lang="es-MX" sz="2400" b="1" dirty="0">
                    <a:solidFill>
                      <a:srgbClr val="FFFF00"/>
                    </a:solidFill>
                  </a:rPr>
                  <a:t>Incremento de la hipertermia magnética en nanocadenas de nanopartículas de magnetita </a:t>
                </a:r>
                <a14:m>
                  <m:oMath xmlns:m="http://schemas.openxmlformats.org/officeDocument/2006/math">
                    <m:r>
                      <a:rPr lang="es-MX" sz="2400" b="1" i="1" smtClean="0">
                        <a:solidFill>
                          <a:srgbClr val="FFFF00"/>
                        </a:solidFill>
                        <a:latin typeface="Cambria Math" panose="02040503050406030204" pitchFamily="18" charset="0"/>
                      </a:rPr>
                      <m:t>𝑭</m:t>
                    </m:r>
                    <m:sSub>
                      <m:sSubPr>
                        <m:ctrlPr>
                          <a:rPr lang="es-MX" sz="2400" b="1" i="1" smtClean="0">
                            <a:solidFill>
                              <a:srgbClr val="FFFF00"/>
                            </a:solidFill>
                            <a:latin typeface="Cambria Math" panose="02040503050406030204" pitchFamily="18" charset="0"/>
                          </a:rPr>
                        </m:ctrlPr>
                      </m:sSubPr>
                      <m:e>
                        <m:r>
                          <a:rPr lang="es-MX" sz="2400" b="1" i="1" smtClean="0">
                            <a:solidFill>
                              <a:srgbClr val="FFFF00"/>
                            </a:solidFill>
                            <a:latin typeface="Cambria Math" panose="02040503050406030204" pitchFamily="18" charset="0"/>
                          </a:rPr>
                          <m:t>𝒆</m:t>
                        </m:r>
                      </m:e>
                      <m:sub>
                        <m:r>
                          <a:rPr lang="es-MX" sz="2400" b="1" i="1" smtClean="0">
                            <a:solidFill>
                              <a:srgbClr val="FFFF00"/>
                            </a:solidFill>
                            <a:latin typeface="Cambria Math" panose="02040503050406030204" pitchFamily="18" charset="0"/>
                          </a:rPr>
                          <m:t>𝟑</m:t>
                        </m:r>
                      </m:sub>
                    </m:sSub>
                    <m:sSub>
                      <m:sSubPr>
                        <m:ctrlPr>
                          <a:rPr lang="es-MX" sz="2400" b="1" i="1" smtClean="0">
                            <a:solidFill>
                              <a:srgbClr val="FFFF00"/>
                            </a:solidFill>
                            <a:latin typeface="Cambria Math" panose="02040503050406030204" pitchFamily="18" charset="0"/>
                          </a:rPr>
                        </m:ctrlPr>
                      </m:sSubPr>
                      <m:e>
                        <m:r>
                          <a:rPr lang="es-MX" sz="2400" b="1" i="1" smtClean="0">
                            <a:solidFill>
                              <a:srgbClr val="FFFF00"/>
                            </a:solidFill>
                            <a:latin typeface="Cambria Math" panose="02040503050406030204" pitchFamily="18" charset="0"/>
                          </a:rPr>
                          <m:t>𝑶</m:t>
                        </m:r>
                      </m:e>
                      <m:sub>
                        <m:r>
                          <a:rPr lang="es-MX" sz="2400" b="1" i="1" smtClean="0">
                            <a:solidFill>
                              <a:srgbClr val="FFFF00"/>
                            </a:solidFill>
                            <a:latin typeface="Cambria Math" panose="02040503050406030204" pitchFamily="18" charset="0"/>
                          </a:rPr>
                          <m:t>𝟒</m:t>
                        </m:r>
                      </m:sub>
                    </m:sSub>
                  </m:oMath>
                </a14:m>
                <a:endParaRPr lang="es-ES" sz="3200" b="1" dirty="0">
                  <a:solidFill>
                    <a:schemeClr val="bg1"/>
                  </a:solidFill>
                </a:endParaRPr>
              </a:p>
            </p:txBody>
          </p:sp>
        </mc:Choice>
        <mc:Fallback xmlns="">
          <p:sp>
            <p:nvSpPr>
              <p:cNvPr id="2" name="Título 1">
                <a:extLst>
                  <a:ext uri="{FF2B5EF4-FFF2-40B4-BE49-F238E27FC236}">
                    <a16:creationId xmlns:a16="http://schemas.microsoft.com/office/drawing/2014/main" id="{C02C5318-1A1E-49D0-B2E2-A4B0FA9E8A40}"/>
                  </a:ext>
                </a:extLst>
              </p:cNvPr>
              <p:cNvSpPr>
                <a:spLocks noGrp="1" noRot="1" noChangeAspect="1" noMove="1" noResize="1" noEditPoints="1" noAdjustHandles="1" noChangeArrowheads="1" noChangeShapeType="1" noTextEdit="1"/>
              </p:cNvSpPr>
              <p:nvPr>
                <p:ph type="ctrTitle"/>
              </p:nvPr>
            </p:nvSpPr>
            <p:spPr>
              <a:xfrm>
                <a:off x="2520492" y="4383397"/>
                <a:ext cx="7227616" cy="1246856"/>
              </a:xfrm>
              <a:blipFill>
                <a:blip r:embed="rId4"/>
                <a:stretch>
                  <a:fillRect l="-1265" b="-11220"/>
                </a:stretch>
              </a:blipFill>
            </p:spPr>
            <p:txBody>
              <a:bodyPr/>
              <a:lstStyle/>
              <a:p>
                <a:r>
                  <a:rPr lang="en-US">
                    <a:noFill/>
                  </a:rPr>
                  <a:t> </a:t>
                </a:r>
              </a:p>
            </p:txBody>
          </p:sp>
        </mc:Fallback>
      </mc:AlternateContent>
      <p:sp>
        <p:nvSpPr>
          <p:cNvPr id="3" name="Subtítulo 2">
            <a:extLst>
              <a:ext uri="{FF2B5EF4-FFF2-40B4-BE49-F238E27FC236}">
                <a16:creationId xmlns:a16="http://schemas.microsoft.com/office/drawing/2014/main" id="{48B6CF59-4E5B-494D-A2F7-97ADD01E6497}"/>
              </a:ext>
            </a:extLst>
          </p:cNvPr>
          <p:cNvSpPr>
            <a:spLocks noGrp="1"/>
          </p:cNvSpPr>
          <p:nvPr>
            <p:ph type="subTitle" idx="1"/>
          </p:nvPr>
        </p:nvSpPr>
        <p:spPr>
          <a:xfrm>
            <a:off x="2520492" y="5572405"/>
            <a:ext cx="3715889" cy="426492"/>
          </a:xfrm>
        </p:spPr>
        <p:txBody>
          <a:bodyPr rtlCol="0">
            <a:normAutofit/>
          </a:bodyPr>
          <a:lstStyle/>
          <a:p>
            <a:pPr rtl="0"/>
            <a:r>
              <a:rPr lang="es-ES" sz="1400" b="1" dirty="0">
                <a:solidFill>
                  <a:srgbClr val="7CEBFF"/>
                </a:solidFill>
              </a:rPr>
              <a:t>Autor: Juan Rafael Gomez Quispe</a:t>
            </a:r>
          </a:p>
          <a:p>
            <a:pPr rtl="0"/>
            <a:endParaRPr lang="es-ES" dirty="0">
              <a:solidFill>
                <a:srgbClr val="7CEBFF"/>
              </a:solidFill>
            </a:endParaRPr>
          </a:p>
        </p:txBody>
      </p:sp>
      <p:sp>
        <p:nvSpPr>
          <p:cNvPr id="5" name="Rectángulo 4"/>
          <p:cNvSpPr/>
          <p:nvPr/>
        </p:nvSpPr>
        <p:spPr>
          <a:xfrm>
            <a:off x="9963803" y="4546579"/>
            <a:ext cx="1646332" cy="1629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6544" y="4620758"/>
            <a:ext cx="1448565" cy="1480700"/>
          </a:xfrm>
          <a:prstGeom prst="rect">
            <a:avLst/>
          </a:prstGeom>
        </p:spPr>
      </p:pic>
      <p:pic>
        <p:nvPicPr>
          <p:cNvPr id="1028" name="Picture 4" descr="Unmsm Escudo Y Nombre 2 - Logo San Marcos Png, Transparent Png ,  Transparent Png Image - PNGit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244" y="4544604"/>
            <a:ext cx="1640571" cy="16310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2543000" y="5744233"/>
            <a:ext cx="7072129" cy="646331"/>
          </a:xfrm>
          <a:prstGeom prst="rect">
            <a:avLst/>
          </a:prstGeom>
          <a:noFill/>
        </p:spPr>
        <p:txBody>
          <a:bodyPr wrap="none" rtlCol="0">
            <a:spAutoFit/>
          </a:bodyPr>
          <a:lstStyle/>
          <a:p>
            <a:r>
              <a:rPr lang="es-MX" b="1" dirty="0">
                <a:solidFill>
                  <a:schemeClr val="bg1"/>
                </a:solidFill>
              </a:rPr>
              <a:t>Grupo de métodos computacionales aplicados a nanomateriales</a:t>
            </a:r>
          </a:p>
          <a:p>
            <a:r>
              <a:rPr lang="es-MX" b="1" dirty="0">
                <a:solidFill>
                  <a:schemeClr val="bg1"/>
                </a:solidFill>
              </a:rPr>
              <a:t>Laboratorio de nuevos materiales y grafeno</a:t>
            </a:r>
            <a:endParaRPr lang="en-US" b="1" dirty="0">
              <a:solidFill>
                <a:schemeClr val="bg1"/>
              </a:solidFill>
            </a:endParaRP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a:t>sistema de nanopartículas </a:t>
                </a:r>
                <a14:m>
                  <m:oMath xmlns:m="http://schemas.openxmlformats.org/officeDocument/2006/math">
                    <m:r>
                      <a:rPr lang="es-MX" i="1">
                        <a:latin typeface="Cambria Math" panose="02040503050406030204" pitchFamily="18" charset="0"/>
                      </a:rPr>
                      <m:t>(</m:t>
                    </m:r>
                    <m:r>
                      <a:rPr lang="es-MX" i="1">
                        <a:latin typeface="Cambria Math" panose="02040503050406030204" pitchFamily="18" charset="0"/>
                      </a:rPr>
                      <m:t>𝑁</m:t>
                    </m:r>
                    <m:r>
                      <a:rPr lang="es-MX" i="1">
                        <a:latin typeface="Cambria Math" panose="02040503050406030204" pitchFamily="18" charset="0"/>
                      </a:rPr>
                      <m:t>=1)</m:t>
                    </m:r>
                  </m:oMath>
                </a14:m>
                <a:r>
                  <a:rPr lang="en-US" dirty="0"/>
                  <a:t>,  </a:t>
                </a:r>
                <a14:m>
                  <m:oMath xmlns:m="http://schemas.openxmlformats.org/officeDocument/2006/math">
                    <m:acc>
                      <m:accPr>
                        <m:chr m:val="⃗"/>
                        <m:ctrlPr>
                          <a:rPr lang="es-MX" i="1">
                            <a:latin typeface="Cambria Math" panose="02040503050406030204" pitchFamily="18" charset="0"/>
                          </a:rPr>
                        </m:ctrlPr>
                      </m:accPr>
                      <m:e>
                        <m:r>
                          <a:rPr lang="es-MX" i="1">
                            <a:latin typeface="Cambria Math" panose="02040503050406030204" pitchFamily="18" charset="0"/>
                          </a:rPr>
                          <m:t>𝐾</m:t>
                        </m:r>
                      </m:e>
                    </m:acc>
                  </m:oMath>
                </a14:m>
                <a:r>
                  <a:rPr lang="en-US" dirty="0"/>
                  <a:t> (restringido)</a:t>
                </a:r>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1105" b="-17470"/>
                </a:stretch>
              </a:blipFill>
            </p:spPr>
            <p:txBody>
              <a:bodyPr/>
              <a:lstStyle/>
              <a:p>
                <a:r>
                  <a:rPr lang="en-US">
                    <a:noFill/>
                  </a:rPr>
                  <a:t> </a:t>
                </a:r>
              </a:p>
            </p:txBody>
          </p:sp>
        </mc:Fallback>
      </mc:AlternateContent>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00" y="2044700"/>
            <a:ext cx="4325350" cy="42037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825" y="2044700"/>
            <a:ext cx="4332316" cy="4203700"/>
          </a:xfrm>
          <a:prstGeom prst="rect">
            <a:avLst/>
          </a:prstGeom>
        </p:spPr>
      </p:pic>
      <p:cxnSp>
        <p:nvCxnSpPr>
          <p:cNvPr id="5" name="Conector recto de flecha 4"/>
          <p:cNvCxnSpPr/>
          <p:nvPr/>
        </p:nvCxnSpPr>
        <p:spPr>
          <a:xfrm>
            <a:off x="2969419" y="4021930"/>
            <a:ext cx="2214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H="1">
            <a:off x="3933825" y="4021930"/>
            <a:ext cx="2224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4464131" y="2709026"/>
            <a:ext cx="266619" cy="2183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4485562" y="2429966"/>
            <a:ext cx="326571" cy="461665"/>
          </a:xfrm>
          <a:prstGeom prst="rect">
            <a:avLst/>
          </a:prstGeom>
          <a:noFill/>
        </p:spPr>
        <p:txBody>
          <a:bodyPr wrap="square" rtlCol="0">
            <a:spAutoFit/>
          </a:bodyPr>
          <a:lstStyle/>
          <a:p>
            <a:r>
              <a:rPr lang="es-MX" sz="2400" b="1" dirty="0">
                <a:solidFill>
                  <a:srgbClr val="FF0000"/>
                </a:solidFill>
              </a:rPr>
              <a:t>c</a:t>
            </a:r>
            <a:endParaRPr lang="en-US" b="1" dirty="0">
              <a:solidFill>
                <a:srgbClr val="FF0000"/>
              </a:solidFill>
            </a:endParaRPr>
          </a:p>
        </p:txBody>
      </p:sp>
      <mc:AlternateContent xmlns:mc="http://schemas.openxmlformats.org/markup-compatibility/2006" xmlns:a14="http://schemas.microsoft.com/office/drawing/2010/main">
        <mc:Choice Requires="a14">
          <p:sp>
            <p:nvSpPr>
              <p:cNvPr id="16" name="CuadroTexto 15"/>
              <p:cNvSpPr txBox="1"/>
              <p:nvPr/>
            </p:nvSpPr>
            <p:spPr>
              <a:xfrm>
                <a:off x="8426612" y="4146550"/>
                <a:ext cx="1880708" cy="654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latin typeface="Cambria Math" panose="02040503050406030204" pitchFamily="18" charset="0"/>
                            </a:rPr>
                          </m:ctrlPr>
                        </m:sSubPr>
                        <m:e>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panose="02040503050406030204" pitchFamily="18" charset="0"/>
                                    </a:rPr>
                                    <m:t>𝐻𝐿</m:t>
                                  </m:r>
                                </m:num>
                                <m:den>
                                  <m:r>
                                    <a:rPr lang="es-MX" b="0" i="1" smtClean="0">
                                      <a:latin typeface="Cambria Math" panose="02040503050406030204" pitchFamily="18" charset="0"/>
                                    </a:rPr>
                                    <m:t>2</m:t>
                                  </m:r>
                                  <m:r>
                                    <a:rPr lang="es-MX" b="0" i="1" smtClean="0">
                                      <a:latin typeface="Cambria Math" panose="02040503050406030204" pitchFamily="18" charset="0"/>
                                    </a:rPr>
                                    <m:t>𝑘</m:t>
                                  </m:r>
                                </m:den>
                              </m:f>
                            </m:e>
                          </m:d>
                        </m:e>
                        <m:sub>
                          <m:r>
                            <a:rPr lang="es-MX" b="0" i="1" smtClean="0">
                              <a:latin typeface="Cambria Math" panose="02040503050406030204" pitchFamily="18" charset="0"/>
                            </a:rPr>
                            <m:t>𝑚𝑎𝑥</m:t>
                          </m:r>
                        </m:sub>
                      </m:sSub>
                      <m:r>
                        <a:rPr lang="es-MX" b="0" i="1" smtClean="0">
                          <a:latin typeface="Cambria Math" panose="02040503050406030204" pitchFamily="18" charset="0"/>
                        </a:rPr>
                        <m:t>≈</m:t>
                      </m:r>
                      <m:r>
                        <a:rPr lang="es-MX" b="0" i="1" smtClean="0">
                          <a:solidFill>
                            <a:srgbClr val="FF0000"/>
                          </a:solidFill>
                          <a:latin typeface="Cambria Math" panose="02040503050406030204" pitchFamily="18" charset="0"/>
                        </a:rPr>
                        <m:t>2.65</m:t>
                      </m:r>
                    </m:oMath>
                  </m:oMathPara>
                </a14:m>
                <a:endParaRPr lang="en-US" dirty="0">
                  <a:solidFill>
                    <a:srgbClr val="FF0000"/>
                  </a:solidFill>
                </a:endParaRPr>
              </a:p>
            </p:txBody>
          </p:sp>
        </mc:Choice>
        <mc:Fallback xmlns="">
          <p:sp>
            <p:nvSpPr>
              <p:cNvPr id="16" name="CuadroTexto 15"/>
              <p:cNvSpPr txBox="1">
                <a:spLocks noRot="1" noChangeAspect="1" noMove="1" noResize="1" noEditPoints="1" noAdjustHandles="1" noChangeArrowheads="1" noChangeShapeType="1" noTextEdit="1"/>
              </p:cNvSpPr>
              <p:nvPr/>
            </p:nvSpPr>
            <p:spPr>
              <a:xfrm>
                <a:off x="8426612" y="4146550"/>
                <a:ext cx="1880708" cy="654346"/>
              </a:xfrm>
              <a:prstGeom prst="rect">
                <a:avLst/>
              </a:prstGeom>
              <a:blipFill>
                <a:blip r:embed="rId5"/>
                <a:stretch>
                  <a:fillRect/>
                </a:stretch>
              </a:blipFill>
            </p:spPr>
            <p:txBody>
              <a:bodyPr/>
              <a:lstStyle/>
              <a:p>
                <a:r>
                  <a:rPr lang="en-US">
                    <a:noFill/>
                  </a:rPr>
                  <a:t> </a:t>
                </a:r>
              </a:p>
            </p:txBody>
          </p:sp>
        </mc:Fallback>
      </mc:AlternateContent>
      <p:cxnSp>
        <p:nvCxnSpPr>
          <p:cNvPr id="18" name="Conector recto 17"/>
          <p:cNvCxnSpPr/>
          <p:nvPr/>
        </p:nvCxnSpPr>
        <p:spPr>
          <a:xfrm>
            <a:off x="8359140" y="2263140"/>
            <a:ext cx="0" cy="3505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06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a:t>sistema de nanocadenas (</a:t>
                </a:r>
                <a14:m>
                  <m:oMath xmlns:m="http://schemas.openxmlformats.org/officeDocument/2006/math">
                    <m:r>
                      <a:rPr lang="es-MX" b="0" i="1" smtClean="0">
                        <a:latin typeface="Cambria Math" panose="02040503050406030204" pitchFamily="18" charset="0"/>
                      </a:rPr>
                      <m:t>𝑁</m:t>
                    </m:r>
                    <m:r>
                      <a:rPr lang="es-MX" b="0" i="1" smtClean="0">
                        <a:latin typeface="Cambria Math" panose="02040503050406030204" pitchFamily="18" charset="0"/>
                      </a:rPr>
                      <m:t>=2,4,8,10,12</m:t>
                    </m:r>
                  </m:oMath>
                </a14:m>
                <a:r>
                  <a:rPr lang="es-MX" dirty="0"/>
                  <a:t>)</a:t>
                </a:r>
                <a:r>
                  <a:rPr lang="en-US" dirty="0"/>
                  <a:t>,  </a:t>
                </a:r>
                <a14:m>
                  <m:oMath xmlns:m="http://schemas.openxmlformats.org/officeDocument/2006/math">
                    <m:acc>
                      <m:accPr>
                        <m:chr m:val="⃗"/>
                        <m:ctrlPr>
                          <a:rPr lang="es-MX" i="1">
                            <a:latin typeface="Cambria Math" panose="02040503050406030204" pitchFamily="18" charset="0"/>
                          </a:rPr>
                        </m:ctrlPr>
                      </m:accPr>
                      <m:e>
                        <m:r>
                          <a:rPr lang="es-MX" i="1">
                            <a:latin typeface="Cambria Math" panose="02040503050406030204" pitchFamily="18" charset="0"/>
                          </a:rPr>
                          <m:t>𝐾</m:t>
                        </m:r>
                      </m:e>
                    </m:acc>
                  </m:oMath>
                </a14:m>
                <a:r>
                  <a:rPr lang="en-US" dirty="0"/>
                  <a:t> (random)</a:t>
                </a:r>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1105" b="-17470"/>
                </a:stretch>
              </a:blipFill>
            </p:spPr>
            <p:txBody>
              <a:bodyPr/>
              <a:lstStyle/>
              <a:p>
                <a:r>
                  <a:rPr lang="en-US">
                    <a:noFill/>
                  </a:rPr>
                  <a:t> </a:t>
                </a:r>
              </a:p>
            </p:txBody>
          </p:sp>
        </mc:Fallback>
      </mc:AlternateContent>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891" y="1892301"/>
            <a:ext cx="4425097" cy="4279899"/>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892300"/>
            <a:ext cx="4432258" cy="4279899"/>
          </a:xfrm>
          <a:prstGeom prst="rect">
            <a:avLst/>
          </a:prstGeom>
        </p:spPr>
      </p:pic>
      <p:cxnSp>
        <p:nvCxnSpPr>
          <p:cNvPr id="6" name="Conector recto de flecha 5"/>
          <p:cNvCxnSpPr/>
          <p:nvPr/>
        </p:nvCxnSpPr>
        <p:spPr>
          <a:xfrm>
            <a:off x="3212465" y="5037137"/>
            <a:ext cx="0" cy="4229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3704590" y="2625090"/>
            <a:ext cx="0" cy="3975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7682866" y="5153342"/>
            <a:ext cx="318134" cy="2314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flipV="1">
            <a:off x="8947150" y="2640105"/>
            <a:ext cx="304800" cy="2205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9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a:t>sistema de nanocadenas (</a:t>
                </a:r>
                <a14:m>
                  <m:oMath xmlns:m="http://schemas.openxmlformats.org/officeDocument/2006/math">
                    <m:r>
                      <a:rPr lang="es-MX" i="1">
                        <a:latin typeface="Cambria Math" panose="02040503050406030204" pitchFamily="18" charset="0"/>
                      </a:rPr>
                      <m:t>𝑁</m:t>
                    </m:r>
                    <m:r>
                      <a:rPr lang="es-MX" i="1">
                        <a:latin typeface="Cambria Math" panose="02040503050406030204" pitchFamily="18" charset="0"/>
                      </a:rPr>
                      <m:t>=2,4,8,10,12</m:t>
                    </m:r>
                  </m:oMath>
                </a14:m>
                <a:r>
                  <a:rPr lang="es-MX" dirty="0"/>
                  <a:t>)</a:t>
                </a:r>
                <a:r>
                  <a:rPr lang="en-US" dirty="0"/>
                  <a:t>,  </a:t>
                </a:r>
                <a14:m>
                  <m:oMath xmlns:m="http://schemas.openxmlformats.org/officeDocument/2006/math">
                    <m:acc>
                      <m:accPr>
                        <m:chr m:val="⃗"/>
                        <m:ctrlPr>
                          <a:rPr lang="es-MX" i="1">
                            <a:latin typeface="Cambria Math" panose="02040503050406030204" pitchFamily="18" charset="0"/>
                          </a:rPr>
                        </m:ctrlPr>
                      </m:accPr>
                      <m:e>
                        <m:r>
                          <a:rPr lang="es-MX" i="1">
                            <a:latin typeface="Cambria Math" panose="02040503050406030204" pitchFamily="18" charset="0"/>
                          </a:rPr>
                          <m:t>𝐾</m:t>
                        </m:r>
                      </m:e>
                    </m:acc>
                  </m:oMath>
                </a14:m>
                <a:r>
                  <a:rPr lang="en-US" dirty="0"/>
                  <a:t> (random)</a:t>
                </a:r>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1105" b="-17470"/>
                </a:stretch>
              </a:blipFill>
            </p:spPr>
            <p:txBody>
              <a:bodyPr/>
              <a:lstStyle/>
              <a:p>
                <a:r>
                  <a:rPr lang="en-US">
                    <a:noFill/>
                  </a:rPr>
                  <a:t> </a:t>
                </a:r>
              </a:p>
            </p:txBody>
          </p:sp>
        </mc:Fallback>
      </mc:AlternateContent>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660" y="1880078"/>
            <a:ext cx="4770616" cy="4651351"/>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427" y="1880078"/>
            <a:ext cx="4778273" cy="4651351"/>
          </a:xfrm>
          <a:prstGeom prst="rect">
            <a:avLst/>
          </a:prstGeom>
        </p:spPr>
      </p:pic>
    </p:spTree>
    <p:extLst>
      <p:ext uri="{BB962C8B-B14F-4D97-AF65-F5344CB8AC3E}">
        <p14:creationId xmlns:p14="http://schemas.microsoft.com/office/powerpoint/2010/main" val="14342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a:t>sistema de nanocadenas (</a:t>
                </a:r>
                <a14:m>
                  <m:oMath xmlns:m="http://schemas.openxmlformats.org/officeDocument/2006/math">
                    <m:r>
                      <a:rPr lang="es-MX" i="1">
                        <a:latin typeface="Cambria Math" panose="02040503050406030204" pitchFamily="18" charset="0"/>
                      </a:rPr>
                      <m:t>𝑁</m:t>
                    </m:r>
                    <m:r>
                      <a:rPr lang="es-MX" i="1">
                        <a:latin typeface="Cambria Math" panose="02040503050406030204" pitchFamily="18" charset="0"/>
                      </a:rPr>
                      <m:t>=2,4,8,10,12</m:t>
                    </m:r>
                  </m:oMath>
                </a14:m>
                <a:r>
                  <a:rPr lang="es-MX" dirty="0"/>
                  <a:t>)</a:t>
                </a:r>
                <a:r>
                  <a:rPr lang="en-US" dirty="0"/>
                  <a:t>,  </a:t>
                </a:r>
                <a14:m>
                  <m:oMath xmlns:m="http://schemas.openxmlformats.org/officeDocument/2006/math">
                    <m:acc>
                      <m:accPr>
                        <m:chr m:val="⃗"/>
                        <m:ctrlPr>
                          <a:rPr lang="es-MX" i="1">
                            <a:latin typeface="Cambria Math" panose="02040503050406030204" pitchFamily="18" charset="0"/>
                          </a:rPr>
                        </m:ctrlPr>
                      </m:accPr>
                      <m:e>
                        <m:r>
                          <a:rPr lang="es-MX" i="1">
                            <a:latin typeface="Cambria Math" panose="02040503050406030204" pitchFamily="18" charset="0"/>
                          </a:rPr>
                          <m:t>𝐾</m:t>
                        </m:r>
                      </m:e>
                    </m:acc>
                  </m:oMath>
                </a14:m>
                <a:r>
                  <a:rPr lang="en-US" dirty="0"/>
                  <a:t> (restringido)</a:t>
                </a:r>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1105" b="-17470"/>
                </a:stretch>
              </a:blipFill>
            </p:spPr>
            <p:txBody>
              <a:bodyPr/>
              <a:lstStyle/>
              <a:p>
                <a:r>
                  <a:rPr lang="en-US">
                    <a:noFill/>
                  </a:rPr>
                  <a:t> </a:t>
                </a:r>
              </a:p>
            </p:txBody>
          </p:sp>
        </mc:Fallback>
      </mc:AlternateContent>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6581" y="1934685"/>
            <a:ext cx="4561260" cy="4447229"/>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302" y="1934685"/>
            <a:ext cx="4553962" cy="4447229"/>
          </a:xfrm>
          <a:prstGeom prst="rect">
            <a:avLst/>
          </a:prstGeom>
        </p:spPr>
      </p:pic>
      <p:cxnSp>
        <p:nvCxnSpPr>
          <p:cNvPr id="6" name="Conector recto de flecha 5"/>
          <p:cNvCxnSpPr/>
          <p:nvPr/>
        </p:nvCxnSpPr>
        <p:spPr>
          <a:xfrm flipV="1">
            <a:off x="4210051" y="4158298"/>
            <a:ext cx="338137"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flipV="1">
            <a:off x="2359025" y="4160521"/>
            <a:ext cx="342901" cy="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flipV="1">
            <a:off x="7639050" y="4131946"/>
            <a:ext cx="342901" cy="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9264651" y="4131946"/>
            <a:ext cx="338137"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8616952" y="2527300"/>
            <a:ext cx="6348" cy="2647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8616952" y="5503548"/>
            <a:ext cx="2" cy="2368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84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a:t>sistema de nanocadenas (</a:t>
                </a:r>
                <a14:m>
                  <m:oMath xmlns:m="http://schemas.openxmlformats.org/officeDocument/2006/math">
                    <m:r>
                      <a:rPr lang="es-MX" i="1">
                        <a:latin typeface="Cambria Math" panose="02040503050406030204" pitchFamily="18" charset="0"/>
                      </a:rPr>
                      <m:t>𝑁</m:t>
                    </m:r>
                    <m:r>
                      <a:rPr lang="es-MX" i="1">
                        <a:latin typeface="Cambria Math" panose="02040503050406030204" pitchFamily="18" charset="0"/>
                      </a:rPr>
                      <m:t>=2,4,8,10,12</m:t>
                    </m:r>
                  </m:oMath>
                </a14:m>
                <a:r>
                  <a:rPr lang="es-MX" dirty="0"/>
                  <a:t>)</a:t>
                </a:r>
                <a:r>
                  <a:rPr lang="en-US" dirty="0"/>
                  <a:t>,  </a:t>
                </a:r>
                <a14:m>
                  <m:oMath xmlns:m="http://schemas.openxmlformats.org/officeDocument/2006/math">
                    <m:acc>
                      <m:accPr>
                        <m:chr m:val="⃗"/>
                        <m:ctrlPr>
                          <a:rPr lang="es-MX" i="1">
                            <a:latin typeface="Cambria Math" panose="02040503050406030204" pitchFamily="18" charset="0"/>
                          </a:rPr>
                        </m:ctrlPr>
                      </m:accPr>
                      <m:e>
                        <m:r>
                          <a:rPr lang="es-MX" i="1">
                            <a:latin typeface="Cambria Math" panose="02040503050406030204" pitchFamily="18" charset="0"/>
                          </a:rPr>
                          <m:t>𝐾</m:t>
                        </m:r>
                      </m:e>
                    </m:acc>
                  </m:oMath>
                </a14:m>
                <a:r>
                  <a:rPr lang="en-US" dirty="0"/>
                  <a:t> (restringido)</a:t>
                </a:r>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1105" b="-17470"/>
                </a:stretch>
              </a:blipFill>
            </p:spPr>
            <p:txBody>
              <a:bodyPr/>
              <a:lstStyle/>
              <a:p>
                <a:r>
                  <a:rPr lang="en-US">
                    <a:noFill/>
                  </a:rPr>
                  <a:t> </a:t>
                </a:r>
              </a:p>
            </p:txBody>
          </p:sp>
        </mc:Fallback>
      </mc:AlternateContent>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5106" y="2054224"/>
            <a:ext cx="4491275" cy="4371976"/>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321" y="2054224"/>
            <a:ext cx="4476904" cy="4371976"/>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1860712" y="2825750"/>
                <a:ext cx="1792478" cy="931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latin typeface="Cambria Math" panose="02040503050406030204" pitchFamily="18" charset="0"/>
                            </a:rPr>
                          </m:ctrlPr>
                        </m:sSubPr>
                        <m:e>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panose="02040503050406030204" pitchFamily="18" charset="0"/>
                                    </a:rPr>
                                    <m:t>𝐻𝐿</m:t>
                                  </m:r>
                                </m:num>
                                <m:den>
                                  <m:r>
                                    <a:rPr lang="es-MX" b="0" i="1" smtClean="0">
                                      <a:latin typeface="Cambria Math" panose="02040503050406030204" pitchFamily="18" charset="0"/>
                                    </a:rPr>
                                    <m:t>2</m:t>
                                  </m:r>
                                  <m:r>
                                    <a:rPr lang="es-MX" b="0" i="1" smtClean="0">
                                      <a:latin typeface="Cambria Math" panose="02040503050406030204" pitchFamily="18" charset="0"/>
                                    </a:rPr>
                                    <m:t>𝑘</m:t>
                                  </m:r>
                                </m:den>
                              </m:f>
                            </m:e>
                          </m:d>
                        </m:e>
                        <m:sub>
                          <m:r>
                            <a:rPr lang="es-MX" b="0" i="1" smtClean="0">
                              <a:latin typeface="Cambria Math" panose="02040503050406030204" pitchFamily="18" charset="0"/>
                            </a:rPr>
                            <m:t>𝑚𝑎𝑥</m:t>
                          </m:r>
                        </m:sub>
                      </m:sSub>
                      <m:r>
                        <a:rPr lang="es-MX" b="0" i="1" smtClean="0">
                          <a:latin typeface="Cambria Math" panose="02040503050406030204" pitchFamily="18" charset="0"/>
                        </a:rPr>
                        <m:t>≈</m:t>
                      </m:r>
                      <m:r>
                        <a:rPr lang="es-MX" b="0" i="1" smtClean="0">
                          <a:solidFill>
                            <a:srgbClr val="FF0000"/>
                          </a:solidFill>
                          <a:latin typeface="Cambria Math" panose="02040503050406030204" pitchFamily="18" charset="0"/>
                        </a:rPr>
                        <m:t>4.2</m:t>
                      </m:r>
                    </m:oMath>
                  </m:oMathPara>
                </a14:m>
                <a:endParaRPr lang="es-MX" b="0" dirty="0">
                  <a:solidFill>
                    <a:srgbClr val="FF0000"/>
                  </a:solidFill>
                </a:endParaRPr>
              </a:p>
              <a:p>
                <a:endParaRPr lang="en-US" dirty="0">
                  <a:solidFill>
                    <a:srgbClr val="FF0000"/>
                  </a:solidFill>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1860712" y="2825750"/>
                <a:ext cx="1792478" cy="931345"/>
              </a:xfrm>
              <a:prstGeom prst="rect">
                <a:avLst/>
              </a:prstGeom>
              <a:blipFill>
                <a:blip r:embed="rId5"/>
                <a:stretch>
                  <a:fillRect/>
                </a:stretch>
              </a:blipFill>
            </p:spPr>
            <p:txBody>
              <a:bodyPr/>
              <a:lstStyle/>
              <a:p>
                <a:r>
                  <a:rPr lang="en-US">
                    <a:noFill/>
                  </a:rPr>
                  <a:t> </a:t>
                </a:r>
              </a:p>
            </p:txBody>
          </p:sp>
        </mc:Fallback>
      </mc:AlternateContent>
      <p:cxnSp>
        <p:nvCxnSpPr>
          <p:cNvPr id="7" name="Conector recto 6"/>
          <p:cNvCxnSpPr/>
          <p:nvPr/>
        </p:nvCxnSpPr>
        <p:spPr>
          <a:xfrm flipH="1">
            <a:off x="3983880" y="2769277"/>
            <a:ext cx="25400" cy="32194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Elipse 10"/>
          <p:cNvSpPr/>
          <p:nvPr/>
        </p:nvSpPr>
        <p:spPr>
          <a:xfrm>
            <a:off x="3246867" y="5496402"/>
            <a:ext cx="384892" cy="38489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ector recto de flecha 12"/>
          <p:cNvCxnSpPr>
            <a:stCxn id="15" idx="0"/>
          </p:cNvCxnSpPr>
          <p:nvPr/>
        </p:nvCxnSpPr>
        <p:spPr>
          <a:xfrm flipV="1">
            <a:off x="2440614" y="5769769"/>
            <a:ext cx="806253" cy="437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flipH="1">
            <a:off x="1741953" y="6207686"/>
            <a:ext cx="1397323" cy="261610"/>
          </a:xfrm>
          <a:prstGeom prst="rect">
            <a:avLst/>
          </a:prstGeom>
          <a:noFill/>
          <a:ln>
            <a:solidFill>
              <a:srgbClr val="FF0000"/>
            </a:solidFill>
          </a:ln>
        </p:spPr>
        <p:txBody>
          <a:bodyPr wrap="square" rtlCol="0">
            <a:spAutoFit/>
          </a:bodyPr>
          <a:lstStyle/>
          <a:p>
            <a:r>
              <a:rPr lang="es-MX" sz="1100" b="1" dirty="0">
                <a:solidFill>
                  <a:srgbClr val="FF0000"/>
                </a:solidFill>
              </a:rPr>
              <a:t>efecto de bloqueo</a:t>
            </a:r>
            <a:endParaRPr lang="en-US" sz="1100" b="1" dirty="0">
              <a:solidFill>
                <a:srgbClr val="FF0000"/>
              </a:solidFill>
            </a:endParaRPr>
          </a:p>
        </p:txBody>
      </p:sp>
    </p:spTree>
    <p:extLst>
      <p:ext uri="{BB962C8B-B14F-4D97-AF65-F5344CB8AC3E}">
        <p14:creationId xmlns:p14="http://schemas.microsoft.com/office/powerpoint/2010/main" val="195777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resultados</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4424756"/>
            <a:ext cx="6558050" cy="226465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1937012"/>
            <a:ext cx="6558050" cy="2266688"/>
          </a:xfrm>
          <a:prstGeom prst="rect">
            <a:avLst/>
          </a:prstGeom>
        </p:spPr>
      </p:pic>
      <p:pic>
        <p:nvPicPr>
          <p:cNvPr id="6" name="Marcador de contenido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51424" y="2676402"/>
            <a:ext cx="3586366" cy="3496708"/>
          </a:xfrm>
        </p:spPr>
      </p:pic>
    </p:spTree>
    <p:extLst>
      <p:ext uri="{BB962C8B-B14F-4D97-AF65-F5344CB8AC3E}">
        <p14:creationId xmlns:p14="http://schemas.microsoft.com/office/powerpoint/2010/main" val="528216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solidFill>
                  <a:srgbClr val="FFC000"/>
                </a:solidFill>
              </a:rPr>
              <a:t>conclusiones</a:t>
            </a:r>
            <a:endParaRPr lang="en-US" b="1" dirty="0">
              <a:solidFill>
                <a:srgbClr val="FFC000"/>
              </a:solidFill>
            </a:endParaRPr>
          </a:p>
        </p:txBody>
      </p:sp>
      <p:sp>
        <p:nvSpPr>
          <p:cNvPr id="3" name="CuadroTexto 2"/>
          <p:cNvSpPr txBox="1"/>
          <p:nvPr/>
        </p:nvSpPr>
        <p:spPr>
          <a:xfrm>
            <a:off x="581192" y="2095500"/>
            <a:ext cx="10607508" cy="4293483"/>
          </a:xfrm>
          <a:prstGeom prst="rect">
            <a:avLst/>
          </a:prstGeom>
          <a:noFill/>
        </p:spPr>
        <p:txBody>
          <a:bodyPr wrap="square" rtlCol="0">
            <a:spAutoFit/>
          </a:bodyPr>
          <a:lstStyle/>
          <a:p>
            <a:pPr marL="457200" indent="-457200" algn="just">
              <a:buFont typeface="+mj-lt"/>
              <a:buAutoNum type="arabicPeriod"/>
            </a:pPr>
            <a:r>
              <a:rPr lang="es-ES" sz="2100" b="1" dirty="0">
                <a:solidFill>
                  <a:schemeClr val="accent1"/>
                </a:solidFill>
              </a:rPr>
              <a:t>La concentración tiene un efecto positivo sobre el área de histéresis, para los sistemas de NPs dispersados homogéneamente, en la región de bajo campo. </a:t>
            </a:r>
          </a:p>
          <a:p>
            <a:pPr marL="457200" indent="-457200" algn="just">
              <a:buFont typeface="+mj-lt"/>
              <a:buAutoNum type="arabicPeriod"/>
            </a:pPr>
            <a:r>
              <a:rPr lang="es-ES" sz="2100" b="1" dirty="0">
                <a:solidFill>
                  <a:schemeClr val="accent1"/>
                </a:solidFill>
              </a:rPr>
              <a:t>En los sistemas de nanocadenas la concentración tiene un efecto negativo, reduciendo el área de histéresis en todo el rango de campo magnético. </a:t>
            </a:r>
          </a:p>
          <a:p>
            <a:pPr marL="457200" indent="-457200" algn="just">
              <a:buFont typeface="+mj-lt"/>
              <a:buAutoNum type="arabicPeriod"/>
            </a:pPr>
            <a:r>
              <a:rPr lang="es-ES" sz="2100" b="1" dirty="0">
                <a:solidFill>
                  <a:schemeClr val="accent1"/>
                </a:solidFill>
              </a:rPr>
              <a:t>Las nanocadenas con anisotropía aleatoria muestran el incremento de la capacidad de calentamiento. Sin embargo, su aplicación en hipertermia magnética podría prohibirse debido a los limites biológicos del cuerpo humano, debido a que presenta buena capacidad calentamiento solo para grandes campos magnéticos aplicados. </a:t>
            </a:r>
          </a:p>
          <a:p>
            <a:pPr marL="457200" indent="-457200" algn="just">
              <a:buFont typeface="+mj-lt"/>
              <a:buAutoNum type="arabicPeriod"/>
            </a:pPr>
            <a:r>
              <a:rPr lang="es-ES" sz="2100" b="1" dirty="0">
                <a:solidFill>
                  <a:schemeClr val="accent1"/>
                </a:solidFill>
              </a:rPr>
              <a:t>Las nanocadenas con anisotropía aleatoria, poseen un incremento de su capacidad de calentamiento en todo el rango de campo magnético, mostrándose como un sistema con gran potencial de mejorar el tratamiento de hipertermia magnética.</a:t>
            </a:r>
            <a:endParaRPr lang="es-MX" sz="2100" b="1" dirty="0">
              <a:solidFill>
                <a:schemeClr val="accent1"/>
              </a:solidFill>
            </a:endParaRPr>
          </a:p>
        </p:txBody>
      </p:sp>
    </p:spTree>
    <p:extLst>
      <p:ext uri="{BB962C8B-B14F-4D97-AF65-F5344CB8AC3E}">
        <p14:creationId xmlns:p14="http://schemas.microsoft.com/office/powerpoint/2010/main" val="190720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Números digitale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6" name="CuadroTexto 5"/>
          <p:cNvSpPr txBox="1"/>
          <p:nvPr/>
        </p:nvSpPr>
        <p:spPr>
          <a:xfrm>
            <a:off x="8380155" y="3176859"/>
            <a:ext cx="2894239" cy="400110"/>
          </a:xfrm>
          <a:prstGeom prst="rect">
            <a:avLst/>
          </a:prstGeom>
          <a:noFill/>
        </p:spPr>
        <p:txBody>
          <a:bodyPr wrap="square" rtlCol="0">
            <a:spAutoFit/>
          </a:bodyPr>
          <a:lstStyle/>
          <a:p>
            <a:r>
              <a:rPr lang="es-MX" sz="2000" dirty="0">
                <a:solidFill>
                  <a:schemeClr val="bg1"/>
                </a:solidFill>
              </a:rPr>
              <a:t>juan.gomez@ufabc.edu.br</a:t>
            </a:r>
            <a:endParaRPr lang="en-US" sz="2000" dirty="0">
              <a:solidFill>
                <a:schemeClr val="bg1"/>
              </a:solidFill>
            </a:endParaRPr>
          </a:p>
        </p:txBody>
      </p:sp>
      <p:pic>
        <p:nvPicPr>
          <p:cNvPr id="13" name="Imagen 12"/>
          <p:cNvPicPr>
            <a:picLocks noChangeAspect="1"/>
          </p:cNvPicPr>
          <p:nvPr/>
        </p:nvPicPr>
        <p:blipFill>
          <a:blip r:embed="rId4"/>
          <a:stretch>
            <a:fillRect/>
          </a:stretch>
        </p:blipFill>
        <p:spPr>
          <a:xfrm>
            <a:off x="579221" y="1151268"/>
            <a:ext cx="7233242" cy="4822161"/>
          </a:xfrm>
          <a:prstGeom prst="rect">
            <a:avLst/>
          </a:prstGeom>
        </p:spPr>
      </p:pic>
      <p:sp>
        <p:nvSpPr>
          <p:cNvPr id="3" name="Rectángulo 2"/>
          <p:cNvSpPr/>
          <p:nvPr/>
        </p:nvSpPr>
        <p:spPr>
          <a:xfrm>
            <a:off x="7945150" y="723899"/>
            <a:ext cx="3764250" cy="2425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87E73C-2B1A-4602-BFBE-CFE1E55D9B38}"/>
              </a:ext>
            </a:extLst>
          </p:cNvPr>
          <p:cNvSpPr>
            <a:spLocks noGrp="1"/>
          </p:cNvSpPr>
          <p:nvPr>
            <p:ph type="ctrTitle"/>
          </p:nvPr>
        </p:nvSpPr>
        <p:spPr>
          <a:xfrm>
            <a:off x="8077837" y="1710068"/>
            <a:ext cx="3525739" cy="1337188"/>
          </a:xfrm>
        </p:spPr>
        <p:txBody>
          <a:bodyPr rtlCol="0">
            <a:normAutofit/>
          </a:bodyPr>
          <a:lstStyle/>
          <a:p>
            <a:pPr rtl="0"/>
            <a:r>
              <a:rPr lang="es-ES" sz="5400" b="1" dirty="0">
                <a:solidFill>
                  <a:srgbClr val="FFFFFF"/>
                </a:solidFill>
              </a:rPr>
              <a:t>GRACIAS</a:t>
            </a:r>
          </a:p>
        </p:txBody>
      </p:sp>
    </p:spTree>
    <p:extLst>
      <p:ext uri="{BB962C8B-B14F-4D97-AF65-F5344CB8AC3E}">
        <p14:creationId xmlns:p14="http://schemas.microsoft.com/office/powerpoint/2010/main" val="86977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Hipertermia magnética</a:t>
            </a:r>
            <a:endParaRPr lang="en-US" dirty="0"/>
          </a:p>
        </p:txBody>
      </p:sp>
      <p:pic>
        <p:nvPicPr>
          <p:cNvPr id="4" name="Imagen 3"/>
          <p:cNvPicPr>
            <a:picLocks noChangeAspect="1"/>
          </p:cNvPicPr>
          <p:nvPr/>
        </p:nvPicPr>
        <p:blipFill>
          <a:blip r:embed="rId2"/>
          <a:stretch>
            <a:fillRect/>
          </a:stretch>
        </p:blipFill>
        <p:spPr>
          <a:xfrm>
            <a:off x="581192" y="2194559"/>
            <a:ext cx="7460204" cy="3108960"/>
          </a:xfrm>
          <a:prstGeom prst="rect">
            <a:avLst/>
          </a:prstGeom>
        </p:spPr>
      </p:pic>
      <p:sp>
        <p:nvSpPr>
          <p:cNvPr id="5" name="Rectángulo 4"/>
          <p:cNvSpPr/>
          <p:nvPr/>
        </p:nvSpPr>
        <p:spPr>
          <a:xfrm>
            <a:off x="8114317" y="2194559"/>
            <a:ext cx="3496491" cy="4247317"/>
          </a:xfrm>
          <a:prstGeom prst="rect">
            <a:avLst/>
          </a:prstGeom>
        </p:spPr>
        <p:txBody>
          <a:bodyPr wrap="square">
            <a:spAutoFit/>
          </a:bodyPr>
          <a:lstStyle/>
          <a:p>
            <a:r>
              <a:rPr lang="es-ES" b="1" dirty="0">
                <a:solidFill>
                  <a:srgbClr val="FF0000"/>
                </a:solidFill>
                <a:latin typeface="Gill Sans MT (Cuerpo)"/>
              </a:rPr>
              <a:t>Desafíos</a:t>
            </a:r>
          </a:p>
          <a:p>
            <a:pPr marL="285750" indent="-285750">
              <a:buFont typeface="Arial" panose="020B0604020202020204" pitchFamily="34" charset="0"/>
              <a:buChar char="•"/>
            </a:pPr>
            <a:r>
              <a:rPr lang="es-ES" b="1" dirty="0">
                <a:solidFill>
                  <a:schemeClr val="accent1"/>
                </a:solidFill>
                <a:latin typeface="Gill Sans MT (Cuerpo)"/>
              </a:rPr>
              <a:t>control de la temperatura tumoral local</a:t>
            </a:r>
          </a:p>
          <a:p>
            <a:endParaRPr lang="es-ES" b="1" dirty="0">
              <a:solidFill>
                <a:schemeClr val="accent1"/>
              </a:solidFill>
              <a:latin typeface="Gill Sans MT (Cuerpo)"/>
            </a:endParaRPr>
          </a:p>
          <a:p>
            <a:pPr marL="285750" indent="-285750">
              <a:buFont typeface="Arial" panose="020B0604020202020204" pitchFamily="34" charset="0"/>
              <a:buChar char="•"/>
            </a:pPr>
            <a:r>
              <a:rPr lang="es-ES" b="1" dirty="0">
                <a:solidFill>
                  <a:schemeClr val="accent1"/>
                </a:solidFill>
                <a:latin typeface="Gill Sans MT (Cuerpo)"/>
              </a:rPr>
              <a:t>aumento del poder de calentamiento</a:t>
            </a:r>
          </a:p>
          <a:p>
            <a:endParaRPr lang="es-ES" b="1" dirty="0">
              <a:solidFill>
                <a:schemeClr val="accent1"/>
              </a:solidFill>
              <a:latin typeface="Gill Sans MT (Cuerpo)"/>
            </a:endParaRPr>
          </a:p>
          <a:p>
            <a:r>
              <a:rPr lang="es-MX" b="1" dirty="0">
                <a:solidFill>
                  <a:srgbClr val="FF0000"/>
                </a:solidFill>
              </a:rPr>
              <a:t>Limitaciones</a:t>
            </a:r>
          </a:p>
          <a:p>
            <a:pPr marL="285750" indent="-285750">
              <a:buFont typeface="Arial" panose="020B0604020202020204" pitchFamily="34" charset="0"/>
              <a:buChar char="•"/>
            </a:pPr>
            <a:r>
              <a:rPr lang="es-MX" b="1" dirty="0">
                <a:solidFill>
                  <a:schemeClr val="accent1"/>
                </a:solidFill>
              </a:rPr>
              <a:t>Sobrecalentamiento</a:t>
            </a:r>
          </a:p>
          <a:p>
            <a:pPr marL="285750" indent="-285750">
              <a:buFont typeface="Arial" panose="020B0604020202020204" pitchFamily="34" charset="0"/>
              <a:buChar char="•"/>
            </a:pPr>
            <a:endParaRPr lang="es-MX" b="1" dirty="0">
              <a:solidFill>
                <a:schemeClr val="accent1"/>
              </a:solidFill>
            </a:endParaRPr>
          </a:p>
          <a:p>
            <a:pPr marL="285750" indent="-285750">
              <a:buFont typeface="Arial" panose="020B0604020202020204" pitchFamily="34" charset="0"/>
              <a:buChar char="•"/>
            </a:pPr>
            <a:r>
              <a:rPr lang="es-MX" b="1" dirty="0">
                <a:solidFill>
                  <a:schemeClr val="accent1"/>
                </a:solidFill>
              </a:rPr>
              <a:t>Distribución de temperatura heterogénea</a:t>
            </a:r>
          </a:p>
          <a:p>
            <a:pPr marL="285750" indent="-285750">
              <a:buFont typeface="Arial" panose="020B0604020202020204" pitchFamily="34" charset="0"/>
              <a:buChar char="•"/>
            </a:pPr>
            <a:endParaRPr lang="es-MX" b="1" dirty="0">
              <a:solidFill>
                <a:schemeClr val="accent1"/>
              </a:solidFill>
            </a:endParaRPr>
          </a:p>
          <a:p>
            <a:pPr marL="285750" indent="-285750">
              <a:buFont typeface="Arial" panose="020B0604020202020204" pitchFamily="34" charset="0"/>
              <a:buChar char="•"/>
            </a:pPr>
            <a:r>
              <a:rPr lang="es-MX" b="1" dirty="0">
                <a:solidFill>
                  <a:schemeClr val="accent1"/>
                </a:solidFill>
              </a:rPr>
              <a:t>Falta de selectividad térmica</a:t>
            </a:r>
          </a:p>
        </p:txBody>
      </p:sp>
      <p:sp>
        <p:nvSpPr>
          <p:cNvPr id="6" name="Rectángulo 5"/>
          <p:cNvSpPr/>
          <p:nvPr/>
        </p:nvSpPr>
        <p:spPr>
          <a:xfrm>
            <a:off x="121919" y="6441876"/>
            <a:ext cx="9505407" cy="276999"/>
          </a:xfrm>
          <a:prstGeom prst="rect">
            <a:avLst/>
          </a:prstGeom>
        </p:spPr>
        <p:txBody>
          <a:bodyPr wrap="square">
            <a:spAutoFit/>
          </a:bodyPr>
          <a:lstStyle/>
          <a:p>
            <a:r>
              <a:rPr lang="en-US" sz="1200" i="1" dirty="0"/>
              <a:t>Peiravi, M., et. al. (2021). Magnetic hyperthermia: Potentials and limitations. Journal of the Indian Chemical Society, 100269. </a:t>
            </a:r>
          </a:p>
        </p:txBody>
      </p:sp>
      <mc:AlternateContent xmlns:mc="http://schemas.openxmlformats.org/markup-compatibility/2006" xmlns:a14="http://schemas.microsoft.com/office/drawing/2010/main">
        <mc:Choice Requires="a14">
          <p:sp>
            <p:nvSpPr>
              <p:cNvPr id="7" name="CuadroTexto 6"/>
              <p:cNvSpPr txBox="1"/>
              <p:nvPr/>
            </p:nvSpPr>
            <p:spPr>
              <a:xfrm>
                <a:off x="6184900" y="3524918"/>
                <a:ext cx="1336584"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MX" b="1" i="1" smtClean="0">
                          <a:solidFill>
                            <a:srgbClr val="FF0000"/>
                          </a:solidFill>
                          <a:latin typeface="Cambria Math" panose="02040503050406030204" pitchFamily="18" charset="0"/>
                        </a:rPr>
                        <m:t>𝟒𝟏</m:t>
                      </m:r>
                      <m:r>
                        <a:rPr lang="es-MX" b="1" i="1" smtClean="0">
                          <a:solidFill>
                            <a:srgbClr val="FF0000"/>
                          </a:solidFill>
                          <a:latin typeface="Cambria Math" panose="02040503050406030204" pitchFamily="18" charset="0"/>
                        </a:rPr>
                        <m:t>−</m:t>
                      </m:r>
                      <m:r>
                        <a:rPr lang="es-MX" b="1" i="1" smtClean="0">
                          <a:solidFill>
                            <a:srgbClr val="FF0000"/>
                          </a:solidFill>
                          <a:latin typeface="Cambria Math" panose="02040503050406030204" pitchFamily="18" charset="0"/>
                        </a:rPr>
                        <m:t>𝟒𝟖</m:t>
                      </m:r>
                      <m:sPre>
                        <m:sPrePr>
                          <m:ctrlPr>
                            <a:rPr lang="es-MX" b="0" i="1" smtClean="0">
                              <a:solidFill>
                                <a:srgbClr val="FF0000"/>
                              </a:solidFill>
                              <a:latin typeface="Cambria Math" panose="02040503050406030204" pitchFamily="18" charset="0"/>
                            </a:rPr>
                          </m:ctrlPr>
                        </m:sPrePr>
                        <m:sub>
                          <m:r>
                            <a:rPr lang="es-MX" b="0" i="1" smtClean="0">
                              <a:solidFill>
                                <a:srgbClr val="FF0000"/>
                              </a:solidFill>
                              <a:latin typeface="Cambria Math" panose="02040503050406030204" pitchFamily="18" charset="0"/>
                            </a:rPr>
                            <m:t>.</m:t>
                          </m:r>
                        </m:sub>
                        <m:sup>
                          <m:r>
                            <a:rPr lang="es-MX" b="0" i="1" smtClean="0">
                              <a:solidFill>
                                <a:srgbClr val="FF0000"/>
                              </a:solidFill>
                              <a:latin typeface="Cambria Math" panose="02040503050406030204" pitchFamily="18" charset="0"/>
                            </a:rPr>
                            <m:t>𝑜</m:t>
                          </m:r>
                        </m:sup>
                        <m:e>
                          <m:r>
                            <a:rPr lang="es-MX" b="0" i="1" smtClean="0">
                              <a:solidFill>
                                <a:srgbClr val="FF0000"/>
                              </a:solidFill>
                              <a:latin typeface="Cambria Math" panose="02040503050406030204" pitchFamily="18" charset="0"/>
                            </a:rPr>
                            <m:t>𝐶</m:t>
                          </m:r>
                        </m:e>
                      </m:sPre>
                    </m:oMath>
                  </m:oMathPara>
                </a14:m>
                <a:endParaRPr lang="en-US" dirty="0">
                  <a:solidFill>
                    <a:srgbClr val="FF0000"/>
                  </a:solidFill>
                </a:endParaRPr>
              </a:p>
            </p:txBody>
          </p:sp>
        </mc:Choice>
        <mc:Fallback xmlns="">
          <p:sp>
            <p:nvSpPr>
              <p:cNvPr id="7" name="CuadroTexto 6"/>
              <p:cNvSpPr txBox="1">
                <a:spLocks noRot="1" noChangeAspect="1" noMove="1" noResize="1" noEditPoints="1" noAdjustHandles="1" noChangeArrowheads="1" noChangeShapeType="1" noTextEdit="1"/>
              </p:cNvSpPr>
              <p:nvPr/>
            </p:nvSpPr>
            <p:spPr>
              <a:xfrm>
                <a:off x="6184900" y="3524918"/>
                <a:ext cx="1336584" cy="369332"/>
              </a:xfrm>
              <a:prstGeom prst="rect">
                <a:avLst/>
              </a:prstGeom>
              <a:blipFill>
                <a:blip r:embed="rId3"/>
                <a:stretch>
                  <a:fillRect/>
                </a:stretch>
              </a:blipFill>
              <a:ln>
                <a:solidFill>
                  <a:srgbClr val="FF0000"/>
                </a:solidFill>
              </a:ln>
            </p:spPr>
            <p:txBody>
              <a:bodyPr/>
              <a:lstStyle/>
              <a:p>
                <a:r>
                  <a:rPr lang="en-US">
                    <a:noFill/>
                  </a:rPr>
                  <a:t> </a:t>
                </a:r>
              </a:p>
            </p:txBody>
          </p:sp>
        </mc:Fallback>
      </mc:AlternateContent>
      <p:sp>
        <p:nvSpPr>
          <p:cNvPr id="8" name="Rectángulo 7"/>
          <p:cNvSpPr/>
          <p:nvPr/>
        </p:nvSpPr>
        <p:spPr>
          <a:xfrm>
            <a:off x="8376376" y="3251418"/>
            <a:ext cx="2634524" cy="749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p:cNvSpPr txBox="1"/>
          <p:nvPr/>
        </p:nvSpPr>
        <p:spPr>
          <a:xfrm>
            <a:off x="581192" y="747391"/>
            <a:ext cx="3084627" cy="461665"/>
          </a:xfrm>
          <a:prstGeom prst="rect">
            <a:avLst/>
          </a:prstGeom>
          <a:noFill/>
        </p:spPr>
        <p:txBody>
          <a:bodyPr wrap="none" rtlCol="0">
            <a:spAutoFit/>
          </a:bodyPr>
          <a:lstStyle/>
          <a:p>
            <a:r>
              <a:rPr lang="es-MX" sz="2400" b="1" dirty="0">
                <a:solidFill>
                  <a:srgbClr val="FFC000"/>
                </a:solidFill>
              </a:rPr>
              <a:t>(INTRODUCCIÓN)</a:t>
            </a:r>
            <a:endParaRPr lang="en-US" sz="2800" b="1" dirty="0">
              <a:solidFill>
                <a:srgbClr val="FFC000"/>
              </a:solidFill>
            </a:endParaRPr>
          </a:p>
        </p:txBody>
      </p:sp>
    </p:spTree>
    <p:extLst>
      <p:ext uri="{BB962C8B-B14F-4D97-AF65-F5344CB8AC3E}">
        <p14:creationId xmlns:p14="http://schemas.microsoft.com/office/powerpoint/2010/main" val="331809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Mecanismos  de calentamiento</a:t>
            </a:r>
            <a:endParaRPr lang="en-US" dirty="0"/>
          </a:p>
        </p:txBody>
      </p:sp>
      <p:pic>
        <p:nvPicPr>
          <p:cNvPr id="4" name="Imagen 3"/>
          <p:cNvPicPr>
            <a:picLocks noChangeAspect="1"/>
          </p:cNvPicPr>
          <p:nvPr/>
        </p:nvPicPr>
        <p:blipFill>
          <a:blip r:embed="rId2"/>
          <a:stretch>
            <a:fillRect/>
          </a:stretch>
        </p:blipFill>
        <p:spPr>
          <a:xfrm>
            <a:off x="736522" y="1824259"/>
            <a:ext cx="6517624" cy="4374179"/>
          </a:xfrm>
          <a:prstGeom prst="rect">
            <a:avLst/>
          </a:prstGeom>
        </p:spPr>
      </p:pic>
      <p:sp>
        <p:nvSpPr>
          <p:cNvPr id="5" name="CuadroTexto 4"/>
          <p:cNvSpPr txBox="1"/>
          <p:nvPr/>
        </p:nvSpPr>
        <p:spPr>
          <a:xfrm>
            <a:off x="7758858" y="1824259"/>
            <a:ext cx="4039442" cy="1938992"/>
          </a:xfrm>
          <a:prstGeom prst="rect">
            <a:avLst/>
          </a:prstGeom>
          <a:noFill/>
        </p:spPr>
        <p:txBody>
          <a:bodyPr wrap="square" rtlCol="0">
            <a:spAutoFit/>
          </a:bodyPr>
          <a:lstStyle/>
          <a:p>
            <a:pPr marL="285750" indent="-285750">
              <a:buFont typeface="Arial" panose="020B0604020202020204" pitchFamily="34" charset="0"/>
              <a:buChar char="•"/>
            </a:pPr>
            <a:r>
              <a:rPr lang="es-MX" sz="2400" b="1" dirty="0">
                <a:solidFill>
                  <a:schemeClr val="accent1"/>
                </a:solidFill>
              </a:rPr>
              <a:t>Pérdidas por histéresis</a:t>
            </a:r>
          </a:p>
          <a:p>
            <a:endParaRPr lang="es-MX" sz="2400" b="1" dirty="0">
              <a:solidFill>
                <a:schemeClr val="accent1"/>
              </a:solidFill>
            </a:endParaRPr>
          </a:p>
          <a:p>
            <a:pPr marL="285750" indent="-285750">
              <a:buFont typeface="Arial" panose="020B0604020202020204" pitchFamily="34" charset="0"/>
              <a:buChar char="•"/>
            </a:pPr>
            <a:r>
              <a:rPr lang="es-MX" sz="2400" b="1" dirty="0">
                <a:solidFill>
                  <a:schemeClr val="accent1"/>
                </a:solidFill>
              </a:rPr>
              <a:t>Relajación de Neel</a:t>
            </a:r>
          </a:p>
          <a:p>
            <a:endParaRPr lang="es-MX" sz="2400" b="1" dirty="0">
              <a:solidFill>
                <a:schemeClr val="accent1"/>
              </a:solidFill>
            </a:endParaRPr>
          </a:p>
          <a:p>
            <a:pPr marL="285750" indent="-285750">
              <a:buFont typeface="Arial" panose="020B0604020202020204" pitchFamily="34" charset="0"/>
              <a:buChar char="•"/>
            </a:pPr>
            <a:r>
              <a:rPr lang="es-MX" sz="2400" b="1" dirty="0">
                <a:solidFill>
                  <a:schemeClr val="accent1"/>
                </a:solidFill>
              </a:rPr>
              <a:t>Relajación Browniana</a:t>
            </a:r>
            <a:endParaRPr lang="en-US" sz="2400" b="1" dirty="0">
              <a:solidFill>
                <a:schemeClr val="accent1"/>
              </a:solidFill>
            </a:endParaRPr>
          </a:p>
        </p:txBody>
      </p:sp>
      <p:pic>
        <p:nvPicPr>
          <p:cNvPr id="6" name="Imagen 5"/>
          <p:cNvPicPr>
            <a:picLocks noChangeAspect="1"/>
          </p:cNvPicPr>
          <p:nvPr/>
        </p:nvPicPr>
        <p:blipFill>
          <a:blip r:embed="rId3"/>
          <a:stretch>
            <a:fillRect/>
          </a:stretch>
        </p:blipFill>
        <p:spPr>
          <a:xfrm>
            <a:off x="8235452" y="3876760"/>
            <a:ext cx="2198224" cy="1108754"/>
          </a:xfrm>
          <a:prstGeom prst="rect">
            <a:avLst/>
          </a:prstGeom>
        </p:spPr>
      </p:pic>
      <p:pic>
        <p:nvPicPr>
          <p:cNvPr id="7" name="Imagen 6"/>
          <p:cNvPicPr>
            <a:picLocks noChangeAspect="1"/>
          </p:cNvPicPr>
          <p:nvPr/>
        </p:nvPicPr>
        <p:blipFill>
          <a:blip r:embed="rId4"/>
          <a:stretch>
            <a:fillRect/>
          </a:stretch>
        </p:blipFill>
        <p:spPr>
          <a:xfrm>
            <a:off x="8235452" y="4998467"/>
            <a:ext cx="1034038" cy="446516"/>
          </a:xfrm>
          <a:prstGeom prst="rect">
            <a:avLst/>
          </a:prstGeom>
        </p:spPr>
      </p:pic>
      <p:sp>
        <p:nvSpPr>
          <p:cNvPr id="3" name="Rectángulo 2"/>
          <p:cNvSpPr/>
          <p:nvPr/>
        </p:nvSpPr>
        <p:spPr>
          <a:xfrm>
            <a:off x="187881" y="6502856"/>
            <a:ext cx="10141292" cy="276999"/>
          </a:xfrm>
          <a:prstGeom prst="rect">
            <a:avLst/>
          </a:prstGeom>
        </p:spPr>
        <p:txBody>
          <a:bodyPr wrap="square">
            <a:spAutoFit/>
          </a:bodyPr>
          <a:lstStyle/>
          <a:p>
            <a:r>
              <a:rPr lang="en-US" sz="1200" i="1" dirty="0">
                <a:latin typeface="Gill Sans MT (Cuerpo)"/>
              </a:rPr>
              <a:t>Sharma, S., et. al. (2019). Nanoparticles-based magnetic and photo induced hyperthermia for cancer treatment. Nano Today, 29, 100795.</a:t>
            </a:r>
          </a:p>
        </p:txBody>
      </p:sp>
      <p:sp>
        <p:nvSpPr>
          <p:cNvPr id="9" name="Rectángulo 8"/>
          <p:cNvSpPr/>
          <p:nvPr/>
        </p:nvSpPr>
        <p:spPr>
          <a:xfrm>
            <a:off x="8051800" y="1824259"/>
            <a:ext cx="3441700" cy="4744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p:cNvSpPr txBox="1"/>
          <p:nvPr/>
        </p:nvSpPr>
        <p:spPr>
          <a:xfrm>
            <a:off x="9334564" y="5028011"/>
            <a:ext cx="2620589" cy="369332"/>
          </a:xfrm>
          <a:prstGeom prst="rect">
            <a:avLst/>
          </a:prstGeom>
          <a:noFill/>
        </p:spPr>
        <p:txBody>
          <a:bodyPr wrap="none" rtlCol="0">
            <a:spAutoFit/>
          </a:bodyPr>
          <a:lstStyle/>
          <a:p>
            <a:r>
              <a:rPr lang="es-MX" dirty="0"/>
              <a:t>(Specific Absorption Rate)</a:t>
            </a:r>
            <a:endParaRPr lang="en-US" dirty="0"/>
          </a:p>
        </p:txBody>
      </p:sp>
      <p:sp>
        <p:nvSpPr>
          <p:cNvPr id="12" name="CuadroTexto 11"/>
          <p:cNvSpPr txBox="1"/>
          <p:nvPr/>
        </p:nvSpPr>
        <p:spPr>
          <a:xfrm>
            <a:off x="8122486" y="5552107"/>
            <a:ext cx="3832667" cy="646331"/>
          </a:xfrm>
          <a:prstGeom prst="rect">
            <a:avLst/>
          </a:prstGeom>
          <a:noFill/>
          <a:ln>
            <a:solidFill>
              <a:srgbClr val="FF0000"/>
            </a:solidFill>
          </a:ln>
        </p:spPr>
        <p:txBody>
          <a:bodyPr wrap="square" rtlCol="0">
            <a:spAutoFit/>
          </a:bodyPr>
          <a:lstStyle/>
          <a:p>
            <a:r>
              <a:rPr lang="es-MX" dirty="0"/>
              <a:t>Eficiencia del calor generado por un sistema magnético de NPs</a:t>
            </a:r>
            <a:endParaRPr lang="en-US" dirty="0"/>
          </a:p>
        </p:txBody>
      </p:sp>
    </p:spTree>
    <p:extLst>
      <p:ext uri="{BB962C8B-B14F-4D97-AF65-F5344CB8AC3E}">
        <p14:creationId xmlns:p14="http://schemas.microsoft.com/office/powerpoint/2010/main" val="351323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Mecanismos  de calentamiento</a:t>
            </a:r>
            <a:endParaRPr lang="en-US" dirty="0"/>
          </a:p>
        </p:txBody>
      </p:sp>
      <p:pic>
        <p:nvPicPr>
          <p:cNvPr id="4" name="Imagen 3"/>
          <p:cNvPicPr>
            <a:picLocks noChangeAspect="1"/>
          </p:cNvPicPr>
          <p:nvPr/>
        </p:nvPicPr>
        <p:blipFill>
          <a:blip r:embed="rId2"/>
          <a:stretch>
            <a:fillRect/>
          </a:stretch>
        </p:blipFill>
        <p:spPr>
          <a:xfrm>
            <a:off x="736522" y="1824259"/>
            <a:ext cx="6517624" cy="4374179"/>
          </a:xfrm>
          <a:prstGeom prst="rect">
            <a:avLst/>
          </a:prstGeom>
        </p:spPr>
      </p:pic>
      <p:sp>
        <p:nvSpPr>
          <p:cNvPr id="3" name="Rectángulo 2"/>
          <p:cNvSpPr/>
          <p:nvPr/>
        </p:nvSpPr>
        <p:spPr>
          <a:xfrm>
            <a:off x="187881" y="6502856"/>
            <a:ext cx="10141292" cy="276999"/>
          </a:xfrm>
          <a:prstGeom prst="rect">
            <a:avLst/>
          </a:prstGeom>
        </p:spPr>
        <p:txBody>
          <a:bodyPr wrap="square">
            <a:spAutoFit/>
          </a:bodyPr>
          <a:lstStyle/>
          <a:p>
            <a:r>
              <a:rPr lang="en-US" sz="1200" i="1" dirty="0">
                <a:latin typeface="Gill Sans MT (Cuerpo)"/>
              </a:rPr>
              <a:t>Sharma, S., et. al. (2019). Nanoparticles-based magnetic and photo induced hyperthermia for cancer treatment. Nano Today, 29, 100795.</a:t>
            </a:r>
          </a:p>
        </p:txBody>
      </p:sp>
      <p:sp>
        <p:nvSpPr>
          <p:cNvPr id="8" name="CuadroTexto 7"/>
          <p:cNvSpPr txBox="1"/>
          <p:nvPr/>
        </p:nvSpPr>
        <p:spPr>
          <a:xfrm>
            <a:off x="7645400" y="2613563"/>
            <a:ext cx="4254500" cy="2862322"/>
          </a:xfrm>
          <a:prstGeom prst="rect">
            <a:avLst/>
          </a:prstGeom>
          <a:noFill/>
          <a:ln>
            <a:solidFill>
              <a:srgbClr val="FF0000"/>
            </a:solidFill>
          </a:ln>
        </p:spPr>
        <p:txBody>
          <a:bodyPr wrap="square" rtlCol="0">
            <a:spAutoFit/>
          </a:bodyPr>
          <a:lstStyle/>
          <a:p>
            <a:pPr algn="ctr"/>
            <a:r>
              <a:rPr lang="es-MX" sz="3600" b="1" dirty="0">
                <a:solidFill>
                  <a:schemeClr val="accent1"/>
                </a:solidFill>
              </a:rPr>
              <a:t>Objetivo</a:t>
            </a:r>
          </a:p>
          <a:p>
            <a:pPr algn="ctr"/>
            <a:endParaRPr lang="es-MX" sz="2400" dirty="0"/>
          </a:p>
          <a:p>
            <a:pPr algn="just"/>
            <a:r>
              <a:rPr lang="es-MX" sz="2400" b="1" dirty="0">
                <a:solidFill>
                  <a:schemeClr val="accent1"/>
                </a:solidFill>
              </a:rPr>
              <a:t>Estudiar el efecto de la concentración y ensamblaje (nanocadenas), sobre el área de histéresis (eficiencia de calentamiento)</a:t>
            </a:r>
          </a:p>
        </p:txBody>
      </p:sp>
    </p:spTree>
    <p:extLst>
      <p:ext uri="{BB962C8B-B14F-4D97-AF65-F5344CB8AC3E}">
        <p14:creationId xmlns:p14="http://schemas.microsoft.com/office/powerpoint/2010/main" val="390537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Monte Carlo-Metrópolis</a:t>
            </a:r>
            <a:endParaRPr lang="en-US" dirty="0"/>
          </a:p>
        </p:txBody>
      </p:sp>
      <mc:AlternateContent xmlns:mc="http://schemas.openxmlformats.org/markup-compatibility/2006" xmlns:a14="http://schemas.microsoft.com/office/drawing/2010/main">
        <mc:Choice Requires="a14">
          <p:sp>
            <p:nvSpPr>
              <p:cNvPr id="4" name="CuadroTexto 3"/>
              <p:cNvSpPr txBox="1"/>
              <p:nvPr/>
            </p:nvSpPr>
            <p:spPr>
              <a:xfrm>
                <a:off x="1080847" y="2336203"/>
                <a:ext cx="5950237" cy="3745769"/>
              </a:xfrm>
              <a:prstGeom prst="rect">
                <a:avLst/>
              </a:prstGeom>
              <a:noFill/>
              <a:ln>
                <a:solidFill>
                  <a:srgbClr val="FF0000"/>
                </a:solidFill>
              </a:ln>
            </p:spPr>
            <p:txBody>
              <a:bodyPr wrap="square" rtlCol="0">
                <a:spAutoFit/>
              </a:bodyPr>
              <a:lstStyle/>
              <a:p>
                <a:r>
                  <a:rPr lang="es-MX" b="1" dirty="0">
                    <a:solidFill>
                      <a:srgbClr val="FF0000"/>
                    </a:solidFill>
                  </a:rPr>
                  <a:t>Algoritmo</a:t>
                </a:r>
              </a:p>
              <a:p>
                <a:endParaRPr lang="es-MX" b="1" dirty="0">
                  <a:solidFill>
                    <a:schemeClr val="accent1"/>
                  </a:solidFill>
                </a:endParaRPr>
              </a:p>
              <a:p>
                <a:pPr marL="342900" indent="-342900">
                  <a:buFont typeface="+mj-lt"/>
                  <a:buAutoNum type="arabicPeriod"/>
                </a:pPr>
                <a:r>
                  <a:rPr lang="es-MX" b="1" dirty="0">
                    <a:solidFill>
                      <a:schemeClr val="accent1"/>
                    </a:solidFill>
                  </a:rPr>
                  <a:t>Elegir aleatoriamente una nanopartícula con energía (</a:t>
                </a:r>
                <a14:m>
                  <m:oMath xmlns:m="http://schemas.openxmlformats.org/officeDocument/2006/math">
                    <m:sSub>
                      <m:sSubPr>
                        <m:ctrlPr>
                          <a:rPr lang="es-MX" b="1" i="1" smtClean="0">
                            <a:solidFill>
                              <a:schemeClr val="accent1"/>
                            </a:solidFill>
                            <a:latin typeface="Cambria Math" panose="02040503050406030204" pitchFamily="18" charset="0"/>
                          </a:rPr>
                        </m:ctrlPr>
                      </m:sSubPr>
                      <m:e>
                        <m:r>
                          <a:rPr lang="es-MX" b="1" i="0" smtClean="0">
                            <a:solidFill>
                              <a:schemeClr val="accent1"/>
                            </a:solidFill>
                            <a:latin typeface="Cambria Math" panose="02040503050406030204" pitchFamily="18" charset="0"/>
                          </a:rPr>
                          <m:t>𝐄</m:t>
                        </m:r>
                      </m:e>
                      <m:sub>
                        <m:r>
                          <a:rPr lang="es-MX" b="1" i="1">
                            <a:solidFill>
                              <a:schemeClr val="accent1"/>
                            </a:solidFill>
                            <a:latin typeface="Cambria Math" panose="02040503050406030204" pitchFamily="18" charset="0"/>
                          </a:rPr>
                          <m:t>𝒊</m:t>
                        </m:r>
                      </m:sub>
                    </m:sSub>
                  </m:oMath>
                </a14:m>
                <a:r>
                  <a:rPr lang="es-MX" b="1" dirty="0">
                    <a:solidFill>
                      <a:schemeClr val="accent1"/>
                    </a:solidFill>
                  </a:rPr>
                  <a:t>)</a:t>
                </a:r>
              </a:p>
              <a:p>
                <a:pPr marL="342900" indent="-342900">
                  <a:buFont typeface="+mj-lt"/>
                  <a:buAutoNum type="arabicPeriod"/>
                </a:pPr>
                <a:r>
                  <a:rPr lang="es-MX" b="1" dirty="0">
                    <a:solidFill>
                      <a:schemeClr val="accent1"/>
                    </a:solidFill>
                  </a:rPr>
                  <a:t>Cambiar la dirección del macroespín</a:t>
                </a:r>
              </a:p>
              <a:p>
                <a:pPr marL="342900" indent="-342900">
                  <a:buFont typeface="+mj-lt"/>
                  <a:buAutoNum type="arabicPeriod"/>
                </a:pPr>
                <a:r>
                  <a:rPr lang="es-MX" b="1" dirty="0">
                    <a:solidFill>
                      <a:schemeClr val="accent1"/>
                    </a:solidFill>
                  </a:rPr>
                  <a:t>Calcular la nueva energía (</a:t>
                </a:r>
                <a14:m>
                  <m:oMath xmlns:m="http://schemas.openxmlformats.org/officeDocument/2006/math">
                    <m:sSub>
                      <m:sSubPr>
                        <m:ctrlPr>
                          <a:rPr lang="es-MX" b="1" i="1">
                            <a:solidFill>
                              <a:schemeClr val="accent1"/>
                            </a:solidFill>
                            <a:latin typeface="Cambria Math" panose="02040503050406030204" pitchFamily="18" charset="0"/>
                          </a:rPr>
                        </m:ctrlPr>
                      </m:sSubPr>
                      <m:e>
                        <m:r>
                          <a:rPr lang="es-MX" b="1">
                            <a:solidFill>
                              <a:schemeClr val="accent1"/>
                            </a:solidFill>
                            <a:latin typeface="Cambria Math" panose="02040503050406030204" pitchFamily="18" charset="0"/>
                          </a:rPr>
                          <m:t>𝐄</m:t>
                        </m:r>
                      </m:e>
                      <m:sub>
                        <m:r>
                          <a:rPr lang="es-MX" b="1" i="1" smtClean="0">
                            <a:solidFill>
                              <a:schemeClr val="accent1"/>
                            </a:solidFill>
                            <a:latin typeface="Cambria Math" panose="02040503050406030204" pitchFamily="18" charset="0"/>
                          </a:rPr>
                          <m:t>𝒋</m:t>
                        </m:r>
                      </m:sub>
                    </m:sSub>
                  </m:oMath>
                </a14:m>
                <a:r>
                  <a:rPr lang="es-MX" b="1" dirty="0">
                    <a:solidFill>
                      <a:schemeClr val="accent1"/>
                    </a:solidFill>
                  </a:rPr>
                  <a:t>)</a:t>
                </a:r>
              </a:p>
              <a:p>
                <a:pPr marL="342900" indent="-342900">
                  <a:buFont typeface="+mj-lt"/>
                  <a:buAutoNum type="arabicPeriod"/>
                </a:pPr>
                <a:r>
                  <a:rPr lang="es-MX" b="1" dirty="0">
                    <a:solidFill>
                      <a:schemeClr val="accent1"/>
                    </a:solidFill>
                  </a:rPr>
                  <a:t>Calcular el cambio de energía </a:t>
                </a:r>
                <a14:m>
                  <m:oMath xmlns:m="http://schemas.openxmlformats.org/officeDocument/2006/math">
                    <m:r>
                      <a:rPr lang="es-MX" b="1" i="0" smtClean="0">
                        <a:solidFill>
                          <a:schemeClr val="accent1"/>
                        </a:solidFill>
                        <a:latin typeface="Cambria Math" panose="02040503050406030204" pitchFamily="18" charset="0"/>
                      </a:rPr>
                      <m:t>𝚫</m:t>
                    </m:r>
                    <m:r>
                      <a:rPr lang="es-MX" b="1" i="1" smtClean="0">
                        <a:solidFill>
                          <a:schemeClr val="accent1"/>
                        </a:solidFill>
                        <a:latin typeface="Cambria Math" panose="02040503050406030204" pitchFamily="18" charset="0"/>
                      </a:rPr>
                      <m:t>𝑬</m:t>
                    </m:r>
                    <m:r>
                      <a:rPr lang="es-MX" b="1" i="1" smtClean="0">
                        <a:solidFill>
                          <a:schemeClr val="accent1"/>
                        </a:solidFill>
                        <a:latin typeface="Cambria Math" panose="02040503050406030204" pitchFamily="18" charset="0"/>
                      </a:rPr>
                      <m:t>=</m:t>
                    </m:r>
                    <m:sSub>
                      <m:sSubPr>
                        <m:ctrlPr>
                          <a:rPr lang="es-MX" b="1" i="1" smtClean="0">
                            <a:solidFill>
                              <a:schemeClr val="accent1"/>
                            </a:solidFill>
                            <a:latin typeface="Cambria Math" panose="02040503050406030204" pitchFamily="18" charset="0"/>
                          </a:rPr>
                        </m:ctrlPr>
                      </m:sSubPr>
                      <m:e>
                        <m:r>
                          <a:rPr lang="es-MX" b="1" i="1" smtClean="0">
                            <a:solidFill>
                              <a:schemeClr val="accent1"/>
                            </a:solidFill>
                            <a:latin typeface="Cambria Math" panose="02040503050406030204" pitchFamily="18" charset="0"/>
                          </a:rPr>
                          <m:t>𝑬</m:t>
                        </m:r>
                      </m:e>
                      <m:sub>
                        <m:r>
                          <a:rPr lang="es-MX" b="1" i="1" smtClean="0">
                            <a:solidFill>
                              <a:schemeClr val="accent1"/>
                            </a:solidFill>
                            <a:latin typeface="Cambria Math" panose="02040503050406030204" pitchFamily="18" charset="0"/>
                          </a:rPr>
                          <m:t>𝒋</m:t>
                        </m:r>
                      </m:sub>
                    </m:sSub>
                    <m:r>
                      <a:rPr lang="es-MX" b="1" i="1" smtClean="0">
                        <a:solidFill>
                          <a:schemeClr val="accent1"/>
                        </a:solidFill>
                        <a:latin typeface="Cambria Math" panose="02040503050406030204" pitchFamily="18" charset="0"/>
                      </a:rPr>
                      <m:t>−</m:t>
                    </m:r>
                    <m:sSub>
                      <m:sSubPr>
                        <m:ctrlPr>
                          <a:rPr lang="es-MX" b="1" i="1" smtClean="0">
                            <a:solidFill>
                              <a:schemeClr val="accent1"/>
                            </a:solidFill>
                            <a:latin typeface="Cambria Math" panose="02040503050406030204" pitchFamily="18" charset="0"/>
                          </a:rPr>
                        </m:ctrlPr>
                      </m:sSubPr>
                      <m:e>
                        <m:r>
                          <a:rPr lang="es-MX" b="1" i="1" smtClean="0">
                            <a:solidFill>
                              <a:schemeClr val="accent1"/>
                            </a:solidFill>
                            <a:latin typeface="Cambria Math" panose="02040503050406030204" pitchFamily="18" charset="0"/>
                          </a:rPr>
                          <m:t>𝑬</m:t>
                        </m:r>
                      </m:e>
                      <m:sub>
                        <m:r>
                          <a:rPr lang="es-MX" b="1" i="1" smtClean="0">
                            <a:solidFill>
                              <a:schemeClr val="accent1"/>
                            </a:solidFill>
                            <a:latin typeface="Cambria Math" panose="02040503050406030204" pitchFamily="18" charset="0"/>
                          </a:rPr>
                          <m:t>𝒊</m:t>
                        </m:r>
                      </m:sub>
                    </m:sSub>
                  </m:oMath>
                </a14:m>
                <a:endParaRPr lang="es-MX" b="1" dirty="0">
                  <a:solidFill>
                    <a:schemeClr val="accent1"/>
                  </a:solidFill>
                </a:endParaRPr>
              </a:p>
              <a:p>
                <a:pPr marL="342900" indent="-342900">
                  <a:buFont typeface="+mj-lt"/>
                  <a:buAutoNum type="arabicPeriod"/>
                </a:pPr>
                <a:r>
                  <a:rPr lang="es-MX" b="1" dirty="0">
                    <a:solidFill>
                      <a:schemeClr val="accent1"/>
                    </a:solidFill>
                  </a:rPr>
                  <a:t>Si </a:t>
                </a:r>
                <a14:m>
                  <m:oMath xmlns:m="http://schemas.openxmlformats.org/officeDocument/2006/math">
                    <m:r>
                      <a:rPr lang="es-MX" b="1">
                        <a:solidFill>
                          <a:schemeClr val="accent1"/>
                        </a:solidFill>
                        <a:latin typeface="Cambria Math" panose="02040503050406030204" pitchFamily="18" charset="0"/>
                      </a:rPr>
                      <m:t>𝚫</m:t>
                    </m:r>
                    <m:r>
                      <a:rPr lang="es-MX" b="1" i="1">
                        <a:solidFill>
                          <a:schemeClr val="accent1"/>
                        </a:solidFill>
                        <a:latin typeface="Cambria Math" panose="02040503050406030204" pitchFamily="18" charset="0"/>
                      </a:rPr>
                      <m:t>𝑬</m:t>
                    </m:r>
                    <m:r>
                      <a:rPr lang="es-MX" b="1" i="1" smtClean="0">
                        <a:solidFill>
                          <a:schemeClr val="accent1"/>
                        </a:solidFill>
                        <a:latin typeface="Cambria Math" panose="02040503050406030204" pitchFamily="18" charset="0"/>
                      </a:rPr>
                      <m:t>≤</m:t>
                    </m:r>
                    <m:r>
                      <a:rPr lang="es-MX" b="1" i="1" smtClean="0">
                        <a:solidFill>
                          <a:schemeClr val="accent1"/>
                        </a:solidFill>
                        <a:latin typeface="Cambria Math" panose="02040503050406030204" pitchFamily="18" charset="0"/>
                      </a:rPr>
                      <m:t>𝟎</m:t>
                    </m:r>
                  </m:oMath>
                </a14:m>
                <a:r>
                  <a:rPr lang="es-MX" b="1" dirty="0">
                    <a:solidFill>
                      <a:schemeClr val="accent1"/>
                    </a:solidFill>
                  </a:rPr>
                  <a:t>, se acepta la nueva dirección del macroespín</a:t>
                </a:r>
              </a:p>
              <a:p>
                <a:pPr marL="342900" indent="-342900">
                  <a:buFont typeface="+mj-lt"/>
                  <a:buAutoNum type="arabicPeriod"/>
                </a:pPr>
                <a:r>
                  <a:rPr lang="es-MX" b="1" dirty="0">
                    <a:solidFill>
                      <a:schemeClr val="accent1"/>
                    </a:solidFill>
                  </a:rPr>
                  <a:t>Si </a:t>
                </a:r>
                <a14:m>
                  <m:oMath xmlns:m="http://schemas.openxmlformats.org/officeDocument/2006/math">
                    <m:r>
                      <a:rPr lang="es-MX" b="1">
                        <a:solidFill>
                          <a:schemeClr val="accent1"/>
                        </a:solidFill>
                        <a:latin typeface="Cambria Math" panose="02040503050406030204" pitchFamily="18" charset="0"/>
                      </a:rPr>
                      <m:t>𝚫</m:t>
                    </m:r>
                    <m:r>
                      <a:rPr lang="es-MX" b="1" i="1">
                        <a:solidFill>
                          <a:schemeClr val="accent1"/>
                        </a:solidFill>
                        <a:latin typeface="Cambria Math" panose="02040503050406030204" pitchFamily="18" charset="0"/>
                      </a:rPr>
                      <m:t>𝑬</m:t>
                    </m:r>
                    <m:r>
                      <a:rPr lang="es-MX" b="1" i="1" smtClean="0">
                        <a:solidFill>
                          <a:schemeClr val="accent1"/>
                        </a:solidFill>
                        <a:latin typeface="Cambria Math" panose="02040503050406030204" pitchFamily="18" charset="0"/>
                      </a:rPr>
                      <m:t>≥</m:t>
                    </m:r>
                    <m:r>
                      <a:rPr lang="es-MX" b="1" i="1">
                        <a:solidFill>
                          <a:schemeClr val="accent1"/>
                        </a:solidFill>
                        <a:latin typeface="Cambria Math" panose="02040503050406030204" pitchFamily="18" charset="0"/>
                      </a:rPr>
                      <m:t>𝟎</m:t>
                    </m:r>
                  </m:oMath>
                </a14:m>
                <a:r>
                  <a:rPr lang="es-MX" b="1" dirty="0">
                    <a:solidFill>
                      <a:schemeClr val="accent1"/>
                    </a:solidFill>
                  </a:rPr>
                  <a:t>, se genera un numero aleatorio (</a:t>
                </a:r>
                <a14:m>
                  <m:oMath xmlns:m="http://schemas.openxmlformats.org/officeDocument/2006/math">
                    <m:r>
                      <a:rPr lang="es-MX" b="1" i="1">
                        <a:solidFill>
                          <a:schemeClr val="accent1"/>
                        </a:solidFill>
                        <a:latin typeface="Cambria Math" panose="02040503050406030204" pitchFamily="18" charset="0"/>
                      </a:rPr>
                      <m:t>𝒓</m:t>
                    </m:r>
                  </m:oMath>
                </a14:m>
                <a:r>
                  <a:rPr lang="es-MX" b="1" dirty="0">
                    <a:solidFill>
                      <a:schemeClr val="accent1"/>
                    </a:solidFill>
                  </a:rPr>
                  <a:t>) tal que </a:t>
                </a:r>
                <a14:m>
                  <m:oMath xmlns:m="http://schemas.openxmlformats.org/officeDocument/2006/math">
                    <m:r>
                      <a:rPr lang="es-MX" b="1">
                        <a:solidFill>
                          <a:schemeClr val="accent1"/>
                        </a:solidFill>
                        <a:latin typeface="Cambria Math" panose="02040503050406030204" pitchFamily="18" charset="0"/>
                      </a:rPr>
                      <m:t>𝟎</m:t>
                    </m:r>
                    <m:r>
                      <a:rPr lang="es-MX" b="1" i="1">
                        <a:solidFill>
                          <a:schemeClr val="accent1"/>
                        </a:solidFill>
                        <a:latin typeface="Cambria Math" panose="02040503050406030204" pitchFamily="18" charset="0"/>
                      </a:rPr>
                      <m:t>&lt;</m:t>
                    </m:r>
                    <m:r>
                      <a:rPr lang="es-MX" b="1" i="1">
                        <a:solidFill>
                          <a:schemeClr val="accent1"/>
                        </a:solidFill>
                        <a:latin typeface="Cambria Math" panose="02040503050406030204" pitchFamily="18" charset="0"/>
                      </a:rPr>
                      <m:t>𝒓</m:t>
                    </m:r>
                    <m:r>
                      <a:rPr lang="es-MX" b="1" i="1">
                        <a:solidFill>
                          <a:schemeClr val="accent1"/>
                        </a:solidFill>
                        <a:latin typeface="Cambria Math" panose="02040503050406030204" pitchFamily="18" charset="0"/>
                      </a:rPr>
                      <m:t>&lt;</m:t>
                    </m:r>
                    <m:r>
                      <a:rPr lang="es-MX" b="1" i="1">
                        <a:solidFill>
                          <a:schemeClr val="accent1"/>
                        </a:solidFill>
                        <a:latin typeface="Cambria Math" panose="02040503050406030204" pitchFamily="18" charset="0"/>
                      </a:rPr>
                      <m:t>𝟏</m:t>
                    </m:r>
                  </m:oMath>
                </a14:m>
                <a:endParaRPr lang="es-MX" b="1" dirty="0">
                  <a:solidFill>
                    <a:schemeClr val="accent1"/>
                  </a:solidFill>
                </a:endParaRPr>
              </a:p>
              <a:p>
                <a:pPr marL="342900" indent="-342900">
                  <a:buFont typeface="+mj-lt"/>
                  <a:buAutoNum type="arabicPeriod"/>
                </a:pPr>
                <a:r>
                  <a:rPr lang="es-MX" b="1" dirty="0">
                    <a:solidFill>
                      <a:schemeClr val="accent1"/>
                    </a:solidFill>
                  </a:rPr>
                  <a:t>Si </a:t>
                </a:r>
                <a14:m>
                  <m:oMath xmlns:m="http://schemas.openxmlformats.org/officeDocument/2006/math">
                    <m:r>
                      <a:rPr lang="es-MX" b="1" i="1" smtClean="0">
                        <a:solidFill>
                          <a:schemeClr val="accent1"/>
                        </a:solidFill>
                        <a:latin typeface="Cambria Math" panose="02040503050406030204" pitchFamily="18" charset="0"/>
                      </a:rPr>
                      <m:t>𝒓</m:t>
                    </m:r>
                    <m:r>
                      <a:rPr lang="es-MX" b="1" i="1" smtClean="0">
                        <a:solidFill>
                          <a:schemeClr val="accent1"/>
                        </a:solidFill>
                        <a:latin typeface="Cambria Math" panose="02040503050406030204" pitchFamily="18" charset="0"/>
                      </a:rPr>
                      <m:t>&lt;</m:t>
                    </m:r>
                    <m:r>
                      <a:rPr lang="es-MX" b="1" i="0" smtClean="0">
                        <a:solidFill>
                          <a:schemeClr val="accent1"/>
                        </a:solidFill>
                        <a:latin typeface="Cambria Math" panose="02040503050406030204" pitchFamily="18" charset="0"/>
                      </a:rPr>
                      <m:t>𝐞𝐱𝐩</m:t>
                    </m:r>
                    <m:r>
                      <a:rPr lang="es-MX" b="1" i="1" smtClean="0">
                        <a:solidFill>
                          <a:schemeClr val="accent1"/>
                        </a:solidFill>
                        <a:latin typeface="Cambria Math" panose="02040503050406030204" pitchFamily="18" charset="0"/>
                      </a:rPr>
                      <m:t>⁡(−</m:t>
                    </m:r>
                    <m:r>
                      <a:rPr lang="es-MX" b="1" i="1">
                        <a:solidFill>
                          <a:schemeClr val="accent1"/>
                        </a:solidFill>
                        <a:latin typeface="Cambria Math" panose="02040503050406030204" pitchFamily="18" charset="0"/>
                      </a:rPr>
                      <m:t>𝜟</m:t>
                    </m:r>
                    <m:r>
                      <a:rPr lang="es-MX" b="1" i="1">
                        <a:solidFill>
                          <a:schemeClr val="accent1"/>
                        </a:solidFill>
                        <a:latin typeface="Cambria Math" panose="02040503050406030204" pitchFamily="18" charset="0"/>
                      </a:rPr>
                      <m:t>𝑬</m:t>
                    </m:r>
                    <m:r>
                      <a:rPr lang="es-MX" b="1" i="1" smtClean="0">
                        <a:solidFill>
                          <a:schemeClr val="accent1"/>
                        </a:solidFill>
                        <a:latin typeface="Cambria Math" panose="02040503050406030204" pitchFamily="18" charset="0"/>
                      </a:rPr>
                      <m:t>/</m:t>
                    </m:r>
                    <m:sSub>
                      <m:sSubPr>
                        <m:ctrlPr>
                          <a:rPr lang="es-MX" b="1" i="1" smtClean="0">
                            <a:solidFill>
                              <a:schemeClr val="accent1"/>
                            </a:solidFill>
                            <a:latin typeface="Cambria Math" panose="02040503050406030204" pitchFamily="18" charset="0"/>
                          </a:rPr>
                        </m:ctrlPr>
                      </m:sSubPr>
                      <m:e>
                        <m:r>
                          <a:rPr lang="es-MX" b="1" i="1" smtClean="0">
                            <a:solidFill>
                              <a:schemeClr val="accent1"/>
                            </a:solidFill>
                            <a:latin typeface="Cambria Math" panose="02040503050406030204" pitchFamily="18" charset="0"/>
                          </a:rPr>
                          <m:t>𝒌</m:t>
                        </m:r>
                      </m:e>
                      <m:sub>
                        <m:r>
                          <a:rPr lang="es-MX" b="1" i="1" smtClean="0">
                            <a:solidFill>
                              <a:schemeClr val="accent1"/>
                            </a:solidFill>
                            <a:latin typeface="Cambria Math" panose="02040503050406030204" pitchFamily="18" charset="0"/>
                          </a:rPr>
                          <m:t>𝑩</m:t>
                        </m:r>
                      </m:sub>
                    </m:sSub>
                    <m:r>
                      <a:rPr lang="es-MX" b="1" i="1" smtClean="0">
                        <a:solidFill>
                          <a:schemeClr val="accent1"/>
                        </a:solidFill>
                        <a:latin typeface="Cambria Math" panose="02040503050406030204" pitchFamily="18" charset="0"/>
                      </a:rPr>
                      <m:t>𝑻</m:t>
                    </m:r>
                    <m:r>
                      <a:rPr lang="es-MX" b="1" i="1" smtClean="0">
                        <a:solidFill>
                          <a:schemeClr val="accent1"/>
                        </a:solidFill>
                        <a:latin typeface="Cambria Math" panose="02040503050406030204" pitchFamily="18" charset="0"/>
                      </a:rPr>
                      <m:t>)</m:t>
                    </m:r>
                  </m:oMath>
                </a14:m>
                <a:r>
                  <a:rPr lang="es-MX" b="1" dirty="0">
                    <a:solidFill>
                      <a:schemeClr val="accent1"/>
                    </a:solidFill>
                  </a:rPr>
                  <a:t>, se acepta la nueva dirección del macroespín</a:t>
                </a:r>
              </a:p>
            </p:txBody>
          </p:sp>
        </mc:Choice>
        <mc:Fallback xmlns="">
          <p:sp>
            <p:nvSpPr>
              <p:cNvPr id="4" name="CuadroTexto 3"/>
              <p:cNvSpPr txBox="1">
                <a:spLocks noRot="1" noChangeAspect="1" noMove="1" noResize="1" noEditPoints="1" noAdjustHandles="1" noChangeArrowheads="1" noChangeShapeType="1" noTextEdit="1"/>
              </p:cNvSpPr>
              <p:nvPr/>
            </p:nvSpPr>
            <p:spPr>
              <a:xfrm>
                <a:off x="1080847" y="2336203"/>
                <a:ext cx="5950237" cy="3745769"/>
              </a:xfrm>
              <a:prstGeom prst="rect">
                <a:avLst/>
              </a:prstGeom>
              <a:blipFill>
                <a:blip r:embed="rId2"/>
                <a:stretch>
                  <a:fillRect l="-716" t="-648" r="-307" b="-1459"/>
                </a:stretch>
              </a:blipFill>
              <a:ln>
                <a:solidFill>
                  <a:srgbClr val="FF0000"/>
                </a:solidFill>
              </a:ln>
            </p:spPr>
            <p:txBody>
              <a:bodyPr/>
              <a:lstStyle/>
              <a:p>
                <a:r>
                  <a:rPr lang="en-US">
                    <a:noFill/>
                  </a:rPr>
                  <a:t> </a:t>
                </a:r>
              </a:p>
            </p:txBody>
          </p:sp>
        </mc:Fallback>
      </mc:AlternateContent>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561" y="1905606"/>
            <a:ext cx="1392531" cy="1970968"/>
          </a:xfrm>
          <a:prstGeom prst="rect">
            <a:avLst/>
          </a:prstGeom>
        </p:spPr>
      </p:pic>
      <p:sp>
        <p:nvSpPr>
          <p:cNvPr id="6" name="CuadroTexto 5"/>
          <p:cNvSpPr txBox="1"/>
          <p:nvPr/>
        </p:nvSpPr>
        <p:spPr>
          <a:xfrm>
            <a:off x="8580459" y="3852567"/>
            <a:ext cx="3256852" cy="369332"/>
          </a:xfrm>
          <a:prstGeom prst="rect">
            <a:avLst/>
          </a:prstGeom>
          <a:noFill/>
        </p:spPr>
        <p:txBody>
          <a:bodyPr wrap="square" rtlCol="0">
            <a:spAutoFit/>
          </a:bodyPr>
          <a:lstStyle/>
          <a:p>
            <a:r>
              <a:rPr lang="es-MX" b="1" dirty="0">
                <a:solidFill>
                  <a:schemeClr val="accent1"/>
                </a:solidFill>
              </a:rPr>
              <a:t>restricción de ángulo sólido</a:t>
            </a:r>
            <a:endParaRPr lang="en-US" b="1" dirty="0">
              <a:solidFill>
                <a:schemeClr val="accent1"/>
              </a:solidFill>
            </a:endParaRPr>
          </a:p>
        </p:txBody>
      </p:sp>
      <mc:AlternateContent xmlns:mc="http://schemas.openxmlformats.org/markup-compatibility/2006">
        <mc:Choice xmlns:a14="http://schemas.microsoft.com/office/drawing/2010/main" Requires="a14">
          <p:sp>
            <p:nvSpPr>
              <p:cNvPr id="7" name="CuadroTexto 6"/>
              <p:cNvSpPr txBox="1"/>
              <p:nvPr/>
            </p:nvSpPr>
            <p:spPr>
              <a:xfrm>
                <a:off x="9716642" y="3429000"/>
                <a:ext cx="108455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MX" b="1" i="1" smtClean="0">
                          <a:latin typeface="Cambria Math" panose="02040503050406030204" pitchFamily="18" charset="0"/>
                        </a:rPr>
                        <m:t>𝜹𝜽</m:t>
                      </m:r>
                      <m:r>
                        <a:rPr lang="es-MX" b="1" i="1" smtClean="0">
                          <a:latin typeface="Cambria Math" panose="02040503050406030204" pitchFamily="18" charset="0"/>
                        </a:rPr>
                        <m:t>=</m:t>
                      </m:r>
                      <m:rad>
                        <m:radPr>
                          <m:degHide m:val="on"/>
                          <m:ctrlPr>
                            <a:rPr lang="es-MX" b="1" i="1" smtClean="0">
                              <a:latin typeface="Cambria Math" panose="02040503050406030204" pitchFamily="18" charset="0"/>
                            </a:rPr>
                          </m:ctrlPr>
                        </m:radPr>
                        <m:deg/>
                        <m:e>
                          <m:r>
                            <a:rPr lang="es-MX" b="1" i="1" smtClean="0">
                              <a:latin typeface="Cambria Math" panose="02040503050406030204" pitchFamily="18" charset="0"/>
                            </a:rPr>
                            <m:t>𝑪</m:t>
                          </m:r>
                          <m:r>
                            <a:rPr lang="es-MX" b="1" i="1" smtClean="0">
                              <a:latin typeface="Cambria Math" panose="02040503050406030204" pitchFamily="18" charset="0"/>
                            </a:rPr>
                            <m:t>.</m:t>
                          </m:r>
                          <m:r>
                            <a:rPr lang="es-MX" b="1" i="1" smtClean="0">
                              <a:latin typeface="Cambria Math" panose="02040503050406030204" pitchFamily="18" charset="0"/>
                            </a:rPr>
                            <m:t>𝒕</m:t>
                          </m:r>
                        </m:e>
                      </m:rad>
                    </m:oMath>
                  </m:oMathPara>
                </a14:m>
                <a:endParaRPr lang="en-US" b="1" dirty="0"/>
              </a:p>
            </p:txBody>
          </p:sp>
        </mc:Choice>
        <mc:Fallback>
          <p:sp>
            <p:nvSpPr>
              <p:cNvPr id="7" name="CuadroTexto 6"/>
              <p:cNvSpPr txBox="1">
                <a:spLocks noRot="1" noChangeAspect="1" noMove="1" noResize="1" noEditPoints="1" noAdjustHandles="1" noChangeArrowheads="1" noChangeShapeType="1" noTextEdit="1"/>
              </p:cNvSpPr>
              <p:nvPr/>
            </p:nvSpPr>
            <p:spPr>
              <a:xfrm>
                <a:off x="9716642" y="3429000"/>
                <a:ext cx="1084552" cy="309637"/>
              </a:xfrm>
              <a:prstGeom prst="rect">
                <a:avLst/>
              </a:prstGeom>
              <a:blipFill>
                <a:blip r:embed="rId4"/>
                <a:stretch>
                  <a:fillRect l="-6180" r="-5056" b="-8000"/>
                </a:stretch>
              </a:blipFill>
            </p:spPr>
            <p:txBody>
              <a:bodyPr/>
              <a:lstStyle/>
              <a:p>
                <a:r>
                  <a:rPr lang="es-PE">
                    <a:noFill/>
                  </a:rPr>
                  <a:t> </a:t>
                </a:r>
              </a:p>
            </p:txBody>
          </p:sp>
        </mc:Fallback>
      </mc:AlternateContent>
      <p:sp>
        <p:nvSpPr>
          <p:cNvPr id="8" name="CuadroTexto 7"/>
          <p:cNvSpPr txBox="1"/>
          <p:nvPr/>
        </p:nvSpPr>
        <p:spPr>
          <a:xfrm>
            <a:off x="581192" y="747391"/>
            <a:ext cx="2928238" cy="461665"/>
          </a:xfrm>
          <a:prstGeom prst="rect">
            <a:avLst/>
          </a:prstGeom>
          <a:noFill/>
        </p:spPr>
        <p:txBody>
          <a:bodyPr wrap="none" rtlCol="0">
            <a:spAutoFit/>
          </a:bodyPr>
          <a:lstStyle/>
          <a:p>
            <a:r>
              <a:rPr lang="es-MX" sz="2400" b="1" dirty="0">
                <a:solidFill>
                  <a:srgbClr val="FFC000"/>
                </a:solidFill>
              </a:rPr>
              <a:t>(METODOLOGÍA)</a:t>
            </a:r>
            <a:endParaRPr lang="en-US" sz="2800" b="1" dirty="0">
              <a:solidFill>
                <a:srgbClr val="FFC000"/>
              </a:solidFill>
            </a:endParaRPr>
          </a:p>
        </p:txBody>
      </p:sp>
      <p:cxnSp>
        <p:nvCxnSpPr>
          <p:cNvPr id="9" name="Conector recto de flecha 8"/>
          <p:cNvCxnSpPr/>
          <p:nvPr/>
        </p:nvCxnSpPr>
        <p:spPr>
          <a:xfrm>
            <a:off x="5480050" y="3651250"/>
            <a:ext cx="2873906" cy="63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655320" y="5600700"/>
            <a:ext cx="4953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647700" y="3070860"/>
            <a:ext cx="0" cy="2552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655320" y="3078480"/>
            <a:ext cx="54864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1DA5C35A-D8E5-48D4-9D2B-B76FD810BD28}"/>
              </a:ext>
            </a:extLst>
          </p:cNvPr>
          <p:cNvSpPr txBox="1"/>
          <p:nvPr/>
        </p:nvSpPr>
        <p:spPr>
          <a:xfrm>
            <a:off x="8994561" y="4260103"/>
            <a:ext cx="2340459" cy="1477328"/>
          </a:xfrm>
          <a:prstGeom prst="rect">
            <a:avLst/>
          </a:prstGeom>
          <a:noFill/>
        </p:spPr>
        <p:txBody>
          <a:bodyPr wrap="square" rtlCol="0">
            <a:spAutoFit/>
          </a:bodyPr>
          <a:lstStyle/>
          <a:p>
            <a:pPr algn="just"/>
            <a:r>
              <a:rPr lang="es-MX" dirty="0"/>
              <a:t>“dirección preferencial, donde el macroespín tiende alinearse”</a:t>
            </a:r>
          </a:p>
          <a:p>
            <a:pPr algn="just"/>
            <a:endParaRPr lang="es-MX" b="1" dirty="0">
              <a:solidFill>
                <a:schemeClr val="accent1"/>
              </a:solidFill>
            </a:endParaRPr>
          </a:p>
          <a:p>
            <a:pPr algn="just"/>
            <a:r>
              <a:rPr lang="es-MX" b="1" dirty="0">
                <a:solidFill>
                  <a:schemeClr val="accent1"/>
                </a:solidFill>
              </a:rPr>
              <a:t>Anisotropía uniaxial</a:t>
            </a:r>
          </a:p>
        </p:txBody>
      </p:sp>
      <p:pic>
        <p:nvPicPr>
          <p:cNvPr id="11" name="Imagen 10">
            <a:extLst>
              <a:ext uri="{FF2B5EF4-FFF2-40B4-BE49-F238E27FC236}">
                <a16:creationId xmlns:a16="http://schemas.microsoft.com/office/drawing/2014/main" id="{3DEFA7F5-84E0-4EF4-823B-7909C68584F3}"/>
              </a:ext>
            </a:extLst>
          </p:cNvPr>
          <p:cNvPicPr>
            <a:picLocks noChangeAspect="1"/>
          </p:cNvPicPr>
          <p:nvPr/>
        </p:nvPicPr>
        <p:blipFill>
          <a:blip r:embed="rId5"/>
          <a:stretch>
            <a:fillRect/>
          </a:stretch>
        </p:blipFill>
        <p:spPr>
          <a:xfrm>
            <a:off x="9044257" y="5750070"/>
            <a:ext cx="2290763" cy="608440"/>
          </a:xfrm>
          <a:prstGeom prst="rect">
            <a:avLst/>
          </a:prstGeom>
        </p:spPr>
      </p:pic>
    </p:spTree>
    <p:extLst>
      <p:ext uri="{BB962C8B-B14F-4D97-AF65-F5344CB8AC3E}">
        <p14:creationId xmlns:p14="http://schemas.microsoft.com/office/powerpoint/2010/main" val="175618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Sistema de nanopartículas magnéticas</a:t>
            </a:r>
            <a:endParaRPr lang="en-US" dirty="0"/>
          </a:p>
        </p:txBody>
      </p:sp>
      <p:pic>
        <p:nvPicPr>
          <p:cNvPr id="4" name="Imagen 3"/>
          <p:cNvPicPr>
            <a:picLocks noChangeAspect="1"/>
          </p:cNvPicPr>
          <p:nvPr/>
        </p:nvPicPr>
        <p:blipFill>
          <a:blip r:embed="rId2"/>
          <a:stretch>
            <a:fillRect/>
          </a:stretch>
        </p:blipFill>
        <p:spPr>
          <a:xfrm>
            <a:off x="530807" y="1986248"/>
            <a:ext cx="4859725" cy="422662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038" y="2264895"/>
            <a:ext cx="5045528" cy="3784146"/>
          </a:xfrm>
          <a:prstGeom prst="rect">
            <a:avLst/>
          </a:prstGeom>
        </p:spPr>
      </p:pic>
      <p:sp>
        <p:nvSpPr>
          <p:cNvPr id="6" name="CuadroTexto 5"/>
          <p:cNvSpPr txBox="1"/>
          <p:nvPr/>
        </p:nvSpPr>
        <p:spPr>
          <a:xfrm>
            <a:off x="831423" y="6258446"/>
            <a:ext cx="4258491" cy="369332"/>
          </a:xfrm>
          <a:prstGeom prst="rect">
            <a:avLst/>
          </a:prstGeom>
          <a:noFill/>
        </p:spPr>
        <p:txBody>
          <a:bodyPr wrap="square" rtlCol="0">
            <a:spAutoFit/>
          </a:bodyPr>
          <a:lstStyle/>
          <a:p>
            <a:r>
              <a:rPr lang="es-MX" b="1" dirty="0">
                <a:solidFill>
                  <a:schemeClr val="accent1"/>
                </a:solidFill>
              </a:rPr>
              <a:t>Sistema de nanopartículas magnéticas</a:t>
            </a:r>
            <a:endParaRPr lang="en-US" b="1" dirty="0">
              <a:solidFill>
                <a:schemeClr val="accent1"/>
              </a:solidFill>
            </a:endParaRPr>
          </a:p>
        </p:txBody>
      </p:sp>
      <p:sp>
        <p:nvSpPr>
          <p:cNvPr id="7" name="CuadroTexto 6"/>
          <p:cNvSpPr txBox="1"/>
          <p:nvPr/>
        </p:nvSpPr>
        <p:spPr>
          <a:xfrm>
            <a:off x="6589344" y="6263355"/>
            <a:ext cx="3291840" cy="369332"/>
          </a:xfrm>
          <a:prstGeom prst="rect">
            <a:avLst/>
          </a:prstGeom>
          <a:noFill/>
        </p:spPr>
        <p:txBody>
          <a:bodyPr wrap="square" rtlCol="0">
            <a:spAutoFit/>
          </a:bodyPr>
          <a:lstStyle/>
          <a:p>
            <a:r>
              <a:rPr lang="es-MX" b="1" dirty="0">
                <a:solidFill>
                  <a:schemeClr val="accent1"/>
                </a:solidFill>
              </a:rPr>
              <a:t>Modelo de Stoner Wohlfarth</a:t>
            </a:r>
            <a:endParaRPr lang="en-US" b="1" dirty="0">
              <a:solidFill>
                <a:schemeClr val="accent1"/>
              </a:solidFill>
            </a:endParaRPr>
          </a:p>
        </p:txBody>
      </p:sp>
      <p:cxnSp>
        <p:nvCxnSpPr>
          <p:cNvPr id="9" name="Conector recto de flecha 8"/>
          <p:cNvCxnSpPr/>
          <p:nvPr/>
        </p:nvCxnSpPr>
        <p:spPr>
          <a:xfrm flipV="1">
            <a:off x="10542566" y="5862206"/>
            <a:ext cx="1290320" cy="39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10542566" y="5145926"/>
            <a:ext cx="695960" cy="1112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Arco 13"/>
          <p:cNvSpPr/>
          <p:nvPr/>
        </p:nvSpPr>
        <p:spPr>
          <a:xfrm>
            <a:off x="10547646" y="6016698"/>
            <a:ext cx="276860" cy="32766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CuadroTexto 15"/>
              <p:cNvSpPr txBox="1"/>
              <p:nvPr/>
            </p:nvSpPr>
            <p:spPr>
              <a:xfrm>
                <a:off x="10770048" y="4981571"/>
                <a:ext cx="417678"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MX" b="0" i="1" smtClean="0">
                              <a:latin typeface="Cambria Math" panose="02040503050406030204" pitchFamily="18" charset="0"/>
                            </a:rPr>
                          </m:ctrlPr>
                        </m:accPr>
                        <m:e>
                          <m:r>
                            <a:rPr lang="es-MX" b="0" i="1" smtClean="0">
                              <a:latin typeface="Cambria Math" panose="02040503050406030204" pitchFamily="18" charset="0"/>
                            </a:rPr>
                            <m:t>𝐾</m:t>
                          </m:r>
                        </m:e>
                      </m:acc>
                    </m:oMath>
                  </m:oMathPara>
                </a14:m>
                <a:endParaRPr lang="en-US"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10770048" y="4981571"/>
                <a:ext cx="417678" cy="4029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11401661" y="5941427"/>
                <a:ext cx="682110"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latin typeface="Cambria Math" panose="02040503050406030204" pitchFamily="18" charset="0"/>
                            </a:rPr>
                          </m:ctrlPr>
                        </m:sSubPr>
                        <m:e>
                          <m:acc>
                            <m:accPr>
                              <m:chr m:val="⃗"/>
                              <m:ctrlPr>
                                <a:rPr lang="es-MX" b="0" i="1" smtClean="0">
                                  <a:latin typeface="Cambria Math" panose="02040503050406030204" pitchFamily="18" charset="0"/>
                                </a:rPr>
                              </m:ctrlPr>
                            </m:accPr>
                            <m:e>
                              <m:r>
                                <a:rPr lang="es-MX" b="0" i="1" smtClean="0">
                                  <a:latin typeface="Cambria Math" panose="02040503050406030204" pitchFamily="18" charset="0"/>
                                </a:rPr>
                                <m:t>𝐻</m:t>
                              </m:r>
                            </m:e>
                          </m:acc>
                        </m:e>
                        <m:sub>
                          <m:r>
                            <a:rPr lang="es-MX" b="0" i="1" smtClean="0">
                              <a:latin typeface="Cambria Math" panose="02040503050406030204" pitchFamily="18" charset="0"/>
                            </a:rPr>
                            <m:t>𝑒𝑥𝑡</m:t>
                          </m:r>
                        </m:sub>
                      </m:sSub>
                    </m:oMath>
                  </m:oMathPara>
                </a14:m>
                <a:endParaRPr lang="en-US"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11401661" y="5941427"/>
                <a:ext cx="682110" cy="4029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10781974" y="5845890"/>
                <a:ext cx="217144" cy="276999"/>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FF0000"/>
                          </a:solidFill>
                          <a:latin typeface="Cambria Math" panose="02040503050406030204" pitchFamily="18" charset="0"/>
                        </a:rPr>
                        <m:t>𝜃</m:t>
                      </m:r>
                    </m:oMath>
                  </m:oMathPara>
                </a14:m>
                <a:endParaRPr lang="en-US"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10781974" y="5845890"/>
                <a:ext cx="217144" cy="276999"/>
              </a:xfrm>
              <a:prstGeom prst="rect">
                <a:avLst/>
              </a:prstGeom>
              <a:blipFill>
                <a:blip r:embed="rId6"/>
                <a:stretch>
                  <a:fillRect l="-20000" r="-17143" b="-888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03942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a:t>Sistema de Nanocadenas de </a:t>
                </a:r>
                <a14:m>
                  <m:oMath xmlns:m="http://schemas.openxmlformats.org/officeDocument/2006/math">
                    <m:r>
                      <a:rPr lang="es-MX" b="0" i="1" smtClean="0">
                        <a:latin typeface="Cambria Math" panose="02040503050406030204" pitchFamily="18" charset="0"/>
                      </a:rPr>
                      <m:t>𝐹</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𝑒</m:t>
                        </m:r>
                      </m:e>
                      <m:sub>
                        <m:r>
                          <a:rPr lang="es-MX" b="0" i="1" smtClean="0">
                            <a:latin typeface="Cambria Math" panose="02040503050406030204" pitchFamily="18" charset="0"/>
                          </a:rPr>
                          <m:t>3</m:t>
                        </m:r>
                      </m:sub>
                    </m:sSub>
                    <m:sSub>
                      <m:sSubPr>
                        <m:ctrlPr>
                          <a:rPr lang="es-MX" b="0" i="1" smtClean="0">
                            <a:latin typeface="Cambria Math" panose="02040503050406030204" pitchFamily="18" charset="0"/>
                          </a:rPr>
                        </m:ctrlPr>
                      </m:sSubPr>
                      <m:e>
                        <m:r>
                          <a:rPr lang="es-MX" b="0" i="1" smtClean="0">
                            <a:latin typeface="Cambria Math" panose="02040503050406030204" pitchFamily="18" charset="0"/>
                          </a:rPr>
                          <m:t>𝑂</m:t>
                        </m:r>
                      </m:e>
                      <m:sub>
                        <m:r>
                          <a:rPr lang="es-MX" b="0" i="1" smtClean="0">
                            <a:latin typeface="Cambria Math" panose="02040503050406030204" pitchFamily="18" charset="0"/>
                          </a:rPr>
                          <m:t>4</m:t>
                        </m:r>
                      </m:sub>
                    </m:sSub>
                  </m:oMath>
                </a14:m>
                <a:endParaRPr lang="en-US"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1105" b="-16867"/>
                </a:stretch>
              </a:blipFill>
            </p:spPr>
            <p:txBody>
              <a:bodyPr/>
              <a:lstStyle/>
              <a:p>
                <a:r>
                  <a:rPr lang="en-US">
                    <a:noFill/>
                  </a:rPr>
                  <a:t> </a:t>
                </a:r>
              </a:p>
            </p:txBody>
          </p:sp>
        </mc:Fallback>
      </mc:AlternateContent>
      <p:pic>
        <p:nvPicPr>
          <p:cNvPr id="5" name="Imagen 4"/>
          <p:cNvPicPr>
            <a:picLocks noChangeAspect="1"/>
          </p:cNvPicPr>
          <p:nvPr/>
        </p:nvPicPr>
        <p:blipFill rotWithShape="1">
          <a:blip r:embed="rId3"/>
          <a:srcRect l="21112" t="10425" r="15023" b="8709"/>
          <a:stretch/>
        </p:blipFill>
        <p:spPr>
          <a:xfrm>
            <a:off x="871823" y="2175551"/>
            <a:ext cx="3892731" cy="3696789"/>
          </a:xfrm>
          <a:prstGeom prst="rect">
            <a:avLst/>
          </a:prstGeom>
        </p:spPr>
      </p:pic>
      <p:pic>
        <p:nvPicPr>
          <p:cNvPr id="6" name="Imagen 5"/>
          <p:cNvPicPr>
            <a:picLocks noChangeAspect="1"/>
          </p:cNvPicPr>
          <p:nvPr/>
        </p:nvPicPr>
        <p:blipFill rotWithShape="1">
          <a:blip r:embed="rId4"/>
          <a:srcRect l="5923" t="44428" r="851" b="42142"/>
          <a:stretch/>
        </p:blipFill>
        <p:spPr>
          <a:xfrm>
            <a:off x="5457009" y="2340839"/>
            <a:ext cx="5682344" cy="613955"/>
          </a:xfrm>
          <a:prstGeom prst="rect">
            <a:avLst/>
          </a:prstGeom>
        </p:spPr>
      </p:pic>
      <p:pic>
        <p:nvPicPr>
          <p:cNvPr id="8" name="Imagen 7"/>
          <p:cNvPicPr>
            <a:picLocks noChangeAspect="1"/>
          </p:cNvPicPr>
          <p:nvPr/>
        </p:nvPicPr>
        <p:blipFill>
          <a:blip r:embed="rId5"/>
          <a:stretch>
            <a:fillRect/>
          </a:stretch>
        </p:blipFill>
        <p:spPr>
          <a:xfrm>
            <a:off x="6941687" y="3693701"/>
            <a:ext cx="2256744" cy="1928490"/>
          </a:xfrm>
          <a:prstGeom prst="rect">
            <a:avLst/>
          </a:prstGeom>
          <a:ln w="12700">
            <a:solidFill>
              <a:srgbClr val="FF0000"/>
            </a:solidFill>
            <a:prstDash val="dash"/>
          </a:ln>
        </p:spPr>
      </p:pic>
      <p:sp>
        <p:nvSpPr>
          <p:cNvPr id="9" name="Rectángulo 8"/>
          <p:cNvSpPr/>
          <p:nvPr/>
        </p:nvSpPr>
        <p:spPr>
          <a:xfrm>
            <a:off x="7756480" y="2412684"/>
            <a:ext cx="470263" cy="470263"/>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ector recto 10"/>
          <p:cNvCxnSpPr/>
          <p:nvPr/>
        </p:nvCxnSpPr>
        <p:spPr>
          <a:xfrm flipH="1">
            <a:off x="6949306" y="2882947"/>
            <a:ext cx="807174" cy="78567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8226743" y="2882947"/>
            <a:ext cx="979307" cy="78567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7553325" y="4138887"/>
            <a:ext cx="1105640" cy="101414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a:off x="7523978" y="4138887"/>
            <a:ext cx="1121574" cy="103608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7188200" y="4639943"/>
            <a:ext cx="1828800" cy="1"/>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Elipse 15"/>
          <p:cNvSpPr/>
          <p:nvPr/>
        </p:nvSpPr>
        <p:spPr>
          <a:xfrm>
            <a:off x="7310030" y="4104911"/>
            <a:ext cx="357051" cy="107006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ipse 13"/>
          <p:cNvSpPr/>
          <p:nvPr/>
        </p:nvSpPr>
        <p:spPr>
          <a:xfrm>
            <a:off x="8537870" y="4104911"/>
            <a:ext cx="357051" cy="107006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o 23"/>
          <p:cNvSpPr/>
          <p:nvPr/>
        </p:nvSpPr>
        <p:spPr>
          <a:xfrm rot="1776247">
            <a:off x="8019890" y="4543618"/>
            <a:ext cx="217013" cy="271082"/>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CuadroTexto 24"/>
              <p:cNvSpPr txBox="1"/>
              <p:nvPr/>
            </p:nvSpPr>
            <p:spPr>
              <a:xfrm>
                <a:off x="8163806" y="4445184"/>
                <a:ext cx="409086" cy="233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MX" sz="900" b="1" i="1" smtClean="0">
                              <a:latin typeface="Cambria Math" panose="02040503050406030204" pitchFamily="18" charset="0"/>
                            </a:rPr>
                          </m:ctrlPr>
                        </m:sSupPr>
                        <m:e>
                          <m:r>
                            <a:rPr lang="es-MX" sz="900" b="1" i="1" smtClean="0">
                              <a:latin typeface="Cambria Math" panose="02040503050406030204" pitchFamily="18" charset="0"/>
                            </a:rPr>
                            <m:t>𝟐𝟎</m:t>
                          </m:r>
                        </m:e>
                        <m:sup>
                          <m:r>
                            <a:rPr lang="es-MX" sz="900" b="1" i="1" smtClean="0">
                              <a:latin typeface="Cambria Math" panose="02040503050406030204" pitchFamily="18" charset="0"/>
                            </a:rPr>
                            <m:t>𝟎</m:t>
                          </m:r>
                        </m:sup>
                      </m:sSup>
                    </m:oMath>
                  </m:oMathPara>
                </a14:m>
                <a:endParaRPr lang="en-US" sz="900" b="1" dirty="0"/>
              </a:p>
            </p:txBody>
          </p:sp>
        </mc:Choice>
        <mc:Fallback xmlns="">
          <p:sp>
            <p:nvSpPr>
              <p:cNvPr id="25" name="CuadroTexto 24"/>
              <p:cNvSpPr txBox="1">
                <a:spLocks noRot="1" noChangeAspect="1" noMove="1" noResize="1" noEditPoints="1" noAdjustHandles="1" noChangeArrowheads="1" noChangeShapeType="1" noTextEdit="1"/>
              </p:cNvSpPr>
              <p:nvPr/>
            </p:nvSpPr>
            <p:spPr>
              <a:xfrm>
                <a:off x="8163806" y="4445184"/>
                <a:ext cx="409086" cy="233975"/>
              </a:xfrm>
              <a:prstGeom prst="rect">
                <a:avLst/>
              </a:prstGeom>
              <a:blipFill>
                <a:blip r:embed="rId6"/>
                <a:stretch>
                  <a:fillRect/>
                </a:stretch>
              </a:blipFill>
            </p:spPr>
            <p:txBody>
              <a:bodyPr/>
              <a:lstStyle/>
              <a:p>
                <a:r>
                  <a:rPr lang="en-US">
                    <a:noFill/>
                  </a:rPr>
                  <a:t> </a:t>
                </a:r>
              </a:p>
            </p:txBody>
          </p:sp>
        </mc:Fallback>
      </mc:AlternateContent>
      <p:cxnSp>
        <p:nvCxnSpPr>
          <p:cNvPr id="27" name="Conector recto de flecha 26"/>
          <p:cNvCxnSpPr/>
          <p:nvPr/>
        </p:nvCxnSpPr>
        <p:spPr>
          <a:xfrm>
            <a:off x="7119938" y="4210732"/>
            <a:ext cx="1981200" cy="863714"/>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CuadroTexto 34"/>
              <p:cNvSpPr txBox="1"/>
              <p:nvPr/>
            </p:nvSpPr>
            <p:spPr>
              <a:xfrm>
                <a:off x="8737062" y="4989295"/>
                <a:ext cx="425116"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MX" b="1" i="1" smtClean="0">
                              <a:latin typeface="Cambria Math" panose="02040503050406030204" pitchFamily="18" charset="0"/>
                            </a:rPr>
                          </m:ctrlPr>
                        </m:accPr>
                        <m:e>
                          <m:r>
                            <a:rPr lang="es-MX" b="1" i="1" smtClean="0">
                              <a:latin typeface="Cambria Math" panose="02040503050406030204" pitchFamily="18" charset="0"/>
                            </a:rPr>
                            <m:t>𝑲</m:t>
                          </m:r>
                        </m:e>
                      </m:acc>
                    </m:oMath>
                  </m:oMathPara>
                </a14:m>
                <a:endParaRPr lang="en-US" b="1" dirty="0"/>
              </a:p>
            </p:txBody>
          </p:sp>
        </mc:Choice>
        <mc:Fallback xmlns="">
          <p:sp>
            <p:nvSpPr>
              <p:cNvPr id="35" name="CuadroTexto 34"/>
              <p:cNvSpPr txBox="1">
                <a:spLocks noRot="1" noChangeAspect="1" noMove="1" noResize="1" noEditPoints="1" noAdjustHandles="1" noChangeArrowheads="1" noChangeShapeType="1" noTextEdit="1"/>
              </p:cNvSpPr>
              <p:nvPr/>
            </p:nvSpPr>
            <p:spPr>
              <a:xfrm>
                <a:off x="8737062" y="4989295"/>
                <a:ext cx="425116" cy="4029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CuadroTexto 35"/>
              <p:cNvSpPr txBox="1"/>
              <p:nvPr/>
            </p:nvSpPr>
            <p:spPr>
              <a:xfrm>
                <a:off x="912858" y="5872340"/>
                <a:ext cx="3911648" cy="369332"/>
              </a:xfrm>
              <a:prstGeom prst="rect">
                <a:avLst/>
              </a:prstGeom>
              <a:noFill/>
            </p:spPr>
            <p:txBody>
              <a:bodyPr wrap="none" rtlCol="0">
                <a:spAutoFit/>
              </a:bodyPr>
              <a:lstStyle/>
              <a:p>
                <a:r>
                  <a:rPr lang="es-MX" b="1" dirty="0"/>
                  <a:t>Sistema de nanocadenas (</a:t>
                </a:r>
                <a14:m>
                  <m:oMath xmlns:m="http://schemas.openxmlformats.org/officeDocument/2006/math">
                    <m:r>
                      <a:rPr lang="es-MX" b="1" i="1" smtClean="0">
                        <a:latin typeface="Cambria Math" panose="02040503050406030204" pitchFamily="18" charset="0"/>
                      </a:rPr>
                      <m:t>𝑵</m:t>
                    </m:r>
                    <m:r>
                      <a:rPr lang="es-MX" b="1" i="1" smtClean="0">
                        <a:latin typeface="Cambria Math" panose="02040503050406030204" pitchFamily="18" charset="0"/>
                      </a:rPr>
                      <m:t>=</m:t>
                    </m:r>
                    <m:r>
                      <a:rPr lang="es-MX" b="1" i="1" smtClean="0">
                        <a:latin typeface="Cambria Math" panose="02040503050406030204" pitchFamily="18" charset="0"/>
                      </a:rPr>
                      <m:t>𝟏𝟐</m:t>
                    </m:r>
                  </m:oMath>
                </a14:m>
                <a:r>
                  <a:rPr lang="es-MX" b="1" dirty="0"/>
                  <a:t>)</a:t>
                </a:r>
                <a:endParaRPr lang="en-US" b="1" dirty="0"/>
              </a:p>
            </p:txBody>
          </p:sp>
        </mc:Choice>
        <mc:Fallback xmlns="">
          <p:sp>
            <p:nvSpPr>
              <p:cNvPr id="36" name="CuadroTexto 35"/>
              <p:cNvSpPr txBox="1">
                <a:spLocks noRot="1" noChangeAspect="1" noMove="1" noResize="1" noEditPoints="1" noAdjustHandles="1" noChangeArrowheads="1" noChangeShapeType="1" noTextEdit="1"/>
              </p:cNvSpPr>
              <p:nvPr/>
            </p:nvSpPr>
            <p:spPr>
              <a:xfrm>
                <a:off x="912858" y="5872340"/>
                <a:ext cx="3911648" cy="369332"/>
              </a:xfrm>
              <a:prstGeom prst="rect">
                <a:avLst/>
              </a:prstGeom>
              <a:blipFill>
                <a:blip r:embed="rId8"/>
                <a:stretch>
                  <a:fillRect l="-1404" t="-8197" b="-24590"/>
                </a:stretch>
              </a:blipFill>
            </p:spPr>
            <p:txBody>
              <a:bodyPr/>
              <a:lstStyle/>
              <a:p>
                <a:r>
                  <a:rPr lang="en-US">
                    <a:noFill/>
                  </a:rPr>
                  <a:t> </a:t>
                </a:r>
              </a:p>
            </p:txBody>
          </p:sp>
        </mc:Fallback>
      </mc:AlternateContent>
      <p:sp>
        <p:nvSpPr>
          <p:cNvPr id="38" name="Rectángulo 37"/>
          <p:cNvSpPr/>
          <p:nvPr/>
        </p:nvSpPr>
        <p:spPr>
          <a:xfrm>
            <a:off x="6734180" y="5872340"/>
            <a:ext cx="2671757" cy="369332"/>
          </a:xfrm>
          <a:prstGeom prst="rect">
            <a:avLst/>
          </a:prstGeom>
        </p:spPr>
        <p:txBody>
          <a:bodyPr wrap="none">
            <a:spAutoFit/>
          </a:bodyPr>
          <a:lstStyle/>
          <a:p>
            <a:r>
              <a:rPr lang="es-MX" b="1" dirty="0"/>
              <a:t>Anisotropía restringida</a:t>
            </a:r>
            <a:endParaRPr lang="en-US" b="1" dirty="0"/>
          </a:p>
        </p:txBody>
      </p:sp>
    </p:spTree>
    <p:extLst>
      <p:ext uri="{BB962C8B-B14F-4D97-AF65-F5344CB8AC3E}">
        <p14:creationId xmlns:p14="http://schemas.microsoft.com/office/powerpoint/2010/main" val="92233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Detalles computacionales</a:t>
            </a:r>
            <a:endParaRPr lang="en-US" dirty="0"/>
          </a:p>
        </p:txBody>
      </p:sp>
      <p:pic>
        <p:nvPicPr>
          <p:cNvPr id="4" name="Imagen 3"/>
          <p:cNvPicPr>
            <a:picLocks noChangeAspect="1"/>
          </p:cNvPicPr>
          <p:nvPr/>
        </p:nvPicPr>
        <p:blipFill>
          <a:blip r:embed="rId2"/>
          <a:stretch>
            <a:fillRect/>
          </a:stretch>
        </p:blipFill>
        <p:spPr>
          <a:xfrm>
            <a:off x="581192" y="2298338"/>
            <a:ext cx="5715105" cy="704231"/>
          </a:xfrm>
          <a:prstGeom prst="rect">
            <a:avLst/>
          </a:prstGeom>
        </p:spPr>
      </p:pic>
      <p:sp>
        <p:nvSpPr>
          <p:cNvPr id="6" name="CuadroTexto 5"/>
          <p:cNvSpPr txBox="1"/>
          <p:nvPr/>
        </p:nvSpPr>
        <p:spPr>
          <a:xfrm>
            <a:off x="581192" y="1959784"/>
            <a:ext cx="3558282" cy="338554"/>
          </a:xfrm>
          <a:prstGeom prst="rect">
            <a:avLst/>
          </a:prstGeom>
          <a:noFill/>
        </p:spPr>
        <p:txBody>
          <a:bodyPr wrap="none" rtlCol="0">
            <a:spAutoFit/>
          </a:bodyPr>
          <a:lstStyle/>
          <a:p>
            <a:r>
              <a:rPr lang="es-MX" sz="1600" b="1" dirty="0"/>
              <a:t>Energía de la nanopartícula i-</a:t>
            </a:r>
            <a:r>
              <a:rPr lang="es-MX" sz="1600" b="1" dirty="0" err="1"/>
              <a:t>ésima</a:t>
            </a:r>
            <a:endParaRPr lang="en-US" sz="1600" b="1" dirty="0"/>
          </a:p>
        </p:txBody>
      </p:sp>
      <mc:AlternateContent xmlns:mc="http://schemas.openxmlformats.org/markup-compatibility/2006" xmlns:a14="http://schemas.microsoft.com/office/drawing/2010/main">
        <mc:Choice Requires="a14">
          <p:sp>
            <p:nvSpPr>
              <p:cNvPr id="7" name="CuadroTexto 6"/>
              <p:cNvSpPr txBox="1"/>
              <p:nvPr/>
            </p:nvSpPr>
            <p:spPr>
              <a:xfrm>
                <a:off x="720375" y="4684365"/>
                <a:ext cx="2344808" cy="3292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𝐾</m:t>
                          </m:r>
                        </m:e>
                        <m:sub>
                          <m:r>
                            <a:rPr lang="es-MX" sz="1400" b="0" i="1" smtClean="0">
                              <a:latin typeface="Cambria Math" panose="02040503050406030204" pitchFamily="18" charset="0"/>
                            </a:rPr>
                            <m:t>𝑒𝑓𝑓</m:t>
                          </m:r>
                        </m:sub>
                      </m:sSub>
                      <m:r>
                        <a:rPr lang="es-MX" sz="1400" b="0" i="1" smtClean="0">
                          <a:latin typeface="Cambria Math" panose="02040503050406030204" pitchFamily="18" charset="0"/>
                        </a:rPr>
                        <m:t>=15.0×</m:t>
                      </m:r>
                      <m:sSup>
                        <m:sSupPr>
                          <m:ctrlPr>
                            <a:rPr lang="es-MX" sz="1400" b="0" i="1" smtClean="0">
                              <a:latin typeface="Cambria Math" panose="02040503050406030204" pitchFamily="18" charset="0"/>
                            </a:rPr>
                          </m:ctrlPr>
                        </m:sSupPr>
                        <m:e>
                          <m:r>
                            <a:rPr lang="es-MX" sz="1400" b="0" i="1" smtClean="0">
                              <a:latin typeface="Cambria Math" panose="02040503050406030204" pitchFamily="18" charset="0"/>
                            </a:rPr>
                            <m:t>10</m:t>
                          </m:r>
                        </m:e>
                        <m:sup>
                          <m:r>
                            <a:rPr lang="es-MX" sz="1400" b="0" i="1" smtClean="0">
                              <a:latin typeface="Cambria Math" panose="02040503050406030204" pitchFamily="18" charset="0"/>
                            </a:rPr>
                            <m:t>4</m:t>
                          </m:r>
                        </m:sup>
                      </m:sSup>
                      <m:r>
                        <a:rPr lang="es-MX" sz="1400" b="0" i="1" smtClean="0">
                          <a:latin typeface="Cambria Math" panose="02040503050406030204" pitchFamily="18" charset="0"/>
                        </a:rPr>
                        <m:t>𝑒𝑟𝑔</m:t>
                      </m:r>
                      <m:r>
                        <a:rPr lang="es-MX" sz="1400" b="0" i="1" smtClean="0">
                          <a:latin typeface="Cambria Math" panose="02040503050406030204" pitchFamily="18" charset="0"/>
                        </a:rPr>
                        <m:t>/</m:t>
                      </m:r>
                      <m:r>
                        <a:rPr lang="es-MX" sz="1400" b="0" i="1" smtClean="0">
                          <a:latin typeface="Cambria Math" panose="02040503050406030204" pitchFamily="18" charset="0"/>
                        </a:rPr>
                        <m:t>𝑐</m:t>
                      </m:r>
                      <m:sSup>
                        <m:sSupPr>
                          <m:ctrlPr>
                            <a:rPr lang="es-MX" sz="1400" b="0" i="1" smtClean="0">
                              <a:latin typeface="Cambria Math" panose="02040503050406030204" pitchFamily="18" charset="0"/>
                            </a:rPr>
                          </m:ctrlPr>
                        </m:sSupPr>
                        <m:e>
                          <m:r>
                            <a:rPr lang="es-MX" sz="1400" b="0" i="1" smtClean="0">
                              <a:latin typeface="Cambria Math" panose="02040503050406030204" pitchFamily="18" charset="0"/>
                            </a:rPr>
                            <m:t>𝑚</m:t>
                          </m:r>
                        </m:e>
                        <m:sup>
                          <m:r>
                            <a:rPr lang="es-MX" sz="1400" b="0" i="1" smtClean="0">
                              <a:latin typeface="Cambria Math" panose="02040503050406030204" pitchFamily="18" charset="0"/>
                            </a:rPr>
                            <m:t>3</m:t>
                          </m:r>
                        </m:sup>
                      </m:sSup>
                    </m:oMath>
                  </m:oMathPara>
                </a14:m>
                <a:endParaRPr lang="en-US" sz="1400" dirty="0"/>
              </a:p>
            </p:txBody>
          </p:sp>
        </mc:Choice>
        <mc:Fallback xmlns="">
          <p:sp>
            <p:nvSpPr>
              <p:cNvPr id="7" name="CuadroTexto 6"/>
              <p:cNvSpPr txBox="1">
                <a:spLocks noRot="1" noChangeAspect="1" noMove="1" noResize="1" noEditPoints="1" noAdjustHandles="1" noChangeArrowheads="1" noChangeShapeType="1" noTextEdit="1"/>
              </p:cNvSpPr>
              <p:nvPr/>
            </p:nvSpPr>
            <p:spPr>
              <a:xfrm>
                <a:off x="720375" y="4684365"/>
                <a:ext cx="2344808" cy="329257"/>
              </a:xfrm>
              <a:prstGeom prst="rect">
                <a:avLst/>
              </a:prstGeom>
              <a:blipFill>
                <a:blip r:embed="rId3"/>
                <a:stretch>
                  <a:fillRect b="-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720375" y="5051868"/>
                <a:ext cx="192065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𝑠</m:t>
                          </m:r>
                        </m:sub>
                      </m:sSub>
                      <m:r>
                        <a:rPr lang="es-MX" sz="1400" b="0" i="1" smtClean="0">
                          <a:latin typeface="Cambria Math" panose="02040503050406030204" pitchFamily="18" charset="0"/>
                        </a:rPr>
                        <m:t>=370.0 </m:t>
                      </m:r>
                      <m:r>
                        <a:rPr lang="es-MX" sz="1400" b="0" i="1" smtClean="0">
                          <a:latin typeface="Cambria Math" panose="02040503050406030204" pitchFamily="18" charset="0"/>
                        </a:rPr>
                        <m:t>𝑒𝑚𝑢</m:t>
                      </m:r>
                      <m:r>
                        <a:rPr lang="es-MX" sz="1400" b="0" i="1" smtClean="0">
                          <a:latin typeface="Cambria Math" panose="02040503050406030204" pitchFamily="18" charset="0"/>
                        </a:rPr>
                        <m:t>/</m:t>
                      </m:r>
                      <m:r>
                        <a:rPr lang="es-MX" sz="1400" b="0" i="1" smtClean="0">
                          <a:latin typeface="Cambria Math" panose="02040503050406030204" pitchFamily="18" charset="0"/>
                        </a:rPr>
                        <m:t>𝑐</m:t>
                      </m:r>
                      <m:sSup>
                        <m:sSupPr>
                          <m:ctrlPr>
                            <a:rPr lang="es-MX" sz="1400" b="0" i="1" smtClean="0">
                              <a:latin typeface="Cambria Math" panose="02040503050406030204" pitchFamily="18" charset="0"/>
                            </a:rPr>
                          </m:ctrlPr>
                        </m:sSupPr>
                        <m:e>
                          <m:r>
                            <a:rPr lang="es-MX" sz="1400" b="0" i="1" smtClean="0">
                              <a:latin typeface="Cambria Math" panose="02040503050406030204" pitchFamily="18" charset="0"/>
                            </a:rPr>
                            <m:t>𝑚</m:t>
                          </m:r>
                        </m:e>
                        <m:sup>
                          <m:r>
                            <a:rPr lang="es-MX" sz="1400" b="0" i="1" smtClean="0">
                              <a:latin typeface="Cambria Math" panose="02040503050406030204" pitchFamily="18" charset="0"/>
                            </a:rPr>
                            <m:t>3</m:t>
                          </m:r>
                        </m:sup>
                      </m:sSup>
                    </m:oMath>
                  </m:oMathPara>
                </a14:m>
                <a:endParaRPr lang="en-US" sz="14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720375" y="5051868"/>
                <a:ext cx="1920654" cy="307777"/>
              </a:xfrm>
              <a:prstGeom prst="rect">
                <a:avLst/>
              </a:prstGeom>
              <a:blipFill>
                <a:blip r:embed="rId4"/>
                <a:stretch>
                  <a:fillRect b="-10000"/>
                </a:stretch>
              </a:blipFill>
            </p:spPr>
            <p:txBody>
              <a:bodyPr/>
              <a:lstStyle/>
              <a:p>
                <a:r>
                  <a:rPr lang="en-US">
                    <a:noFill/>
                  </a:rPr>
                  <a:t> </a:t>
                </a:r>
              </a:p>
            </p:txBody>
          </p:sp>
        </mc:Fallback>
      </mc:AlternateContent>
      <p:sp>
        <p:nvSpPr>
          <p:cNvPr id="9" name="Rectángulo 8"/>
          <p:cNvSpPr/>
          <p:nvPr/>
        </p:nvSpPr>
        <p:spPr>
          <a:xfrm>
            <a:off x="720375" y="4536504"/>
            <a:ext cx="2344808" cy="9739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ector recto de flecha 10"/>
          <p:cNvCxnSpPr/>
          <p:nvPr/>
        </p:nvCxnSpPr>
        <p:spPr>
          <a:xfrm flipH="1">
            <a:off x="1638300" y="2933700"/>
            <a:ext cx="323851" cy="266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3067050" y="2901950"/>
            <a:ext cx="3810" cy="5920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4397828" y="2938561"/>
            <a:ext cx="571500" cy="266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581192" y="3186211"/>
            <a:ext cx="2110740" cy="307777"/>
          </a:xfrm>
          <a:prstGeom prst="rect">
            <a:avLst/>
          </a:prstGeom>
          <a:noFill/>
        </p:spPr>
        <p:txBody>
          <a:bodyPr wrap="square" rtlCol="0">
            <a:spAutoFit/>
          </a:bodyPr>
          <a:lstStyle/>
          <a:p>
            <a:r>
              <a:rPr lang="es-MX" sz="1400" b="1" dirty="0">
                <a:solidFill>
                  <a:srgbClr val="FF0000"/>
                </a:solidFill>
              </a:rPr>
              <a:t>Energía de anisotropía</a:t>
            </a:r>
            <a:endParaRPr lang="en-US" sz="1400" b="1" dirty="0">
              <a:solidFill>
                <a:srgbClr val="FF0000"/>
              </a:solidFill>
            </a:endParaRPr>
          </a:p>
        </p:txBody>
      </p:sp>
      <p:sp>
        <p:nvSpPr>
          <p:cNvPr id="23" name="CuadroTexto 22"/>
          <p:cNvSpPr txBox="1"/>
          <p:nvPr/>
        </p:nvSpPr>
        <p:spPr>
          <a:xfrm>
            <a:off x="2210525" y="3493988"/>
            <a:ext cx="1819729" cy="307777"/>
          </a:xfrm>
          <a:prstGeom prst="rect">
            <a:avLst/>
          </a:prstGeom>
          <a:noFill/>
        </p:spPr>
        <p:txBody>
          <a:bodyPr wrap="none" rtlCol="0">
            <a:spAutoFit/>
          </a:bodyPr>
          <a:lstStyle/>
          <a:p>
            <a:r>
              <a:rPr lang="es-MX" sz="1400" b="1" dirty="0">
                <a:solidFill>
                  <a:srgbClr val="FF0000"/>
                </a:solidFill>
              </a:rPr>
              <a:t>Energía de Zeeman</a:t>
            </a:r>
            <a:endParaRPr lang="en-US" sz="1400" b="1" dirty="0">
              <a:solidFill>
                <a:srgbClr val="FF0000"/>
              </a:solidFill>
            </a:endParaRPr>
          </a:p>
        </p:txBody>
      </p:sp>
      <p:sp>
        <p:nvSpPr>
          <p:cNvPr id="24" name="CuadroTexto 23"/>
          <p:cNvSpPr txBox="1"/>
          <p:nvPr/>
        </p:nvSpPr>
        <p:spPr>
          <a:xfrm>
            <a:off x="4397828" y="3205261"/>
            <a:ext cx="1459054" cy="307777"/>
          </a:xfrm>
          <a:prstGeom prst="rect">
            <a:avLst/>
          </a:prstGeom>
          <a:noFill/>
        </p:spPr>
        <p:txBody>
          <a:bodyPr wrap="none" rtlCol="0">
            <a:spAutoFit/>
          </a:bodyPr>
          <a:lstStyle/>
          <a:p>
            <a:r>
              <a:rPr lang="es-MX" sz="1400" b="1" dirty="0">
                <a:solidFill>
                  <a:srgbClr val="FF0000"/>
                </a:solidFill>
              </a:rPr>
              <a:t>Energía dipolar</a:t>
            </a:r>
            <a:endParaRPr lang="en-US" sz="1400" b="1" dirty="0">
              <a:solidFill>
                <a:srgbClr val="FF0000"/>
              </a:solidFill>
            </a:endParaRPr>
          </a:p>
        </p:txBody>
      </p:sp>
      <p:pic>
        <p:nvPicPr>
          <p:cNvPr id="25" name="Imagen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0315" y="1959784"/>
            <a:ext cx="5046707" cy="3263974"/>
          </a:xfrm>
          <a:prstGeom prst="rect">
            <a:avLst/>
          </a:prstGeom>
        </p:spPr>
      </p:pic>
      <mc:AlternateContent xmlns:mc="http://schemas.openxmlformats.org/markup-compatibility/2006" xmlns:a14="http://schemas.microsoft.com/office/drawing/2010/main">
        <mc:Choice Requires="a14">
          <p:sp>
            <p:nvSpPr>
              <p:cNvPr id="26" name="CuadroTexto 25"/>
              <p:cNvSpPr txBox="1"/>
              <p:nvPr/>
            </p:nvSpPr>
            <p:spPr>
              <a:xfrm>
                <a:off x="7367329" y="5798674"/>
                <a:ext cx="3832677" cy="369332"/>
              </a:xfrm>
              <a:prstGeom prst="rect">
                <a:avLst/>
              </a:prstGeom>
              <a:noFill/>
            </p:spPr>
            <p:txBody>
              <a:bodyPr wrap="square" rtlCol="0">
                <a:spAutoFit/>
              </a:bodyPr>
              <a:lstStyle/>
              <a:p>
                <a14:m>
                  <m:oMath xmlns:m="http://schemas.openxmlformats.org/officeDocument/2006/math">
                    <m:sSub>
                      <m:sSubPr>
                        <m:ctrlPr>
                          <a:rPr lang="es-MX" b="1" i="1" smtClean="0">
                            <a:latin typeface="Cambria Math" panose="02040503050406030204" pitchFamily="18" charset="0"/>
                          </a:rPr>
                        </m:ctrlPr>
                      </m:sSubPr>
                      <m:e>
                        <m:r>
                          <a:rPr lang="es-MX" b="1" i="1" smtClean="0">
                            <a:latin typeface="Cambria Math" panose="02040503050406030204" pitchFamily="18" charset="0"/>
                          </a:rPr>
                          <m:t>𝒄</m:t>
                        </m:r>
                      </m:e>
                      <m:sub>
                        <m:r>
                          <a:rPr lang="es-MX" b="1" i="1" smtClean="0">
                            <a:latin typeface="Cambria Math" panose="02040503050406030204" pitchFamily="18" charset="0"/>
                          </a:rPr>
                          <m:t>𝟏</m:t>
                        </m:r>
                      </m:sub>
                    </m:sSub>
                    <m:r>
                      <a:rPr lang="es-MX" b="1" i="1" smtClean="0">
                        <a:latin typeface="Cambria Math" panose="02040503050406030204" pitchFamily="18" charset="0"/>
                      </a:rPr>
                      <m:t>=</m:t>
                    </m:r>
                    <m:r>
                      <a:rPr lang="es-MX" b="1" i="1" smtClean="0">
                        <a:latin typeface="Cambria Math" panose="02040503050406030204" pitchFamily="18" charset="0"/>
                      </a:rPr>
                      <m:t>𝟎</m:t>
                    </m:r>
                    <m:r>
                      <a:rPr lang="es-MX" b="1" i="1" smtClean="0">
                        <a:latin typeface="Cambria Math" panose="02040503050406030204" pitchFamily="18" charset="0"/>
                      </a:rPr>
                      <m:t>.</m:t>
                    </m:r>
                    <m:r>
                      <a:rPr lang="es-MX" b="1" i="1" smtClean="0">
                        <a:latin typeface="Cambria Math" panose="02040503050406030204" pitchFamily="18" charset="0"/>
                      </a:rPr>
                      <m:t>𝟎𝟎𝟏</m:t>
                    </m:r>
                  </m:oMath>
                </a14:m>
                <a:r>
                  <a:rPr lang="en-US" b="1" dirty="0"/>
                  <a:t>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𝒄</m:t>
                        </m:r>
                      </m:e>
                      <m:sub>
                        <m:r>
                          <a:rPr lang="es-MX" b="1" i="1" smtClean="0">
                            <a:latin typeface="Cambria Math" panose="02040503050406030204" pitchFamily="18" charset="0"/>
                          </a:rPr>
                          <m:t>𝟐</m:t>
                        </m:r>
                      </m:sub>
                    </m:sSub>
                    <m:r>
                      <a:rPr lang="es-MX" b="1" i="1">
                        <a:latin typeface="Cambria Math" panose="02040503050406030204" pitchFamily="18" charset="0"/>
                      </a:rPr>
                      <m:t>=</m:t>
                    </m:r>
                    <m:r>
                      <a:rPr lang="es-MX" b="1" i="1">
                        <a:latin typeface="Cambria Math" panose="02040503050406030204" pitchFamily="18" charset="0"/>
                      </a:rPr>
                      <m:t>𝟎</m:t>
                    </m:r>
                    <m:r>
                      <a:rPr lang="es-MX" b="1" i="1">
                        <a:latin typeface="Cambria Math" panose="02040503050406030204" pitchFamily="18" charset="0"/>
                      </a:rPr>
                      <m:t>.</m:t>
                    </m:r>
                    <m:r>
                      <a:rPr lang="es-MX" b="1" i="1">
                        <a:latin typeface="Cambria Math" panose="02040503050406030204" pitchFamily="18" charset="0"/>
                      </a:rPr>
                      <m:t>𝟎𝟏</m:t>
                    </m:r>
                  </m:oMath>
                </a14:m>
                <a:r>
                  <a:rPr lang="en-US" b="1" dirty="0"/>
                  <a:t>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𝒄</m:t>
                        </m:r>
                      </m:e>
                      <m:sub>
                        <m:r>
                          <a:rPr lang="es-MX" b="1" i="1" smtClean="0">
                            <a:latin typeface="Cambria Math" panose="02040503050406030204" pitchFamily="18" charset="0"/>
                          </a:rPr>
                          <m:t>𝟑</m:t>
                        </m:r>
                      </m:sub>
                    </m:sSub>
                    <m:r>
                      <a:rPr lang="es-MX" b="1" i="1">
                        <a:latin typeface="Cambria Math" panose="02040503050406030204" pitchFamily="18" charset="0"/>
                      </a:rPr>
                      <m:t>=</m:t>
                    </m:r>
                    <m:r>
                      <a:rPr lang="es-MX" b="1" i="1">
                        <a:latin typeface="Cambria Math" panose="02040503050406030204" pitchFamily="18" charset="0"/>
                      </a:rPr>
                      <m:t>𝟎</m:t>
                    </m:r>
                    <m:r>
                      <a:rPr lang="es-MX" b="1" i="1">
                        <a:latin typeface="Cambria Math" panose="02040503050406030204" pitchFamily="18" charset="0"/>
                      </a:rPr>
                      <m:t>.</m:t>
                    </m:r>
                    <m:r>
                      <a:rPr lang="es-MX" b="1" i="1">
                        <a:latin typeface="Cambria Math" panose="02040503050406030204" pitchFamily="18" charset="0"/>
                      </a:rPr>
                      <m:t>𝟏</m:t>
                    </m:r>
                  </m:oMath>
                </a14:m>
                <a:r>
                  <a:rPr lang="en-US" b="1" dirty="0"/>
                  <a:t>    </a:t>
                </a:r>
              </a:p>
            </p:txBody>
          </p:sp>
        </mc:Choice>
        <mc:Fallback xmlns="">
          <p:sp>
            <p:nvSpPr>
              <p:cNvPr id="26" name="CuadroTexto 25"/>
              <p:cNvSpPr txBox="1">
                <a:spLocks noRot="1" noChangeAspect="1" noMove="1" noResize="1" noEditPoints="1" noAdjustHandles="1" noChangeArrowheads="1" noChangeShapeType="1" noTextEdit="1"/>
              </p:cNvSpPr>
              <p:nvPr/>
            </p:nvSpPr>
            <p:spPr>
              <a:xfrm>
                <a:off x="7367329" y="5798674"/>
                <a:ext cx="3832677" cy="369332"/>
              </a:xfrm>
              <a:prstGeom prst="rect">
                <a:avLst/>
              </a:prstGeom>
              <a:blipFill>
                <a:blip r:embed="rId6"/>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8057210" y="5103504"/>
                <a:ext cx="24529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1" i="1" smtClean="0">
                          <a:latin typeface="Cambria Math" panose="02040503050406030204" pitchFamily="18" charset="0"/>
                        </a:rPr>
                        <m:t>𝑵</m:t>
                      </m:r>
                      <m:r>
                        <a:rPr lang="es-MX" b="1" i="1" smtClean="0">
                          <a:latin typeface="Cambria Math" panose="02040503050406030204" pitchFamily="18" charset="0"/>
                        </a:rPr>
                        <m:t>=(</m:t>
                      </m:r>
                      <m:r>
                        <a:rPr lang="es-MX" b="1" i="1" smtClean="0">
                          <a:latin typeface="Cambria Math" panose="02040503050406030204" pitchFamily="18" charset="0"/>
                        </a:rPr>
                        <m:t>𝟏</m:t>
                      </m:r>
                      <m:r>
                        <a:rPr lang="es-MX" b="1" i="1" smtClean="0">
                          <a:latin typeface="Cambria Math" panose="02040503050406030204" pitchFamily="18" charset="0"/>
                        </a:rPr>
                        <m:t>,</m:t>
                      </m:r>
                      <m:r>
                        <a:rPr lang="es-MX" b="1" i="1" smtClean="0">
                          <a:latin typeface="Cambria Math" panose="02040503050406030204" pitchFamily="18" charset="0"/>
                        </a:rPr>
                        <m:t>𝟐</m:t>
                      </m:r>
                      <m:r>
                        <a:rPr lang="es-MX" b="1" i="1" smtClean="0">
                          <a:latin typeface="Cambria Math" panose="02040503050406030204" pitchFamily="18" charset="0"/>
                        </a:rPr>
                        <m:t>,</m:t>
                      </m:r>
                      <m:r>
                        <a:rPr lang="es-MX" b="1" i="1" smtClean="0">
                          <a:latin typeface="Cambria Math" panose="02040503050406030204" pitchFamily="18" charset="0"/>
                        </a:rPr>
                        <m:t>𝟒</m:t>
                      </m:r>
                      <m:r>
                        <a:rPr lang="es-MX" b="1" i="1" smtClean="0">
                          <a:latin typeface="Cambria Math" panose="02040503050406030204" pitchFamily="18" charset="0"/>
                        </a:rPr>
                        <m:t>,</m:t>
                      </m:r>
                      <m:r>
                        <a:rPr lang="es-MX" b="1" i="1" smtClean="0">
                          <a:latin typeface="Cambria Math" panose="02040503050406030204" pitchFamily="18" charset="0"/>
                        </a:rPr>
                        <m:t>𝟖</m:t>
                      </m:r>
                      <m:r>
                        <a:rPr lang="es-MX" b="1" i="1" smtClean="0">
                          <a:latin typeface="Cambria Math" panose="02040503050406030204" pitchFamily="18" charset="0"/>
                        </a:rPr>
                        <m:t>,</m:t>
                      </m:r>
                      <m:r>
                        <a:rPr lang="es-MX" b="1" i="1" smtClean="0">
                          <a:latin typeface="Cambria Math" panose="02040503050406030204" pitchFamily="18" charset="0"/>
                        </a:rPr>
                        <m:t>𝟏𝟎</m:t>
                      </m:r>
                      <m:r>
                        <a:rPr lang="es-MX" b="1" i="1" smtClean="0">
                          <a:latin typeface="Cambria Math" panose="02040503050406030204" pitchFamily="18" charset="0"/>
                        </a:rPr>
                        <m:t>,</m:t>
                      </m:r>
                      <m:r>
                        <a:rPr lang="es-MX" b="1" i="1" smtClean="0">
                          <a:latin typeface="Cambria Math" panose="02040503050406030204" pitchFamily="18" charset="0"/>
                        </a:rPr>
                        <m:t>𝟏𝟐</m:t>
                      </m:r>
                      <m:r>
                        <a:rPr lang="es-MX" b="1" i="1" smtClean="0">
                          <a:latin typeface="Cambria Math" panose="02040503050406030204" pitchFamily="18" charset="0"/>
                        </a:rPr>
                        <m:t>)</m:t>
                      </m:r>
                    </m:oMath>
                  </m:oMathPara>
                </a14:m>
                <a:endParaRPr lang="en-US" b="1"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8057210" y="5103504"/>
                <a:ext cx="2452916" cy="369332"/>
              </a:xfrm>
              <a:prstGeom prst="rect">
                <a:avLst/>
              </a:prstGeom>
              <a:blipFill>
                <a:blip r:embed="rId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3857224" y="4569648"/>
                <a:ext cx="1828800" cy="923330"/>
              </a:xfrm>
              <a:prstGeom prst="rect">
                <a:avLst/>
              </a:prstGeom>
              <a:noFill/>
              <a:ln w="19050">
                <a:solidFill>
                  <a:srgbClr val="FF0000"/>
                </a:solidFill>
              </a:ln>
            </p:spPr>
            <p:txBody>
              <a:bodyPr wrap="square" rtlCol="0">
                <a:spAutoFit/>
              </a:bodyPr>
              <a:lstStyle/>
              <a:p>
                <a:pPr marL="285750" indent="-285750">
                  <a:buFont typeface="Arial" panose="020B0604020202020204" pitchFamily="34" charset="0"/>
                  <a:buChar char="•"/>
                </a:pPr>
                <a14:m>
                  <m:oMath xmlns:m="http://schemas.openxmlformats.org/officeDocument/2006/math">
                    <m:r>
                      <a:rPr lang="es-MX" b="0" i="1" smtClean="0">
                        <a:latin typeface="Cambria Math" panose="02040503050406030204" pitchFamily="18" charset="0"/>
                      </a:rPr>
                      <m:t>𝑇</m:t>
                    </m:r>
                    <m:r>
                      <a:rPr lang="es-MX" b="0" i="1" smtClean="0">
                        <a:latin typeface="Cambria Math" panose="02040503050406030204" pitchFamily="18" charset="0"/>
                      </a:rPr>
                      <m:t>=5</m:t>
                    </m:r>
                    <m:r>
                      <a:rPr lang="es-MX" b="0" i="1" smtClean="0">
                        <a:latin typeface="Cambria Math" panose="02040503050406030204" pitchFamily="18" charset="0"/>
                      </a:rPr>
                      <m:t>𝐾</m:t>
                    </m:r>
                  </m:oMath>
                </a14:m>
                <a:endParaRPr lang="es-MX" dirty="0"/>
              </a:p>
              <a:p>
                <a:pPr marL="285750" indent="-285750">
                  <a:buFont typeface="Arial" panose="020B0604020202020204" pitchFamily="34" charset="0"/>
                  <a:buChar char="•"/>
                </a:pPr>
                <a14:m>
                  <m:oMath xmlns:m="http://schemas.openxmlformats.org/officeDocument/2006/math">
                    <m:r>
                      <m:rPr>
                        <m:sty m:val="p"/>
                      </m:rPr>
                      <a:rPr lang="es-MX" b="0" i="0" smtClean="0">
                        <a:latin typeface="Cambria Math" panose="02040503050406030204" pitchFamily="18" charset="0"/>
                      </a:rPr>
                      <m:t>Δ</m:t>
                    </m:r>
                    <m:r>
                      <a:rPr lang="es-MX" b="0" i="1" smtClean="0">
                        <a:latin typeface="Cambria Math" panose="02040503050406030204" pitchFamily="18" charset="0"/>
                      </a:rPr>
                      <m:t>𝑇</m:t>
                    </m:r>
                    <m:r>
                      <a:rPr lang="es-MX" b="0" i="1" smtClean="0">
                        <a:latin typeface="Cambria Math" panose="02040503050406030204" pitchFamily="18" charset="0"/>
                      </a:rPr>
                      <m:t>=5</m:t>
                    </m:r>
                    <m:r>
                      <a:rPr lang="es-MX" b="0" i="1" smtClean="0">
                        <a:latin typeface="Cambria Math" panose="02040503050406030204" pitchFamily="18" charset="0"/>
                      </a:rPr>
                      <m:t>𝐾</m:t>
                    </m:r>
                  </m:oMath>
                </a14:m>
                <a:endParaRPr lang="es-MX" dirty="0"/>
              </a:p>
              <a:p>
                <a:pPr marL="285750" indent="-285750">
                  <a:buFont typeface="Arial" panose="020B0604020202020204" pitchFamily="34" charset="0"/>
                  <a:buChar char="•"/>
                </a:pPr>
                <a14:m>
                  <m:oMath xmlns:m="http://schemas.openxmlformats.org/officeDocument/2006/math">
                    <m:r>
                      <m:rPr>
                        <m:sty m:val="p"/>
                      </m:rPr>
                      <a:rPr lang="es-MX" b="0" i="0" smtClean="0">
                        <a:latin typeface="Cambria Math" panose="02040503050406030204" pitchFamily="18" charset="0"/>
                      </a:rPr>
                      <m:t>Δ</m:t>
                    </m:r>
                    <m:r>
                      <a:rPr lang="es-MX" b="0" i="1" smtClean="0">
                        <a:latin typeface="Cambria Math" panose="02040503050406030204" pitchFamily="18" charset="0"/>
                      </a:rPr>
                      <m:t>𝐻</m:t>
                    </m:r>
                    <m:r>
                      <a:rPr lang="es-MX" b="0" i="1" smtClean="0">
                        <a:latin typeface="Cambria Math" panose="02040503050406030204" pitchFamily="18" charset="0"/>
                      </a:rPr>
                      <m:t>=20 </m:t>
                    </m:r>
                    <m:r>
                      <a:rPr lang="es-MX" b="0" i="1" smtClean="0">
                        <a:latin typeface="Cambria Math" panose="02040503050406030204" pitchFamily="18" charset="0"/>
                      </a:rPr>
                      <m:t>𝑂𝑒</m:t>
                    </m:r>
                  </m:oMath>
                </a14:m>
                <a:endParaRPr lang="es-MX"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3857224" y="4569648"/>
                <a:ext cx="1828800" cy="923330"/>
              </a:xfrm>
              <a:prstGeom prst="rect">
                <a:avLst/>
              </a:prstGeom>
              <a:blipFill>
                <a:blip r:embed="rId8"/>
                <a:stretch>
                  <a:fillRect l="-1980" t="-649" b="-6494"/>
                </a:stretch>
              </a:blipFill>
              <a:ln w="19050">
                <a:solidFill>
                  <a:srgbClr val="FF0000"/>
                </a:solidFill>
              </a:ln>
            </p:spPr>
            <p:txBody>
              <a:bodyPr/>
              <a:lstStyle/>
              <a:p>
                <a:r>
                  <a:rPr lang="en-US">
                    <a:noFill/>
                  </a:rPr>
                  <a:t> </a:t>
                </a:r>
              </a:p>
            </p:txBody>
          </p:sp>
        </mc:Fallback>
      </mc:AlternateContent>
      <p:sp>
        <p:nvSpPr>
          <p:cNvPr id="29" name="CuadroTexto 28"/>
          <p:cNvSpPr txBox="1"/>
          <p:nvPr/>
        </p:nvSpPr>
        <p:spPr>
          <a:xfrm>
            <a:off x="324135" y="5574153"/>
            <a:ext cx="3276032" cy="369332"/>
          </a:xfrm>
          <a:prstGeom prst="rect">
            <a:avLst/>
          </a:prstGeom>
          <a:noFill/>
        </p:spPr>
        <p:txBody>
          <a:bodyPr wrap="square" rtlCol="0">
            <a:spAutoFit/>
          </a:bodyPr>
          <a:lstStyle/>
          <a:p>
            <a:r>
              <a:rPr lang="es-MX" b="1" dirty="0">
                <a:solidFill>
                  <a:schemeClr val="accent1"/>
                </a:solidFill>
              </a:rPr>
              <a:t>Parámetros experimentales</a:t>
            </a:r>
            <a:endParaRPr lang="en-US" b="1" dirty="0">
              <a:solidFill>
                <a:schemeClr val="accent1"/>
              </a:solidFill>
            </a:endParaRPr>
          </a:p>
        </p:txBody>
      </p:sp>
    </p:spTree>
    <p:extLst>
      <p:ext uri="{BB962C8B-B14F-4D97-AF65-F5344CB8AC3E}">
        <p14:creationId xmlns:p14="http://schemas.microsoft.com/office/powerpoint/2010/main" val="123966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a:t>sistema de nanopartículas </a:t>
                </a:r>
                <a14:m>
                  <m:oMath xmlns:m="http://schemas.openxmlformats.org/officeDocument/2006/math">
                    <m:r>
                      <a:rPr lang="es-MX" b="0" i="1" smtClean="0">
                        <a:latin typeface="Cambria Math" panose="02040503050406030204" pitchFamily="18" charset="0"/>
                      </a:rPr>
                      <m:t>(</m:t>
                    </m:r>
                    <m:r>
                      <a:rPr lang="es-MX" b="0" i="1" smtClean="0">
                        <a:latin typeface="Cambria Math" panose="02040503050406030204" pitchFamily="18" charset="0"/>
                      </a:rPr>
                      <m:t>𝑁</m:t>
                    </m:r>
                    <m:r>
                      <a:rPr lang="es-MX" b="0" i="1" smtClean="0">
                        <a:latin typeface="Cambria Math" panose="02040503050406030204" pitchFamily="18" charset="0"/>
                      </a:rPr>
                      <m:t>=1)</m:t>
                    </m:r>
                  </m:oMath>
                </a14:m>
                <a:r>
                  <a:rPr lang="en-US" dirty="0"/>
                  <a:t>,  </a:t>
                </a:r>
                <a14:m>
                  <m:oMath xmlns:m="http://schemas.openxmlformats.org/officeDocument/2006/math">
                    <m:acc>
                      <m:accPr>
                        <m:chr m:val="⃗"/>
                        <m:ctrlPr>
                          <a:rPr lang="es-MX" b="0" i="1" smtClean="0">
                            <a:latin typeface="Cambria Math" panose="02040503050406030204" pitchFamily="18" charset="0"/>
                          </a:rPr>
                        </m:ctrlPr>
                      </m:accPr>
                      <m:e>
                        <m:r>
                          <a:rPr lang="es-MX" b="0" i="1" smtClean="0">
                            <a:latin typeface="Cambria Math" panose="02040503050406030204" pitchFamily="18" charset="0"/>
                          </a:rPr>
                          <m:t>𝐾</m:t>
                        </m:r>
                      </m:e>
                    </m:acc>
                  </m:oMath>
                </a14:m>
                <a:r>
                  <a:rPr lang="en-US" dirty="0"/>
                  <a:t> (random)</a:t>
                </a:r>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1105" b="-17470"/>
                </a:stretch>
              </a:blipFill>
            </p:spPr>
            <p:txBody>
              <a:bodyPr/>
              <a:lstStyle/>
              <a:p>
                <a:r>
                  <a:rPr lang="en-US">
                    <a:noFill/>
                  </a:rPr>
                  <a:t> </a:t>
                </a:r>
              </a:p>
            </p:txBody>
          </p:sp>
        </mc:Fallback>
      </mc:AlternateContent>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065" y="2046252"/>
            <a:ext cx="4336869" cy="422167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139" y="2046252"/>
            <a:ext cx="4363266" cy="4233731"/>
          </a:xfrm>
          <a:prstGeom prst="rect">
            <a:avLst/>
          </a:prstGeom>
        </p:spPr>
      </p:pic>
      <p:sp>
        <p:nvSpPr>
          <p:cNvPr id="3" name="CuadroTexto 2"/>
          <p:cNvSpPr txBox="1"/>
          <p:nvPr/>
        </p:nvSpPr>
        <p:spPr>
          <a:xfrm>
            <a:off x="2840252" y="6279983"/>
            <a:ext cx="1521827" cy="461665"/>
          </a:xfrm>
          <a:prstGeom prst="rect">
            <a:avLst/>
          </a:prstGeom>
          <a:noFill/>
        </p:spPr>
        <p:txBody>
          <a:bodyPr wrap="none" rtlCol="0">
            <a:spAutoFit/>
          </a:bodyPr>
          <a:lstStyle/>
          <a:p>
            <a:r>
              <a:rPr lang="es-MX" sz="2400" b="1" dirty="0">
                <a:solidFill>
                  <a:schemeClr val="accent1"/>
                </a:solidFill>
              </a:rPr>
              <a:t>histéresis</a:t>
            </a:r>
            <a:endParaRPr lang="en-US" sz="2400" b="1" dirty="0">
              <a:solidFill>
                <a:schemeClr val="accent1"/>
              </a:solidFill>
            </a:endParaRPr>
          </a:p>
        </p:txBody>
      </p:sp>
      <p:sp>
        <p:nvSpPr>
          <p:cNvPr id="7" name="CuadroTexto 6"/>
          <p:cNvSpPr txBox="1"/>
          <p:nvPr/>
        </p:nvSpPr>
        <p:spPr>
          <a:xfrm>
            <a:off x="6988628" y="6264671"/>
            <a:ext cx="3437672" cy="461665"/>
          </a:xfrm>
          <a:prstGeom prst="rect">
            <a:avLst/>
          </a:prstGeom>
          <a:noFill/>
        </p:spPr>
        <p:txBody>
          <a:bodyPr wrap="none" rtlCol="0">
            <a:spAutoFit/>
          </a:bodyPr>
          <a:lstStyle/>
          <a:p>
            <a:r>
              <a:rPr lang="es-MX" sz="2400" b="1" dirty="0">
                <a:solidFill>
                  <a:schemeClr val="accent1"/>
                </a:solidFill>
              </a:rPr>
              <a:t>área de histéresis (HL)</a:t>
            </a:r>
            <a:endParaRPr lang="en-US" sz="2400" b="1" dirty="0">
              <a:solidFill>
                <a:schemeClr val="accent1"/>
              </a:solidFill>
            </a:endParaRPr>
          </a:p>
        </p:txBody>
      </p:sp>
      <p:cxnSp>
        <p:nvCxnSpPr>
          <p:cNvPr id="8" name="Conector recto de flecha 7"/>
          <p:cNvCxnSpPr/>
          <p:nvPr/>
        </p:nvCxnSpPr>
        <p:spPr>
          <a:xfrm>
            <a:off x="4292681" y="2861426"/>
            <a:ext cx="336993" cy="2322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4362079" y="2550605"/>
            <a:ext cx="326571" cy="461665"/>
          </a:xfrm>
          <a:prstGeom prst="rect">
            <a:avLst/>
          </a:prstGeom>
          <a:noFill/>
        </p:spPr>
        <p:txBody>
          <a:bodyPr wrap="square" rtlCol="0">
            <a:spAutoFit/>
          </a:bodyPr>
          <a:lstStyle/>
          <a:p>
            <a:r>
              <a:rPr lang="es-MX" sz="2400" b="1" dirty="0">
                <a:solidFill>
                  <a:srgbClr val="FF0000"/>
                </a:solidFill>
              </a:rPr>
              <a:t>c</a:t>
            </a:r>
            <a:endParaRPr lang="en-US" b="1" dirty="0">
              <a:solidFill>
                <a:srgbClr val="FF0000"/>
              </a:solidFill>
            </a:endParaRPr>
          </a:p>
        </p:txBody>
      </p:sp>
      <mc:AlternateContent xmlns:mc="http://schemas.openxmlformats.org/markup-compatibility/2006" xmlns:a14="http://schemas.microsoft.com/office/drawing/2010/main">
        <mc:Choice Requires="a14">
          <p:sp>
            <p:nvSpPr>
              <p:cNvPr id="12" name="CuadroTexto 11"/>
              <p:cNvSpPr txBox="1"/>
              <p:nvPr/>
            </p:nvSpPr>
            <p:spPr>
              <a:xfrm>
                <a:off x="8563772" y="4013563"/>
                <a:ext cx="1752466" cy="654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latin typeface="Cambria Math" panose="02040503050406030204" pitchFamily="18" charset="0"/>
                            </a:rPr>
                          </m:ctrlPr>
                        </m:sSubPr>
                        <m:e>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panose="02040503050406030204" pitchFamily="18" charset="0"/>
                                    </a:rPr>
                                    <m:t>𝐻𝐿</m:t>
                                  </m:r>
                                </m:num>
                                <m:den>
                                  <m:r>
                                    <a:rPr lang="es-MX" b="0" i="1" smtClean="0">
                                      <a:latin typeface="Cambria Math" panose="02040503050406030204" pitchFamily="18" charset="0"/>
                                    </a:rPr>
                                    <m:t>2</m:t>
                                  </m:r>
                                  <m:r>
                                    <a:rPr lang="es-MX" b="0" i="1" smtClean="0">
                                      <a:latin typeface="Cambria Math" panose="02040503050406030204" pitchFamily="18" charset="0"/>
                                    </a:rPr>
                                    <m:t>𝑘</m:t>
                                  </m:r>
                                </m:den>
                              </m:f>
                            </m:e>
                          </m:d>
                        </m:e>
                        <m:sub>
                          <m:r>
                            <a:rPr lang="es-MX" b="0" i="1" smtClean="0">
                              <a:latin typeface="Cambria Math" panose="02040503050406030204" pitchFamily="18" charset="0"/>
                            </a:rPr>
                            <m:t>𝑚𝑎𝑥</m:t>
                          </m:r>
                        </m:sub>
                      </m:sSub>
                      <m:r>
                        <a:rPr lang="es-MX" b="0" i="1" smtClean="0">
                          <a:latin typeface="Cambria Math" panose="02040503050406030204" pitchFamily="18" charset="0"/>
                        </a:rPr>
                        <m:t>≈</m:t>
                      </m:r>
                      <m:r>
                        <a:rPr lang="es-MX" b="0" i="1" smtClean="0">
                          <a:solidFill>
                            <a:srgbClr val="FF0000"/>
                          </a:solidFill>
                          <a:latin typeface="Cambria Math" panose="02040503050406030204" pitchFamily="18" charset="0"/>
                        </a:rPr>
                        <m:t>0.8</m:t>
                      </m:r>
                    </m:oMath>
                  </m:oMathPara>
                </a14:m>
                <a:endParaRPr lang="en-US" dirty="0">
                  <a:solidFill>
                    <a:srgbClr val="FF0000"/>
                  </a:solidFill>
                </a:endParaRPr>
              </a:p>
            </p:txBody>
          </p:sp>
        </mc:Choice>
        <mc:Fallback xmlns="">
          <p:sp>
            <p:nvSpPr>
              <p:cNvPr id="12" name="CuadroTexto 11"/>
              <p:cNvSpPr txBox="1">
                <a:spLocks noRot="1" noChangeAspect="1" noMove="1" noResize="1" noEditPoints="1" noAdjustHandles="1" noChangeArrowheads="1" noChangeShapeType="1" noTextEdit="1"/>
              </p:cNvSpPr>
              <p:nvPr/>
            </p:nvSpPr>
            <p:spPr>
              <a:xfrm>
                <a:off x="8563772" y="4013563"/>
                <a:ext cx="1752466" cy="654346"/>
              </a:xfrm>
              <a:prstGeom prst="rect">
                <a:avLst/>
              </a:prstGeom>
              <a:blipFill>
                <a:blip r:embed="rId5"/>
                <a:stretch>
                  <a:fillRect/>
                </a:stretch>
              </a:blipFill>
            </p:spPr>
            <p:txBody>
              <a:bodyPr/>
              <a:lstStyle/>
              <a:p>
                <a:r>
                  <a:rPr lang="en-US">
                    <a:noFill/>
                  </a:rPr>
                  <a:t> </a:t>
                </a:r>
              </a:p>
            </p:txBody>
          </p:sp>
        </mc:Fallback>
      </mc:AlternateContent>
      <p:cxnSp>
        <p:nvCxnSpPr>
          <p:cNvPr id="14" name="Conector recto 13"/>
          <p:cNvCxnSpPr/>
          <p:nvPr/>
        </p:nvCxnSpPr>
        <p:spPr>
          <a:xfrm>
            <a:off x="8563772" y="2305050"/>
            <a:ext cx="0" cy="352425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Elipse 14"/>
          <p:cNvSpPr/>
          <p:nvPr/>
        </p:nvSpPr>
        <p:spPr>
          <a:xfrm>
            <a:off x="8406991" y="2184364"/>
            <a:ext cx="313562" cy="29213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581192" y="747391"/>
            <a:ext cx="2542556" cy="461665"/>
          </a:xfrm>
          <a:prstGeom prst="rect">
            <a:avLst/>
          </a:prstGeom>
          <a:noFill/>
        </p:spPr>
        <p:txBody>
          <a:bodyPr wrap="none" rtlCol="0">
            <a:spAutoFit/>
          </a:bodyPr>
          <a:lstStyle/>
          <a:p>
            <a:r>
              <a:rPr lang="es-MX" sz="2400" b="1" dirty="0">
                <a:solidFill>
                  <a:srgbClr val="FFC000"/>
                </a:solidFill>
              </a:rPr>
              <a:t>(RESULTADOS)</a:t>
            </a:r>
            <a:endParaRPr lang="en-US" sz="2800" b="1" dirty="0">
              <a:solidFill>
                <a:srgbClr val="FFC000"/>
              </a:solidFill>
            </a:endParaRPr>
          </a:p>
        </p:txBody>
      </p:sp>
    </p:spTree>
    <p:extLst>
      <p:ext uri="{BB962C8B-B14F-4D97-AF65-F5344CB8AC3E}">
        <p14:creationId xmlns:p14="http://schemas.microsoft.com/office/powerpoint/2010/main" val="3671079257"/>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BC12AA-1C15-4500-BC9C-8EE83A441DE9}">
  <ds:schemaRefs>
    <ds:schemaRef ds:uri="http://www.w3.org/XML/1998/namespace"/>
    <ds:schemaRef ds:uri="71af3243-3dd4-4a8d-8c0d-dd76da1f02a5"/>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0CF3B2-1F0F-4FC5-8002-3E4869ABAD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Diseño Dividendo para tecnología</Template>
  <TotalTime>0</TotalTime>
  <Words>667</Words>
  <Application>Microsoft Office PowerPoint</Application>
  <PresentationFormat>Panorámica</PresentationFormat>
  <Paragraphs>98</Paragraphs>
  <Slides>17</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Calibri</vt:lpstr>
      <vt:lpstr>Cambria Math</vt:lpstr>
      <vt:lpstr>Gill Sans MT</vt:lpstr>
      <vt:lpstr>Gill Sans MT (Cuerpo)</vt:lpstr>
      <vt:lpstr>Wingdings 2</vt:lpstr>
      <vt:lpstr>Dividendo</vt:lpstr>
      <vt:lpstr>Incremento de la hipertermia magnética en nanocadenas de nanopartículas de magnetita Fe_3 O_4</vt:lpstr>
      <vt:lpstr>Hipertermia magnética</vt:lpstr>
      <vt:lpstr>Mecanismos  de calentamiento</vt:lpstr>
      <vt:lpstr>Mecanismos  de calentamiento</vt:lpstr>
      <vt:lpstr>Monte Carlo-Metrópolis</vt:lpstr>
      <vt:lpstr>Sistema de nanopartículas magnéticas</vt:lpstr>
      <vt:lpstr>Sistema de Nanocadenas de Fe_3 O_4</vt:lpstr>
      <vt:lpstr>Detalles computacionales</vt:lpstr>
      <vt:lpstr>sistema de nanopartículas (N=1),  K ⃗ (random)</vt:lpstr>
      <vt:lpstr>sistema de nanopartículas (N=1),  K ⃗ (restringido)</vt:lpstr>
      <vt:lpstr>sistema de nanocadenas (N=2,4,8,10,12),  K ⃗ (random)</vt:lpstr>
      <vt:lpstr>sistema de nanocadenas (N=2,4,8,10,12),  K ⃗ (random)</vt:lpstr>
      <vt:lpstr>sistema de nanocadenas (N=2,4,8,10,12),  K ⃗ (restringido)</vt:lpstr>
      <vt:lpstr>sistema de nanocadenas (N=2,4,8,10,12),  K ⃗ (restringido)</vt:lpstr>
      <vt:lpstr>resultados</vt:lpstr>
      <vt:lpstr>conclusiones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2021-08-11T19:10:53Z</dcterms:created>
  <dcterms:modified xsi:type="dcterms:W3CDTF">2021-12-18T14:51:59Z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