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en-US"/>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8" autoAdjust="0"/>
    <p:restoredTop sz="94660"/>
  </p:normalViewPr>
  <p:slideViewPr>
    <p:cSldViewPr snapToGrid="0">
      <p:cViewPr>
        <p:scale>
          <a:sx n="30" d="100"/>
          <a:sy n="30"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9"/>
            <a:ext cx="24299466" cy="10430150"/>
          </a:xfrm>
        </p:spPr>
        <p:txBody>
          <a:bodyPr/>
          <a:lstStyle>
            <a:lvl1pPr marL="0" indent="0" algn="ctr">
              <a:buNone/>
              <a:defRPr sz="8504"/>
            </a:lvl1pPr>
            <a:lvl2pPr marL="1619923" indent="0" algn="ctr">
              <a:buNone/>
              <a:defRPr sz="7086"/>
            </a:lvl2pPr>
            <a:lvl3pPr marL="3239845" indent="0" algn="ctr">
              <a:buNone/>
              <a:defRPr sz="6378"/>
            </a:lvl3pPr>
            <a:lvl4pPr marL="4859767" indent="0" algn="ctr">
              <a:buNone/>
              <a:defRPr sz="5669"/>
            </a:lvl4pPr>
            <a:lvl5pPr marL="6479689" indent="0" algn="ctr">
              <a:buNone/>
              <a:defRPr sz="5669"/>
            </a:lvl5pPr>
            <a:lvl6pPr marL="8099612" indent="0" algn="ctr">
              <a:buNone/>
              <a:defRPr sz="5669"/>
            </a:lvl6pPr>
            <a:lvl7pPr marL="9719534" indent="0" algn="ctr">
              <a:buNone/>
              <a:defRPr sz="5669"/>
            </a:lvl7pPr>
            <a:lvl8pPr marL="11339457" indent="0" algn="ctr">
              <a:buNone/>
              <a:defRPr sz="5669"/>
            </a:lvl8pPr>
            <a:lvl9pPr marL="12959379"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650A12-B40E-43C3-8E4E-B43D41A76C4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54281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50A12-B40E-43C3-8E4E-B43D41A76C4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304929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50A12-B40E-43C3-8E4E-B43D41A76C4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291376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50A12-B40E-43C3-8E4E-B43D41A76C4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64116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23" indent="0">
              <a:buNone/>
              <a:defRPr sz="7086">
                <a:solidFill>
                  <a:schemeClr val="tx1">
                    <a:tint val="75000"/>
                  </a:schemeClr>
                </a:solidFill>
              </a:defRPr>
            </a:lvl2pPr>
            <a:lvl3pPr marL="3239845" indent="0">
              <a:buNone/>
              <a:defRPr sz="6378">
                <a:solidFill>
                  <a:schemeClr val="tx1">
                    <a:tint val="75000"/>
                  </a:schemeClr>
                </a:solidFill>
              </a:defRPr>
            </a:lvl3pPr>
            <a:lvl4pPr marL="4859767" indent="0">
              <a:buNone/>
              <a:defRPr sz="5669">
                <a:solidFill>
                  <a:schemeClr val="tx1">
                    <a:tint val="75000"/>
                  </a:schemeClr>
                </a:solidFill>
              </a:defRPr>
            </a:lvl4pPr>
            <a:lvl5pPr marL="6479689" indent="0">
              <a:buNone/>
              <a:defRPr sz="5669">
                <a:solidFill>
                  <a:schemeClr val="tx1">
                    <a:tint val="75000"/>
                  </a:schemeClr>
                </a:solidFill>
              </a:defRPr>
            </a:lvl5pPr>
            <a:lvl6pPr marL="8099612" indent="0">
              <a:buNone/>
              <a:defRPr sz="5669">
                <a:solidFill>
                  <a:schemeClr val="tx1">
                    <a:tint val="75000"/>
                  </a:schemeClr>
                </a:solidFill>
              </a:defRPr>
            </a:lvl6pPr>
            <a:lvl7pPr marL="9719534" indent="0">
              <a:buNone/>
              <a:defRPr sz="5669">
                <a:solidFill>
                  <a:schemeClr val="tx1">
                    <a:tint val="75000"/>
                  </a:schemeClr>
                </a:solidFill>
              </a:defRPr>
            </a:lvl7pPr>
            <a:lvl8pPr marL="11339457" indent="0">
              <a:buNone/>
              <a:defRPr sz="5669">
                <a:solidFill>
                  <a:schemeClr val="tx1">
                    <a:tint val="75000"/>
                  </a:schemeClr>
                </a:solidFill>
              </a:defRPr>
            </a:lvl8pPr>
            <a:lvl9pPr marL="12959379"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50A12-B40E-43C3-8E4E-B43D41A76C4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32630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2" y="11500170"/>
            <a:ext cx="13769697" cy="2741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1" y="11500170"/>
            <a:ext cx="13769697" cy="2741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650A12-B40E-43C3-8E4E-B43D41A76C4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155061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6" y="10590160"/>
            <a:ext cx="13706415" cy="5190073"/>
          </a:xfrm>
        </p:spPr>
        <p:txBody>
          <a:bodyPr anchor="b"/>
          <a:lstStyle>
            <a:lvl1pPr marL="0" indent="0">
              <a:buNone/>
              <a:defRPr sz="8504" b="1"/>
            </a:lvl1pPr>
            <a:lvl2pPr marL="1619923" indent="0">
              <a:buNone/>
              <a:defRPr sz="7086" b="1"/>
            </a:lvl2pPr>
            <a:lvl3pPr marL="3239845" indent="0">
              <a:buNone/>
              <a:defRPr sz="6378" b="1"/>
            </a:lvl3pPr>
            <a:lvl4pPr marL="4859767" indent="0">
              <a:buNone/>
              <a:defRPr sz="5669" b="1"/>
            </a:lvl4pPr>
            <a:lvl5pPr marL="6479689" indent="0">
              <a:buNone/>
              <a:defRPr sz="5669" b="1"/>
            </a:lvl5pPr>
            <a:lvl6pPr marL="8099612" indent="0">
              <a:buNone/>
              <a:defRPr sz="5669" b="1"/>
            </a:lvl6pPr>
            <a:lvl7pPr marL="9719534" indent="0">
              <a:buNone/>
              <a:defRPr sz="5669" b="1"/>
            </a:lvl7pPr>
            <a:lvl8pPr marL="11339457" indent="0">
              <a:buNone/>
              <a:defRPr sz="5669" b="1"/>
            </a:lvl8pPr>
            <a:lvl9pPr marL="12959379"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6" y="15780233"/>
            <a:ext cx="13706415" cy="23210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10590160"/>
            <a:ext cx="13773917" cy="5190073"/>
          </a:xfrm>
        </p:spPr>
        <p:txBody>
          <a:bodyPr anchor="b"/>
          <a:lstStyle>
            <a:lvl1pPr marL="0" indent="0">
              <a:buNone/>
              <a:defRPr sz="8504" b="1"/>
            </a:lvl1pPr>
            <a:lvl2pPr marL="1619923" indent="0">
              <a:buNone/>
              <a:defRPr sz="7086" b="1"/>
            </a:lvl2pPr>
            <a:lvl3pPr marL="3239845" indent="0">
              <a:buNone/>
              <a:defRPr sz="6378" b="1"/>
            </a:lvl3pPr>
            <a:lvl4pPr marL="4859767" indent="0">
              <a:buNone/>
              <a:defRPr sz="5669" b="1"/>
            </a:lvl4pPr>
            <a:lvl5pPr marL="6479689" indent="0">
              <a:buNone/>
              <a:defRPr sz="5669" b="1"/>
            </a:lvl5pPr>
            <a:lvl6pPr marL="8099612" indent="0">
              <a:buNone/>
              <a:defRPr sz="5669" b="1"/>
            </a:lvl6pPr>
            <a:lvl7pPr marL="9719534" indent="0">
              <a:buNone/>
              <a:defRPr sz="5669" b="1"/>
            </a:lvl7pPr>
            <a:lvl8pPr marL="11339457" indent="0">
              <a:buNone/>
              <a:defRPr sz="5669" b="1"/>
            </a:lvl8pPr>
            <a:lvl9pPr marL="12959379"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5780233"/>
            <a:ext cx="13773917" cy="23210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650A12-B40E-43C3-8E4E-B43D41A76C47}"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329110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650A12-B40E-43C3-8E4E-B43D41A76C47}"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257119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50A12-B40E-43C3-8E4E-B43D41A76C47}"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147247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2"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3"/>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2" y="12960192"/>
            <a:ext cx="10449614" cy="24010358"/>
          </a:xfrm>
        </p:spPr>
        <p:txBody>
          <a:bodyPr/>
          <a:lstStyle>
            <a:lvl1pPr marL="0" indent="0">
              <a:buNone/>
              <a:defRPr sz="5669"/>
            </a:lvl1pPr>
            <a:lvl2pPr marL="1619923" indent="0">
              <a:buNone/>
              <a:defRPr sz="4960"/>
            </a:lvl2pPr>
            <a:lvl3pPr marL="3239845" indent="0">
              <a:buNone/>
              <a:defRPr sz="4252"/>
            </a:lvl3pPr>
            <a:lvl4pPr marL="4859767" indent="0">
              <a:buNone/>
              <a:defRPr sz="3543"/>
            </a:lvl4pPr>
            <a:lvl5pPr marL="6479689" indent="0">
              <a:buNone/>
              <a:defRPr sz="3543"/>
            </a:lvl5pPr>
            <a:lvl6pPr marL="8099612" indent="0">
              <a:buNone/>
              <a:defRPr sz="3543"/>
            </a:lvl6pPr>
            <a:lvl7pPr marL="9719534" indent="0">
              <a:buNone/>
              <a:defRPr sz="3543"/>
            </a:lvl7pPr>
            <a:lvl8pPr marL="11339457" indent="0">
              <a:buNone/>
              <a:defRPr sz="3543"/>
            </a:lvl8pPr>
            <a:lvl9pPr marL="12959379"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6650A12-B40E-43C3-8E4E-B43D41A76C4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150758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2"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3"/>
            <a:ext cx="16402140" cy="30700453"/>
          </a:xfrm>
        </p:spPr>
        <p:txBody>
          <a:bodyPr anchor="t"/>
          <a:lstStyle>
            <a:lvl1pPr marL="0" indent="0">
              <a:buNone/>
              <a:defRPr sz="11338"/>
            </a:lvl1pPr>
            <a:lvl2pPr marL="1619923" indent="0">
              <a:buNone/>
              <a:defRPr sz="9921"/>
            </a:lvl2pPr>
            <a:lvl3pPr marL="3239845" indent="0">
              <a:buNone/>
              <a:defRPr sz="8504"/>
            </a:lvl3pPr>
            <a:lvl4pPr marL="4859767" indent="0">
              <a:buNone/>
              <a:defRPr sz="7086"/>
            </a:lvl4pPr>
            <a:lvl5pPr marL="6479689" indent="0">
              <a:buNone/>
              <a:defRPr sz="7086"/>
            </a:lvl5pPr>
            <a:lvl6pPr marL="8099612" indent="0">
              <a:buNone/>
              <a:defRPr sz="7086"/>
            </a:lvl6pPr>
            <a:lvl7pPr marL="9719534" indent="0">
              <a:buNone/>
              <a:defRPr sz="7086"/>
            </a:lvl7pPr>
            <a:lvl8pPr marL="11339457" indent="0">
              <a:buNone/>
              <a:defRPr sz="7086"/>
            </a:lvl8pPr>
            <a:lvl9pPr marL="12959379"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2" y="12960192"/>
            <a:ext cx="10449614" cy="24010358"/>
          </a:xfrm>
        </p:spPr>
        <p:txBody>
          <a:bodyPr/>
          <a:lstStyle>
            <a:lvl1pPr marL="0" indent="0">
              <a:buNone/>
              <a:defRPr sz="5669"/>
            </a:lvl1pPr>
            <a:lvl2pPr marL="1619923" indent="0">
              <a:buNone/>
              <a:defRPr sz="4960"/>
            </a:lvl2pPr>
            <a:lvl3pPr marL="3239845" indent="0">
              <a:buNone/>
              <a:defRPr sz="4252"/>
            </a:lvl3pPr>
            <a:lvl4pPr marL="4859767" indent="0">
              <a:buNone/>
              <a:defRPr sz="3543"/>
            </a:lvl4pPr>
            <a:lvl5pPr marL="6479689" indent="0">
              <a:buNone/>
              <a:defRPr sz="3543"/>
            </a:lvl5pPr>
            <a:lvl6pPr marL="8099612" indent="0">
              <a:buNone/>
              <a:defRPr sz="3543"/>
            </a:lvl6pPr>
            <a:lvl7pPr marL="9719534" indent="0">
              <a:buNone/>
              <a:defRPr sz="3543"/>
            </a:lvl7pPr>
            <a:lvl8pPr marL="11339457" indent="0">
              <a:buNone/>
              <a:defRPr sz="3543"/>
            </a:lvl8pPr>
            <a:lvl9pPr marL="12959379"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6650A12-B40E-43C3-8E4E-B43D41A76C4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D5AB3-4E5D-49FB-AAEE-9A5707F3F91A}" type="slidenum">
              <a:rPr lang="en-US" smtClean="0"/>
              <a:t>‹Nº›</a:t>
            </a:fld>
            <a:endParaRPr lang="en-US"/>
          </a:p>
        </p:txBody>
      </p:sp>
    </p:spTree>
    <p:extLst>
      <p:ext uri="{BB962C8B-B14F-4D97-AF65-F5344CB8AC3E}">
        <p14:creationId xmlns:p14="http://schemas.microsoft.com/office/powerpoint/2010/main" val="402636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1500170"/>
            <a:ext cx="27944386" cy="27410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26650A12-B40E-43C3-8E4E-B43D41A76C47}" type="datetimeFigureOut">
              <a:rPr lang="en-US" smtClean="0"/>
              <a:t>11/29/2022</a:t>
            </a:fld>
            <a:endParaRPr 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B31D5AB3-4E5D-49FB-AAEE-9A5707F3F91A}" type="slidenum">
              <a:rPr lang="en-US" smtClean="0"/>
              <a:t>‹Nº›</a:t>
            </a:fld>
            <a:endParaRPr lang="en-US"/>
          </a:p>
        </p:txBody>
      </p:sp>
    </p:spTree>
    <p:extLst>
      <p:ext uri="{BB962C8B-B14F-4D97-AF65-F5344CB8AC3E}">
        <p14:creationId xmlns:p14="http://schemas.microsoft.com/office/powerpoint/2010/main" val="1109862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845"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62" indent="-809962" algn="l" defTabSz="3239845"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884" indent="-809962" algn="l" defTabSz="3239845"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06" indent="-809962" algn="l" defTabSz="3239845"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729" indent="-809962" algn="l" defTabSz="323984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651" indent="-809962" algn="l" defTabSz="323984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574" indent="-809962" algn="l" defTabSz="323984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496" indent="-809962" algn="l" defTabSz="323984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419" indent="-809962" algn="l" defTabSz="323984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341" indent="-809962" algn="l" defTabSz="323984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845" rtl="0" eaLnBrk="1" latinLnBrk="0" hangingPunct="1">
        <a:defRPr sz="6378" kern="1200">
          <a:solidFill>
            <a:schemeClr val="tx1"/>
          </a:solidFill>
          <a:latin typeface="+mn-lt"/>
          <a:ea typeface="+mn-ea"/>
          <a:cs typeface="+mn-cs"/>
        </a:defRPr>
      </a:lvl1pPr>
      <a:lvl2pPr marL="1619923" algn="l" defTabSz="3239845" rtl="0" eaLnBrk="1" latinLnBrk="0" hangingPunct="1">
        <a:defRPr sz="6378" kern="1200">
          <a:solidFill>
            <a:schemeClr val="tx1"/>
          </a:solidFill>
          <a:latin typeface="+mn-lt"/>
          <a:ea typeface="+mn-ea"/>
          <a:cs typeface="+mn-cs"/>
        </a:defRPr>
      </a:lvl2pPr>
      <a:lvl3pPr marL="3239845" algn="l" defTabSz="3239845" rtl="0" eaLnBrk="1" latinLnBrk="0" hangingPunct="1">
        <a:defRPr sz="6378" kern="1200">
          <a:solidFill>
            <a:schemeClr val="tx1"/>
          </a:solidFill>
          <a:latin typeface="+mn-lt"/>
          <a:ea typeface="+mn-ea"/>
          <a:cs typeface="+mn-cs"/>
        </a:defRPr>
      </a:lvl3pPr>
      <a:lvl4pPr marL="4859767" algn="l" defTabSz="3239845" rtl="0" eaLnBrk="1" latinLnBrk="0" hangingPunct="1">
        <a:defRPr sz="6378" kern="1200">
          <a:solidFill>
            <a:schemeClr val="tx1"/>
          </a:solidFill>
          <a:latin typeface="+mn-lt"/>
          <a:ea typeface="+mn-ea"/>
          <a:cs typeface="+mn-cs"/>
        </a:defRPr>
      </a:lvl4pPr>
      <a:lvl5pPr marL="6479689" algn="l" defTabSz="3239845" rtl="0" eaLnBrk="1" latinLnBrk="0" hangingPunct="1">
        <a:defRPr sz="6378" kern="1200">
          <a:solidFill>
            <a:schemeClr val="tx1"/>
          </a:solidFill>
          <a:latin typeface="+mn-lt"/>
          <a:ea typeface="+mn-ea"/>
          <a:cs typeface="+mn-cs"/>
        </a:defRPr>
      </a:lvl5pPr>
      <a:lvl6pPr marL="8099612" algn="l" defTabSz="3239845" rtl="0" eaLnBrk="1" latinLnBrk="0" hangingPunct="1">
        <a:defRPr sz="6378" kern="1200">
          <a:solidFill>
            <a:schemeClr val="tx1"/>
          </a:solidFill>
          <a:latin typeface="+mn-lt"/>
          <a:ea typeface="+mn-ea"/>
          <a:cs typeface="+mn-cs"/>
        </a:defRPr>
      </a:lvl6pPr>
      <a:lvl7pPr marL="9719534" algn="l" defTabSz="3239845" rtl="0" eaLnBrk="1" latinLnBrk="0" hangingPunct="1">
        <a:defRPr sz="6378" kern="1200">
          <a:solidFill>
            <a:schemeClr val="tx1"/>
          </a:solidFill>
          <a:latin typeface="+mn-lt"/>
          <a:ea typeface="+mn-ea"/>
          <a:cs typeface="+mn-cs"/>
        </a:defRPr>
      </a:lvl7pPr>
      <a:lvl8pPr marL="11339457" algn="l" defTabSz="3239845" rtl="0" eaLnBrk="1" latinLnBrk="0" hangingPunct="1">
        <a:defRPr sz="6378" kern="1200">
          <a:solidFill>
            <a:schemeClr val="tx1"/>
          </a:solidFill>
          <a:latin typeface="+mn-lt"/>
          <a:ea typeface="+mn-ea"/>
          <a:cs typeface="+mn-cs"/>
        </a:defRPr>
      </a:lvl8pPr>
      <a:lvl9pPr marL="12959379" algn="l" defTabSz="3239845"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BAC3E62B-9BD1-4709-9182-1E4845D2DAE3}"/>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855"/>
                    </a14:imgEffect>
                    <a14:imgEffect>
                      <a14:saturation sat="50000"/>
                    </a14:imgEffect>
                  </a14:imgLayer>
                </a14:imgProps>
              </a:ext>
            </a:extLst>
          </a:blip>
          <a:srcRect b="49713"/>
          <a:stretch/>
        </p:blipFill>
        <p:spPr>
          <a:xfrm>
            <a:off x="37771" y="29970057"/>
            <a:ext cx="32312860" cy="13165268"/>
          </a:xfrm>
          <a:prstGeom prst="rect">
            <a:avLst/>
          </a:prstGeom>
          <a:effectLst>
            <a:glow rad="127000">
              <a:schemeClr val="accent1">
                <a:alpha val="1000"/>
              </a:schemeClr>
            </a:glow>
          </a:effectLst>
        </p:spPr>
      </p:pic>
      <p:pic>
        <p:nvPicPr>
          <p:cNvPr id="11" name="Imagen 10">
            <a:extLst>
              <a:ext uri="{FF2B5EF4-FFF2-40B4-BE49-F238E27FC236}">
                <a16:creationId xmlns:a16="http://schemas.microsoft.com/office/drawing/2014/main" id="{B4BACC78-E78E-4604-A89F-8A432DE067AA}"/>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855"/>
                    </a14:imgEffect>
                    <a14:imgEffect>
                      <a14:saturation sat="50000"/>
                    </a14:imgEffect>
                  </a14:imgLayer>
                </a14:imgProps>
              </a:ext>
            </a:extLst>
          </a:blip>
          <a:stretch>
            <a:fillRect/>
          </a:stretch>
        </p:blipFill>
        <p:spPr>
          <a:xfrm>
            <a:off x="48655" y="4181830"/>
            <a:ext cx="32312861" cy="26180443"/>
          </a:xfrm>
          <a:prstGeom prst="rect">
            <a:avLst/>
          </a:prstGeom>
          <a:effectLst>
            <a:glow rad="127000">
              <a:schemeClr val="accent1">
                <a:alpha val="1000"/>
              </a:schemeClr>
            </a:glow>
          </a:effectLst>
        </p:spPr>
      </p:pic>
      <p:grpSp>
        <p:nvGrpSpPr>
          <p:cNvPr id="23" name="Group 22"/>
          <p:cNvGrpSpPr/>
          <p:nvPr/>
        </p:nvGrpSpPr>
        <p:grpSpPr>
          <a:xfrm>
            <a:off x="-3160" y="-1"/>
            <a:ext cx="32403160" cy="4153508"/>
            <a:chOff x="-3160" y="-1"/>
            <a:chExt cx="32403160" cy="5225143"/>
          </a:xfrm>
        </p:grpSpPr>
        <p:sp>
          <p:nvSpPr>
            <p:cNvPr id="10" name="Rectangle 9"/>
            <p:cNvSpPr/>
            <p:nvPr/>
          </p:nvSpPr>
          <p:spPr>
            <a:xfrm>
              <a:off x="0" y="-1"/>
              <a:ext cx="32400000" cy="5225143"/>
            </a:xfrm>
            <a:prstGeom prst="rect">
              <a:avLst/>
            </a:prstGeom>
            <a:blipFill>
              <a:blip r:embed="rId4"/>
              <a:tile tx="0" ty="0" sx="100000" sy="100000" flip="none" algn="tl"/>
            </a:bli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000" dirty="0"/>
            </a:p>
          </p:txBody>
        </p:sp>
        <p:pic>
          <p:nvPicPr>
            <p:cNvPr id="5" name="Picture 4" descr="https://upload.wikimedia.org/wikipedia/commons/b/b6/Escudo1UNI.jpg"/>
            <p:cNvPicPr/>
            <p:nvPr/>
          </p:nvPicPr>
          <p:blipFill>
            <a:blip r:embed="rId5" cstate="print">
              <a:extLst>
                <a:ext uri="{BEBA8EAE-BF5A-486C-A8C5-ECC9F3942E4B}">
                  <a14:imgProps xmlns:a14="http://schemas.microsoft.com/office/drawing/2010/main">
                    <a14:imgLayer r:embed="rId6">
                      <a14:imgEffect>
                        <a14:backgroundRemoval t="0" b="100000" l="0" r="100000">
                          <a14:foregroundMark x1="52080" y1="53552" x2="52080" y2="53552"/>
                          <a14:foregroundMark x1="53345" y1="64344" x2="53345" y2="64344"/>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16777" y="387226"/>
              <a:ext cx="3333134" cy="4218332"/>
            </a:xfrm>
            <a:prstGeom prst="rect">
              <a:avLst/>
            </a:prstGeom>
            <a:noFill/>
            <a:ln>
              <a:noFill/>
            </a:ln>
          </p:spPr>
        </p:pic>
        <p:sp>
          <p:nvSpPr>
            <p:cNvPr id="8" name="Title 1"/>
            <p:cNvSpPr txBox="1">
              <a:spLocks/>
            </p:cNvSpPr>
            <p:nvPr/>
          </p:nvSpPr>
          <p:spPr>
            <a:xfrm>
              <a:off x="6830942" y="144744"/>
              <a:ext cx="16576955" cy="2083595"/>
            </a:xfrm>
            <a:prstGeom prst="rect">
              <a:avLst/>
            </a:prstGeom>
            <a:ln>
              <a:noFill/>
            </a:ln>
            <a:effectLst>
              <a:glow rad="228600">
                <a:schemeClr val="accent4">
                  <a:satMod val="175000"/>
                  <a:alpha val="40000"/>
                </a:schemeClr>
              </a:glow>
              <a:outerShdw blurRad="50800" dist="38100" dir="10800000" algn="r" rotWithShape="0">
                <a:prstClr val="black">
                  <a:alpha val="40000"/>
                </a:prstClr>
              </a:outerShdw>
            </a:effectLst>
            <a:scene3d>
              <a:camera prst="perspectiveLeft"/>
              <a:lightRig rig="balanced" dir="t">
                <a:rot lat="0" lon="0" rev="8700000"/>
              </a:lightRig>
            </a:scene3d>
            <a:sp3d>
              <a:bevelT w="190500" h="38100" prst="cross"/>
            </a:sp3d>
          </p:spPr>
          <p:txBody>
            <a:bodyPr vert="horz" lIns="91440" tIns="45719" rIns="91440" bIns="45719" rtlCol="0" anchor="b">
              <a:noAutofit/>
              <a:scene3d>
                <a:camera prst="orthographicFront"/>
                <a:lightRig rig="soft" dir="t">
                  <a:rot lat="0" lon="0" rev="15600000"/>
                </a:lightRig>
              </a:scene3d>
              <a:sp3d extrusionH="57150" prstMaterial="softEdge">
                <a:bevelT w="25400" h="38100"/>
                <a:bevelB w="38100" h="38100"/>
              </a:sp3d>
            </a:bodyPr>
            <a:lstStyle>
              <a:lvl1pPr algn="ctr" defTabSz="3239902" rtl="0" eaLnBrk="1" latinLnBrk="0" hangingPunct="1">
                <a:lnSpc>
                  <a:spcPct val="90000"/>
                </a:lnSpc>
                <a:spcBef>
                  <a:spcPct val="0"/>
                </a:spcBef>
                <a:buNone/>
                <a:defRPr sz="21259" kern="1200">
                  <a:solidFill>
                    <a:schemeClr val="tx1"/>
                  </a:solidFill>
                  <a:latin typeface="+mj-lt"/>
                  <a:ea typeface="+mj-ea"/>
                  <a:cs typeface="+mj-cs"/>
                </a:defRPr>
              </a:lvl1pPr>
            </a:lstStyle>
            <a:p>
              <a:r>
                <a:rPr lang="en-US" sz="8798" b="1" dirty="0">
                  <a:ln/>
                  <a:solidFill>
                    <a:schemeClr val="accent4"/>
                  </a:solidFill>
                  <a:latin typeface="Arial Narrow" panose="020B0606020202030204" pitchFamily="34" charset="0"/>
                  <a:ea typeface="Adobe Gothic Std B" panose="020B0800000000000000" pitchFamily="34" charset="-128"/>
                  <a:cs typeface="Aharoni" panose="02010803020104030203" pitchFamily="2" charset="-79"/>
                </a:rPr>
                <a:t>XXII Meeting of Physics  Lima</a:t>
              </a:r>
            </a:p>
          </p:txBody>
        </p:sp>
        <p:sp>
          <p:nvSpPr>
            <p:cNvPr id="9" name="TextBox 8"/>
            <p:cNvSpPr txBox="1"/>
            <p:nvPr/>
          </p:nvSpPr>
          <p:spPr>
            <a:xfrm>
              <a:off x="6858002" y="2583918"/>
              <a:ext cx="18418629" cy="1510829"/>
            </a:xfrm>
            <a:prstGeom prst="rect">
              <a:avLst/>
            </a:prstGeom>
            <a:solidFill>
              <a:schemeClr val="bg1">
                <a:lumMod val="95000"/>
                <a:alpha val="47000"/>
              </a:schemeClr>
            </a:solidFill>
          </p:spPr>
          <p:txBody>
            <a:bodyPr wrap="square" rtlCol="0">
              <a:spAutoFit/>
            </a:bodyPr>
            <a:lstStyle/>
            <a:p>
              <a:pPr algn="ctr"/>
              <a:r>
                <a:rPr lang="en-US" sz="3602" b="1" dirty="0">
                  <a:ln w="0"/>
                  <a:solidFill>
                    <a:srgbClr val="C00000"/>
                  </a:solidFill>
                  <a:effectLst>
                    <a:outerShdw blurRad="38100" dist="19050" dir="2700000" algn="tl" rotWithShape="0">
                      <a:schemeClr val="dk1">
                        <a:alpha val="40000"/>
                      </a:schemeClr>
                    </a:outerShdw>
                  </a:effectLst>
                </a:rPr>
                <a:t>December 15</a:t>
              </a:r>
              <a:r>
                <a:rPr lang="en-US" sz="3602" b="1" baseline="30000" dirty="0">
                  <a:ln w="0"/>
                  <a:solidFill>
                    <a:srgbClr val="C00000"/>
                  </a:solidFill>
                  <a:effectLst>
                    <a:outerShdw blurRad="38100" dist="19050" dir="2700000" algn="tl" rotWithShape="0">
                      <a:schemeClr val="dk1">
                        <a:alpha val="40000"/>
                      </a:schemeClr>
                    </a:outerShdw>
                  </a:effectLst>
                </a:rPr>
                <a:t>th</a:t>
              </a:r>
              <a:r>
                <a:rPr lang="en-US" sz="3602" b="1" dirty="0">
                  <a:ln w="0"/>
                  <a:solidFill>
                    <a:srgbClr val="C00000"/>
                  </a:solidFill>
                  <a:effectLst>
                    <a:outerShdw blurRad="38100" dist="19050" dir="2700000" algn="tl" rotWithShape="0">
                      <a:schemeClr val="dk1">
                        <a:alpha val="40000"/>
                      </a:schemeClr>
                    </a:outerShdw>
                  </a:effectLst>
                </a:rPr>
                <a:t> - 17</a:t>
              </a:r>
              <a:r>
                <a:rPr lang="en-US" sz="3602" b="1" baseline="30000" dirty="0">
                  <a:ln w="0"/>
                  <a:solidFill>
                    <a:srgbClr val="C00000"/>
                  </a:solidFill>
                  <a:effectLst>
                    <a:outerShdw blurRad="38100" dist="19050" dir="2700000" algn="tl" rotWithShape="0">
                      <a:schemeClr val="dk1">
                        <a:alpha val="40000"/>
                      </a:schemeClr>
                    </a:outerShdw>
                  </a:effectLst>
                </a:rPr>
                <a:t>th</a:t>
              </a:r>
              <a:r>
                <a:rPr lang="en-US" sz="3602" b="1" dirty="0">
                  <a:ln w="0"/>
                  <a:solidFill>
                    <a:srgbClr val="C00000"/>
                  </a:solidFill>
                  <a:effectLst>
                    <a:outerShdw blurRad="38100" dist="19050" dir="2700000" algn="tl" rotWithShape="0">
                      <a:schemeClr val="dk1">
                        <a:alpha val="40000"/>
                      </a:schemeClr>
                    </a:outerShdw>
                  </a:effectLst>
                </a:rPr>
                <a:t>, 2022, </a:t>
              </a:r>
              <a:r>
                <a:rPr lang="en-US" sz="3602" dirty="0">
                  <a:ln w="0"/>
                  <a:solidFill>
                    <a:srgbClr val="C00000"/>
                  </a:solidFill>
                  <a:effectLst>
                    <a:outerShdw blurRad="38100" dist="19050" dir="2700000" algn="tl" rotWithShape="0">
                      <a:schemeClr val="dk1">
                        <a:alpha val="40000"/>
                      </a:schemeClr>
                    </a:outerShdw>
                  </a:effectLst>
                </a:rPr>
                <a:t>Faculty of Geological, Mining and Metallurgical Engineering, National University of Engineering (UNI), Lima, Peru </a:t>
              </a:r>
            </a:p>
          </p:txBody>
        </p:sp>
        <p:cxnSp>
          <p:nvCxnSpPr>
            <p:cNvPr id="14" name="Straight Connector 13"/>
            <p:cNvCxnSpPr/>
            <p:nvPr/>
          </p:nvCxnSpPr>
          <p:spPr>
            <a:xfrm flipV="1">
              <a:off x="-3160" y="4815802"/>
              <a:ext cx="324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405" y="4968202"/>
              <a:ext cx="324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061423" y="3928578"/>
            <a:ext cx="26925196" cy="2800126"/>
          </a:xfrm>
          <a:prstGeom prst="rect">
            <a:avLst/>
          </a:prstGeom>
          <a:noFill/>
        </p:spPr>
        <p:txBody>
          <a:bodyPr wrap="square" rtlCol="0">
            <a:spAutoFit/>
          </a:bodyPr>
          <a:lstStyle/>
          <a:p>
            <a:pPr algn="ctr"/>
            <a:r>
              <a:rPr lang="en-US" sz="8798" b="1" dirty="0" err="1"/>
              <a:t>Aplicación</a:t>
            </a:r>
            <a:r>
              <a:rPr lang="en-US" sz="8798" b="1" dirty="0"/>
              <a:t> de ZIF-8 </a:t>
            </a:r>
            <a:r>
              <a:rPr lang="en-US" sz="8798" b="1" dirty="0" err="1"/>
              <a:t>en</a:t>
            </a:r>
            <a:r>
              <a:rPr lang="en-US" sz="8798" b="1" dirty="0"/>
              <a:t> la </a:t>
            </a:r>
            <a:r>
              <a:rPr lang="en-US" sz="8798" b="1" dirty="0" err="1"/>
              <a:t>Adsorción</a:t>
            </a:r>
            <a:r>
              <a:rPr lang="en-US" sz="8798" b="1" dirty="0"/>
              <a:t> de </a:t>
            </a:r>
            <a:r>
              <a:rPr lang="en-US" sz="8798" b="1" dirty="0" err="1"/>
              <a:t>Elementos</a:t>
            </a:r>
            <a:r>
              <a:rPr lang="en-US" sz="8798" b="1" dirty="0"/>
              <a:t> presents </a:t>
            </a:r>
            <a:r>
              <a:rPr lang="en-US" sz="8798" b="1" dirty="0" err="1"/>
              <a:t>en</a:t>
            </a:r>
            <a:r>
              <a:rPr lang="en-US" sz="8798" b="1" dirty="0"/>
              <a:t> </a:t>
            </a:r>
            <a:r>
              <a:rPr lang="en-US" sz="8798" b="1" dirty="0" err="1"/>
              <a:t>Relaves</a:t>
            </a:r>
            <a:r>
              <a:rPr lang="en-US" sz="8798" b="1" dirty="0"/>
              <a:t> </a:t>
            </a:r>
            <a:r>
              <a:rPr lang="en-US" sz="8798" b="1" dirty="0" err="1"/>
              <a:t>Mineros</a:t>
            </a:r>
            <a:endParaRPr lang="en-US" sz="8798" b="1" dirty="0"/>
          </a:p>
        </p:txBody>
      </p:sp>
      <p:sp>
        <p:nvSpPr>
          <p:cNvPr id="24" name="TextBox 23"/>
          <p:cNvSpPr txBox="1"/>
          <p:nvPr/>
        </p:nvSpPr>
        <p:spPr>
          <a:xfrm>
            <a:off x="3336961" y="6799152"/>
            <a:ext cx="26084150" cy="1015534"/>
          </a:xfrm>
          <a:prstGeom prst="rect">
            <a:avLst/>
          </a:prstGeom>
          <a:noFill/>
        </p:spPr>
        <p:txBody>
          <a:bodyPr wrap="square" rtlCol="0">
            <a:spAutoFit/>
          </a:bodyPr>
          <a:lstStyle/>
          <a:p>
            <a:pPr algn="ctr"/>
            <a:r>
              <a:rPr lang="en-US" sz="5999" b="1" u="sng" dirty="0"/>
              <a:t>G M Quispe</a:t>
            </a:r>
            <a:r>
              <a:rPr lang="en-US" sz="5999" baseline="30000" dirty="0"/>
              <a:t>1</a:t>
            </a:r>
            <a:r>
              <a:rPr lang="en-US" sz="5999" b="1" dirty="0"/>
              <a:t> and A N Lazo</a:t>
            </a:r>
            <a:r>
              <a:rPr lang="en-US" sz="5999" baseline="30000" dirty="0"/>
              <a:t>1</a:t>
            </a:r>
            <a:r>
              <a:rPr lang="en-US" sz="5999" b="1" dirty="0"/>
              <a:t> </a:t>
            </a:r>
          </a:p>
        </p:txBody>
      </p:sp>
      <p:sp>
        <p:nvSpPr>
          <p:cNvPr id="25" name="TextBox 24"/>
          <p:cNvSpPr txBox="1"/>
          <p:nvPr/>
        </p:nvSpPr>
        <p:spPr>
          <a:xfrm>
            <a:off x="4876705" y="8275947"/>
            <a:ext cx="24544406" cy="769763"/>
          </a:xfrm>
          <a:prstGeom prst="rect">
            <a:avLst/>
          </a:prstGeom>
          <a:noFill/>
        </p:spPr>
        <p:txBody>
          <a:bodyPr wrap="square" rtlCol="0">
            <a:spAutoFit/>
          </a:bodyPr>
          <a:lstStyle/>
          <a:p>
            <a:r>
              <a:rPr lang="en-US" sz="4402" b="1" baseline="30000" dirty="0"/>
              <a:t>1</a:t>
            </a:r>
            <a:r>
              <a:rPr lang="es-ES" sz="4402" b="1" dirty="0"/>
              <a:t>Facultad de Ingeniería Geológica, Minera y Metalúrgica, Universidad Nacional de Ingeniería, Lima, Perú</a:t>
            </a:r>
            <a:r>
              <a:rPr lang="en-US" sz="4402" b="1" dirty="0"/>
              <a:t>  </a:t>
            </a:r>
          </a:p>
        </p:txBody>
      </p:sp>
      <p:sp>
        <p:nvSpPr>
          <p:cNvPr id="26" name="TextBox 25"/>
          <p:cNvSpPr txBox="1"/>
          <p:nvPr/>
        </p:nvSpPr>
        <p:spPr>
          <a:xfrm>
            <a:off x="12006471" y="9432328"/>
            <a:ext cx="21163937" cy="769763"/>
          </a:xfrm>
          <a:prstGeom prst="rect">
            <a:avLst/>
          </a:prstGeom>
          <a:noFill/>
        </p:spPr>
        <p:txBody>
          <a:bodyPr wrap="square" rtlCol="0">
            <a:spAutoFit/>
          </a:bodyPr>
          <a:lstStyle/>
          <a:p>
            <a:r>
              <a:rPr lang="en-US" sz="4402" b="1" dirty="0"/>
              <a:t>*E-mail</a:t>
            </a:r>
            <a:r>
              <a:rPr lang="en-US" sz="4402" dirty="0"/>
              <a:t>: </a:t>
            </a:r>
            <a:r>
              <a:rPr lang="en-US" sz="4402" b="1" dirty="0"/>
              <a:t>gquispet@uni.edu.pe</a:t>
            </a:r>
          </a:p>
        </p:txBody>
      </p:sp>
      <p:sp>
        <p:nvSpPr>
          <p:cNvPr id="27" name="TextBox 26"/>
          <p:cNvSpPr txBox="1"/>
          <p:nvPr/>
        </p:nvSpPr>
        <p:spPr>
          <a:xfrm>
            <a:off x="587699" y="10486549"/>
            <a:ext cx="31563039" cy="2422651"/>
          </a:xfrm>
          <a:prstGeom prst="rect">
            <a:avLst/>
          </a:prstGeom>
          <a:noFill/>
          <a:ln w="76200">
            <a:solidFill>
              <a:schemeClr val="tx1"/>
            </a:solidFill>
          </a:ln>
        </p:spPr>
        <p:txBody>
          <a:bodyPr wrap="square" rtlCol="0">
            <a:spAutoFit/>
          </a:bodyPr>
          <a:lstStyle/>
          <a:p>
            <a:pPr algn="just"/>
            <a:r>
              <a:rPr lang="en-US" sz="6600" b="1" dirty="0" err="1"/>
              <a:t>Introducción</a:t>
            </a:r>
            <a:r>
              <a:rPr lang="en-US" b="1" dirty="0"/>
              <a:t>:</a:t>
            </a:r>
            <a:r>
              <a:rPr lang="es-ES" sz="4000" b="1" dirty="0"/>
              <a:t>El estudio de las zeolitas ha despertado un creciente interés por sus propiedades físicas y químicas, que son utilizadas en la refinación de hidrocarburos, así como en la remoción de metales pesados en la industria minera. El presente trabajo se centró en la evaluación de la capacidad de adsorción del ZIF-8 para su uso en la remoción de Zn, Mn, Mg y otros metales presentes en aguas de relaves mineros.</a:t>
            </a:r>
            <a:endParaRPr lang="en-US" sz="4000" b="1" dirty="0"/>
          </a:p>
        </p:txBody>
      </p:sp>
      <p:sp>
        <p:nvSpPr>
          <p:cNvPr id="34" name="TextBox 26">
            <a:extLst>
              <a:ext uri="{FF2B5EF4-FFF2-40B4-BE49-F238E27FC236}">
                <a16:creationId xmlns:a16="http://schemas.microsoft.com/office/drawing/2014/main" id="{8757730F-D412-4B2F-9D42-7E9BB8D41E78}"/>
              </a:ext>
            </a:extLst>
          </p:cNvPr>
          <p:cNvSpPr txBox="1"/>
          <p:nvPr/>
        </p:nvSpPr>
        <p:spPr>
          <a:xfrm>
            <a:off x="555042" y="13132590"/>
            <a:ext cx="10938029" cy="12755158"/>
          </a:xfrm>
          <a:prstGeom prst="rect">
            <a:avLst/>
          </a:prstGeom>
          <a:noFill/>
          <a:ln w="76200">
            <a:solidFill>
              <a:schemeClr val="tx1"/>
            </a:solidFill>
          </a:ln>
        </p:spPr>
        <p:txBody>
          <a:bodyPr wrap="square" rtlCol="0">
            <a:spAutoFit/>
          </a:bodyPr>
          <a:lstStyle/>
          <a:p>
            <a:r>
              <a:rPr lang="en-US" sz="6600" b="1" dirty="0"/>
              <a:t>Zeolitic Imidazolate Framework (ZIF)</a:t>
            </a:r>
          </a:p>
          <a:p>
            <a:pPr algn="just"/>
            <a:r>
              <a:rPr lang="es-ES" sz="4000" b="1" dirty="0"/>
              <a:t>Los ZIF son compuestos basados en las zeolitas. Y están constituidos por metales de transición, que están enlazados con moléculas orgánicas de imidazolato. La estructura porosa que presentan, tiene propiedades interesantes en lo referente a la adsorción, ayudado por las cargas no neutralizadas en su interior, capaces de atraer iones disueltos. </a:t>
            </a:r>
          </a:p>
          <a:p>
            <a:pPr algn="just"/>
            <a:endParaRPr lang="es-ES" sz="4000" b="1" dirty="0"/>
          </a:p>
          <a:p>
            <a:pPr algn="just"/>
            <a:endParaRPr lang="es-ES" sz="4000" b="1" dirty="0"/>
          </a:p>
          <a:p>
            <a:pPr algn="just"/>
            <a:endParaRPr lang="es-ES" sz="4000" b="1" dirty="0"/>
          </a:p>
          <a:p>
            <a:pPr algn="just"/>
            <a:endParaRPr lang="en-GB" sz="4000" b="1" dirty="0"/>
          </a:p>
          <a:p>
            <a:pPr algn="just"/>
            <a:endParaRPr lang="en-GB" sz="4000" b="1" dirty="0"/>
          </a:p>
          <a:p>
            <a:pPr algn="just"/>
            <a:endParaRPr lang="en-GB" sz="4000" b="1" dirty="0"/>
          </a:p>
          <a:p>
            <a:pPr algn="just"/>
            <a:endParaRPr lang="en-GB" sz="4000" b="1" dirty="0"/>
          </a:p>
          <a:p>
            <a:pPr algn="just"/>
            <a:endParaRPr lang="en-GB" sz="4000" b="1" dirty="0"/>
          </a:p>
          <a:p>
            <a:pPr algn="just"/>
            <a:endParaRPr lang="en-GB" sz="4000" b="1" dirty="0"/>
          </a:p>
          <a:p>
            <a:pPr algn="just"/>
            <a:endParaRPr lang="en-GB" sz="4000" b="1" dirty="0"/>
          </a:p>
        </p:txBody>
      </p:sp>
      <p:sp>
        <p:nvSpPr>
          <p:cNvPr id="35" name="TextBox 26">
            <a:extLst>
              <a:ext uri="{FF2B5EF4-FFF2-40B4-BE49-F238E27FC236}">
                <a16:creationId xmlns:a16="http://schemas.microsoft.com/office/drawing/2014/main" id="{CE8DD680-C792-4AFE-ADEF-9AC62DF77B42}"/>
              </a:ext>
            </a:extLst>
          </p:cNvPr>
          <p:cNvSpPr txBox="1"/>
          <p:nvPr/>
        </p:nvSpPr>
        <p:spPr>
          <a:xfrm>
            <a:off x="555042" y="26083789"/>
            <a:ext cx="10938029" cy="16681490"/>
          </a:xfrm>
          <a:prstGeom prst="rect">
            <a:avLst/>
          </a:prstGeom>
          <a:noFill/>
          <a:ln w="76200">
            <a:solidFill>
              <a:schemeClr val="tx1"/>
            </a:solidFill>
          </a:ln>
        </p:spPr>
        <p:txBody>
          <a:bodyPr wrap="square" rtlCol="0">
            <a:spAutoFit/>
          </a:bodyPr>
          <a:lstStyle/>
          <a:p>
            <a:r>
              <a:rPr lang="en-US" sz="6600" b="1" dirty="0"/>
              <a:t>Inductively Coupled Plasma Emission Spectroscopy method (ICP)</a:t>
            </a:r>
            <a:endParaRPr lang="es-ES" sz="6600" b="1" dirty="0"/>
          </a:p>
          <a:p>
            <a:pPr algn="just"/>
            <a:r>
              <a:rPr lang="es-ES" sz="4000" b="1" dirty="0"/>
              <a:t>En este trabajo se uso el ZIF-8 en la adsorción de elementos contaminantes, presentes en aguas de relaves. Y luego, para la determinación de las cantidades de estos elementos retenidos en el ZIF-8, se usó el método de acoplamiento inductivo (ICP). El cual consiste en un análisis químico cuantitativo, donde se aplica una llama de plasma de argón sobre una mezcla líquida atomizada, esta muestra se ioniza, y en consecuencia, los iones de los elementos que la contienen, emiten luz a diferentes longitudes de onda, características de cada elemento. De esta prueba se obtienen datos de la concentración de masa por volumen, y del peso atómico de los elementos detectado.</a:t>
            </a:r>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n-US" sz="4000" b="1" dirty="0"/>
          </a:p>
          <a:p>
            <a:pPr algn="just"/>
            <a:endParaRPr lang="en-US" sz="4000" b="1" dirty="0"/>
          </a:p>
        </p:txBody>
      </p:sp>
      <p:sp>
        <p:nvSpPr>
          <p:cNvPr id="38" name="TextBox 26">
            <a:extLst>
              <a:ext uri="{FF2B5EF4-FFF2-40B4-BE49-F238E27FC236}">
                <a16:creationId xmlns:a16="http://schemas.microsoft.com/office/drawing/2014/main" id="{65FEF9E8-5144-4480-8781-604AB649942A}"/>
              </a:ext>
            </a:extLst>
          </p:cNvPr>
          <p:cNvSpPr txBox="1"/>
          <p:nvPr/>
        </p:nvSpPr>
        <p:spPr>
          <a:xfrm>
            <a:off x="11751469" y="13146837"/>
            <a:ext cx="20399269" cy="15050274"/>
          </a:xfrm>
          <a:prstGeom prst="rect">
            <a:avLst/>
          </a:prstGeom>
          <a:noFill/>
          <a:ln w="76200">
            <a:solidFill>
              <a:schemeClr val="tx1"/>
            </a:solidFill>
          </a:ln>
        </p:spPr>
        <p:txBody>
          <a:bodyPr wrap="square" rtlCol="0">
            <a:spAutoFit/>
          </a:bodyPr>
          <a:lstStyle/>
          <a:p>
            <a:r>
              <a:rPr lang="en-US" sz="6600" b="1" dirty="0" err="1"/>
              <a:t>Resultados</a:t>
            </a:r>
            <a:r>
              <a:rPr lang="en-US" sz="6600" b="1" dirty="0"/>
              <a:t> de la </a:t>
            </a:r>
            <a:r>
              <a:rPr lang="en-US" sz="6600" b="1" dirty="0" err="1"/>
              <a:t>Adsorción</a:t>
            </a:r>
            <a:r>
              <a:rPr lang="en-US" sz="6600" b="1" dirty="0"/>
              <a:t> del ZIF </a:t>
            </a:r>
            <a:r>
              <a:rPr lang="en-US" sz="6600" b="1" dirty="0" err="1"/>
              <a:t>Aplicado</a:t>
            </a:r>
            <a:r>
              <a:rPr lang="en-US" sz="6600" b="1" dirty="0"/>
              <a:t> a una </a:t>
            </a:r>
            <a:r>
              <a:rPr lang="en-US" sz="6600" b="1" dirty="0" err="1"/>
              <a:t>Muestra</a:t>
            </a:r>
            <a:r>
              <a:rPr lang="en-US" sz="6600" b="1" dirty="0"/>
              <a:t> de </a:t>
            </a:r>
            <a:r>
              <a:rPr lang="en-US" sz="6600" b="1" dirty="0" err="1"/>
              <a:t>Relaves</a:t>
            </a:r>
            <a:r>
              <a:rPr lang="en-US" sz="6600" b="1" dirty="0"/>
              <a:t> </a:t>
            </a:r>
            <a:r>
              <a:rPr lang="en-US" sz="6600" b="1" dirty="0" err="1"/>
              <a:t>Mineros</a:t>
            </a:r>
            <a:endParaRPr lang="en-US" sz="4000" dirty="0"/>
          </a:p>
          <a:p>
            <a:pPr algn="just"/>
            <a:r>
              <a:rPr lang="es-ES" sz="4000" b="1" dirty="0"/>
              <a:t>Contenido (en mg/L) y porcentaje de adsorción por parte del ZIF-8 (0.439gr), de elementos en una muestra de 2ml de solución. “L1” representa el contenido inicial.</a:t>
            </a:r>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s-ES" sz="4000" b="1" dirty="0"/>
          </a:p>
          <a:p>
            <a:pPr algn="just"/>
            <a:endParaRPr lang="en-US" sz="4000" b="1" dirty="0"/>
          </a:p>
        </p:txBody>
      </p:sp>
      <p:sp>
        <p:nvSpPr>
          <p:cNvPr id="41" name="TextBox 26">
            <a:extLst>
              <a:ext uri="{FF2B5EF4-FFF2-40B4-BE49-F238E27FC236}">
                <a16:creationId xmlns:a16="http://schemas.microsoft.com/office/drawing/2014/main" id="{DB255A40-A5A6-4BA6-BFAF-632AFD374231}"/>
              </a:ext>
            </a:extLst>
          </p:cNvPr>
          <p:cNvSpPr txBox="1"/>
          <p:nvPr/>
        </p:nvSpPr>
        <p:spPr>
          <a:xfrm>
            <a:off x="11739714" y="28452844"/>
            <a:ext cx="20215082" cy="6032421"/>
          </a:xfrm>
          <a:prstGeom prst="rect">
            <a:avLst/>
          </a:prstGeom>
          <a:noFill/>
          <a:ln w="76200">
            <a:solidFill>
              <a:schemeClr val="tx1"/>
            </a:solidFill>
          </a:ln>
        </p:spPr>
        <p:txBody>
          <a:bodyPr wrap="square" rtlCol="0">
            <a:spAutoFit/>
          </a:bodyPr>
          <a:lstStyle/>
          <a:p>
            <a:pPr algn="just"/>
            <a:r>
              <a:rPr lang="en-US" sz="6600" b="1" dirty="0" err="1"/>
              <a:t>Conclusiones</a:t>
            </a:r>
            <a:endParaRPr lang="en-US" sz="6600" b="1" dirty="0"/>
          </a:p>
          <a:p>
            <a:pPr marL="742950" indent="-742950" algn="just">
              <a:buAutoNum type="arabicParenR"/>
            </a:pPr>
            <a:r>
              <a:rPr lang="es-ES" sz="4000" b="1" dirty="0"/>
              <a:t>El ZIF-8 muestra una considerable capacidad para remover elementos como: titanio, hierro, zinc, arsénico, molibdeno, lutecio, wolframio, talio y plomo. Con porcentajes de adsorción de entre 86.07% (para el wolframio) y 98.88% (para el arsénico).</a:t>
            </a:r>
          </a:p>
          <a:p>
            <a:pPr marL="742950" indent="-742950" algn="just">
              <a:buAutoNum type="arabicParenR"/>
            </a:pPr>
            <a:r>
              <a:rPr lang="es-ES" sz="4000" b="1" dirty="0"/>
              <a:t>En un relave minero rico en Zinc, el compuesto ZIF-8 absorbió un porcentaje de 88.1% de este elemento, en un lapso de 30 minutos.</a:t>
            </a:r>
          </a:p>
          <a:p>
            <a:pPr marL="742950" indent="-742950" algn="just">
              <a:buAutoNum type="arabicParenR"/>
            </a:pPr>
            <a:r>
              <a:rPr lang="es-ES" sz="4000" b="1" dirty="0"/>
              <a:t>El filtrado del elemento arsénico fue casi total (con un porcentaje del 98.88% ). Por lo que el compuesto ZIF-8 queda como un buen candidato para la purificación de aguas contaminadas con este elemento.</a:t>
            </a:r>
            <a:endParaRPr lang="en-US" sz="4000" b="1" dirty="0"/>
          </a:p>
        </p:txBody>
      </p:sp>
      <p:sp>
        <p:nvSpPr>
          <p:cNvPr id="42" name="TextBox 26">
            <a:extLst>
              <a:ext uri="{FF2B5EF4-FFF2-40B4-BE49-F238E27FC236}">
                <a16:creationId xmlns:a16="http://schemas.microsoft.com/office/drawing/2014/main" id="{B424E729-02E0-40E7-AA21-C83508B31B81}"/>
              </a:ext>
            </a:extLst>
          </p:cNvPr>
          <p:cNvSpPr txBox="1"/>
          <p:nvPr/>
        </p:nvSpPr>
        <p:spPr>
          <a:xfrm>
            <a:off x="11772371" y="34725100"/>
            <a:ext cx="20182425" cy="2339102"/>
          </a:xfrm>
          <a:prstGeom prst="rect">
            <a:avLst/>
          </a:prstGeom>
          <a:noFill/>
          <a:ln w="76200">
            <a:solidFill>
              <a:schemeClr val="tx1"/>
            </a:solidFill>
          </a:ln>
        </p:spPr>
        <p:txBody>
          <a:bodyPr wrap="square" rtlCol="0">
            <a:spAutoFit/>
          </a:bodyPr>
          <a:lstStyle/>
          <a:p>
            <a:r>
              <a:rPr lang="en-US" sz="6600" b="1" dirty="0" err="1"/>
              <a:t>Agradecimientos</a:t>
            </a:r>
            <a:endParaRPr lang="en-US" sz="6600" b="1" dirty="0"/>
          </a:p>
          <a:p>
            <a:pPr algn="just"/>
            <a:r>
              <a:rPr lang="es-ES" sz="4000" b="1" dirty="0"/>
              <a:t>Agradezco a la Facultad de Ingeniería Geológica, Minera y Metalúrgica por la oportunidad de desarrollar este trabajo y al Dr. Antonio Lazo por su asesoría para este trabajo.</a:t>
            </a:r>
            <a:endParaRPr lang="en-US" sz="4000" b="1" dirty="0"/>
          </a:p>
        </p:txBody>
      </p:sp>
      <p:sp>
        <p:nvSpPr>
          <p:cNvPr id="43" name="TextBox 26">
            <a:extLst>
              <a:ext uri="{FF2B5EF4-FFF2-40B4-BE49-F238E27FC236}">
                <a16:creationId xmlns:a16="http://schemas.microsoft.com/office/drawing/2014/main" id="{594FD201-9007-4465-A897-D87F5A9FEC83}"/>
              </a:ext>
            </a:extLst>
          </p:cNvPr>
          <p:cNvSpPr txBox="1"/>
          <p:nvPr/>
        </p:nvSpPr>
        <p:spPr>
          <a:xfrm>
            <a:off x="11777872" y="37340829"/>
            <a:ext cx="20144267" cy="5416868"/>
          </a:xfrm>
          <a:prstGeom prst="rect">
            <a:avLst/>
          </a:prstGeom>
          <a:noFill/>
          <a:ln w="76200">
            <a:solidFill>
              <a:schemeClr val="tx1"/>
            </a:solidFill>
          </a:ln>
        </p:spPr>
        <p:txBody>
          <a:bodyPr wrap="square" rtlCol="0">
            <a:spAutoFit/>
          </a:bodyPr>
          <a:lstStyle/>
          <a:p>
            <a:pPr algn="just"/>
            <a:r>
              <a:rPr lang="en-US" sz="6600" b="1" dirty="0" err="1"/>
              <a:t>Referencias</a:t>
            </a:r>
            <a:endParaRPr lang="en-US" sz="6600" b="1" dirty="0"/>
          </a:p>
          <a:p>
            <a:pPr algn="just"/>
            <a:r>
              <a:rPr lang="en-US" sz="4000" b="1" dirty="0"/>
              <a:t>[1]Mahdi </a:t>
            </a:r>
            <a:r>
              <a:rPr lang="en-US" sz="4000" b="1" dirty="0" err="1"/>
              <a:t>Niknam</a:t>
            </a:r>
            <a:r>
              <a:rPr lang="en-US" sz="4000" b="1" dirty="0"/>
              <a:t>, </a:t>
            </a:r>
            <a:r>
              <a:rPr lang="en-US" sz="4000" b="1" dirty="0" err="1"/>
              <a:t>Mahboube</a:t>
            </a:r>
            <a:r>
              <a:rPr lang="en-US" sz="4000" b="1" dirty="0"/>
              <a:t> </a:t>
            </a:r>
            <a:r>
              <a:rPr lang="en-US" sz="4000" b="1" dirty="0" err="1"/>
              <a:t>Ghahramaninezhad</a:t>
            </a:r>
            <a:r>
              <a:rPr lang="en-US" sz="4000" b="1" dirty="0"/>
              <a:t>, Mohsen </a:t>
            </a:r>
            <a:r>
              <a:rPr lang="en-US" sz="4000" b="1" dirty="0" err="1"/>
              <a:t>Eydifarash</a:t>
            </a:r>
            <a:r>
              <a:rPr lang="en-US" sz="4000" b="1" dirty="0"/>
              <a:t>. Zeolitic imidazolate </a:t>
            </a:r>
          </a:p>
          <a:p>
            <a:pPr algn="just"/>
            <a:r>
              <a:rPr lang="en-US" sz="4000" b="1" dirty="0"/>
              <a:t>     framework8 for </a:t>
            </a:r>
            <a:r>
              <a:rPr lang="en-US" sz="4000" b="1" dirty="0" err="1"/>
              <a:t>ecient</a:t>
            </a:r>
            <a:r>
              <a:rPr lang="en-US" sz="4000" b="1" dirty="0"/>
              <a:t> adsorption and removal of Cr(VI) ions from aqueous solution. (2017) </a:t>
            </a:r>
          </a:p>
          <a:p>
            <a:pPr algn="just"/>
            <a:r>
              <a:rPr lang="en-US" sz="4000" b="1" dirty="0"/>
              <a:t>[2]</a:t>
            </a:r>
            <a:r>
              <a:rPr lang="es-ES" sz="4000" b="1" dirty="0"/>
              <a:t>M. Diaz, A. Lazo. Síntesis y caracterización Estructural del Marco de Imidazolato </a:t>
            </a:r>
            <a:r>
              <a:rPr lang="es-ES" sz="4000" b="1" dirty="0" err="1"/>
              <a:t>Zeolitico</a:t>
            </a:r>
            <a:endParaRPr lang="es-ES" sz="4000" b="1" dirty="0"/>
          </a:p>
          <a:p>
            <a:pPr algn="just"/>
            <a:r>
              <a:rPr lang="es-ES" sz="4000" b="1" dirty="0"/>
              <a:t>     ZIF-67. (2019) </a:t>
            </a:r>
          </a:p>
          <a:p>
            <a:pPr algn="just"/>
            <a:r>
              <a:rPr lang="en-US" sz="4000" b="1" dirty="0"/>
              <a:t>[3]</a:t>
            </a:r>
            <a:r>
              <a:rPr lang="es-ES" sz="4000" b="1" dirty="0"/>
              <a:t>J. </a:t>
            </a:r>
            <a:r>
              <a:rPr lang="es-ES" sz="4000" b="1" dirty="0" err="1"/>
              <a:t>Costafreda</a:t>
            </a:r>
            <a:r>
              <a:rPr lang="es-ES" sz="4000" b="1" dirty="0"/>
              <a:t>, D. </a:t>
            </a:r>
            <a:r>
              <a:rPr lang="es-ES" sz="4000" b="1" dirty="0" err="1"/>
              <a:t>martin</a:t>
            </a:r>
            <a:r>
              <a:rPr lang="es-ES" sz="4000" b="1" dirty="0"/>
              <a:t>. Las Zeolitas Naturales de </a:t>
            </a:r>
            <a:r>
              <a:rPr lang="es-ES" sz="4000" b="1" dirty="0" err="1"/>
              <a:t>Iberoamerica</a:t>
            </a:r>
            <a:r>
              <a:rPr lang="es-ES" sz="4000" b="1" dirty="0"/>
              <a:t>. (2016)</a:t>
            </a:r>
            <a:r>
              <a:rPr lang="en-US" sz="4000" b="1" dirty="0"/>
              <a:t> </a:t>
            </a:r>
          </a:p>
          <a:p>
            <a:pPr algn="just"/>
            <a:r>
              <a:rPr lang="en-US" sz="4000" b="1" dirty="0"/>
              <a:t>[4]</a:t>
            </a:r>
            <a:r>
              <a:rPr lang="en-US" sz="4000" b="1" dirty="0" err="1"/>
              <a:t>Rimarachin</a:t>
            </a:r>
            <a:r>
              <a:rPr lang="en-US" sz="4000" b="1" dirty="0"/>
              <a:t>, F. </a:t>
            </a:r>
            <a:r>
              <a:rPr lang="en-US" sz="4000" b="1" dirty="0" err="1"/>
              <a:t>Huaranga</a:t>
            </a:r>
            <a:r>
              <a:rPr lang="en-US" sz="4000" b="1" dirty="0"/>
              <a:t>. </a:t>
            </a:r>
            <a:r>
              <a:rPr lang="en-US" sz="4000" b="1" dirty="0" err="1"/>
              <a:t>Tratamiento</a:t>
            </a:r>
            <a:r>
              <a:rPr lang="en-US" sz="4000" b="1" dirty="0"/>
              <a:t> de </a:t>
            </a:r>
            <a:r>
              <a:rPr lang="en-US" sz="4000" b="1" dirty="0" err="1"/>
              <a:t>aguas</a:t>
            </a:r>
            <a:r>
              <a:rPr lang="en-US" sz="4000" b="1" dirty="0"/>
              <a:t> de </a:t>
            </a:r>
            <a:r>
              <a:rPr lang="en-US" sz="4000" b="1" dirty="0" err="1"/>
              <a:t>efluentes</a:t>
            </a:r>
            <a:r>
              <a:rPr lang="en-US" sz="4000" b="1" dirty="0"/>
              <a:t> </a:t>
            </a:r>
            <a:r>
              <a:rPr lang="en-US" sz="4000" b="1" dirty="0" err="1"/>
              <a:t>minero</a:t>
            </a:r>
            <a:r>
              <a:rPr lang="en-US" sz="4000" b="1" dirty="0"/>
              <a:t> – </a:t>
            </a:r>
            <a:r>
              <a:rPr lang="en-US" sz="4000" b="1" dirty="0" err="1"/>
              <a:t>metalúrgicos</a:t>
            </a:r>
            <a:r>
              <a:rPr lang="en-US" sz="4000" b="1" dirty="0"/>
              <a:t>  </a:t>
            </a:r>
          </a:p>
          <a:p>
            <a:pPr algn="just"/>
            <a:r>
              <a:rPr lang="en-US" sz="4000" b="1" dirty="0"/>
              <a:t>     </a:t>
            </a:r>
            <a:r>
              <a:rPr lang="en-US" sz="4000" b="1" dirty="0" err="1"/>
              <a:t>utilizando</a:t>
            </a:r>
            <a:r>
              <a:rPr lang="en-US" sz="4000" b="1" dirty="0"/>
              <a:t>, </a:t>
            </a:r>
            <a:r>
              <a:rPr lang="en-US" sz="4000" b="1" dirty="0" err="1"/>
              <a:t>métodos</a:t>
            </a:r>
            <a:r>
              <a:rPr lang="en-US" sz="4000" b="1" dirty="0"/>
              <a:t> </a:t>
            </a:r>
            <a:r>
              <a:rPr lang="en-US" sz="4000" b="1" dirty="0" err="1"/>
              <a:t>pasivos</a:t>
            </a:r>
            <a:r>
              <a:rPr lang="en-US" sz="4000" b="1" dirty="0"/>
              <a:t> y </a:t>
            </a:r>
            <a:r>
              <a:rPr lang="en-US" sz="4000" b="1" dirty="0" err="1"/>
              <a:t>activos</a:t>
            </a:r>
            <a:r>
              <a:rPr lang="en-US" sz="4000" b="1" dirty="0"/>
              <a:t> </a:t>
            </a:r>
            <a:r>
              <a:rPr lang="en-US" sz="4000" b="1" dirty="0" err="1"/>
              <a:t>en</a:t>
            </a:r>
            <a:r>
              <a:rPr lang="en-US" sz="4000" b="1" dirty="0"/>
              <a:t> </a:t>
            </a:r>
            <a:r>
              <a:rPr lang="en-US" sz="4000" b="1" dirty="0" err="1"/>
              <a:t>sistemas</a:t>
            </a:r>
            <a:r>
              <a:rPr lang="en-US" sz="4000" b="1" dirty="0"/>
              <a:t> </a:t>
            </a:r>
            <a:r>
              <a:rPr lang="en-US" sz="4000" b="1" dirty="0" err="1"/>
              <a:t>experimentales</a:t>
            </a:r>
            <a:r>
              <a:rPr lang="en-US" sz="4000" b="1" dirty="0"/>
              <a:t>. (2015) </a:t>
            </a:r>
          </a:p>
        </p:txBody>
      </p:sp>
      <p:pic>
        <p:nvPicPr>
          <p:cNvPr id="3" name="Imagen 2">
            <a:extLst>
              <a:ext uri="{FF2B5EF4-FFF2-40B4-BE49-F238E27FC236}">
                <a16:creationId xmlns:a16="http://schemas.microsoft.com/office/drawing/2014/main" id="{29711AEE-A770-4583-A5C2-24C6A827C302}"/>
              </a:ext>
            </a:extLst>
          </p:cNvPr>
          <p:cNvPicPr>
            <a:picLocks noChangeAspect="1"/>
          </p:cNvPicPr>
          <p:nvPr/>
        </p:nvPicPr>
        <p:blipFill rotWithShape="1">
          <a:blip r:embed="rId7"/>
          <a:srcRect t="1" r="54023" b="38317"/>
          <a:stretch/>
        </p:blipFill>
        <p:spPr>
          <a:xfrm>
            <a:off x="3117572" y="19577617"/>
            <a:ext cx="6059088" cy="6031798"/>
          </a:xfrm>
          <a:prstGeom prst="rect">
            <a:avLst/>
          </a:prstGeom>
        </p:spPr>
      </p:pic>
      <p:pic>
        <p:nvPicPr>
          <p:cNvPr id="6" name="Imagen 5">
            <a:extLst>
              <a:ext uri="{FF2B5EF4-FFF2-40B4-BE49-F238E27FC236}">
                <a16:creationId xmlns:a16="http://schemas.microsoft.com/office/drawing/2014/main" id="{5AFA345B-7CFE-4009-99D2-B8C939B79047}"/>
              </a:ext>
            </a:extLst>
          </p:cNvPr>
          <p:cNvPicPr>
            <a:picLocks noChangeAspect="1"/>
          </p:cNvPicPr>
          <p:nvPr/>
        </p:nvPicPr>
        <p:blipFill>
          <a:blip r:embed="rId8"/>
          <a:stretch>
            <a:fillRect/>
          </a:stretch>
        </p:blipFill>
        <p:spPr>
          <a:xfrm>
            <a:off x="2346397" y="37816972"/>
            <a:ext cx="7114996" cy="4740366"/>
          </a:xfrm>
          <a:prstGeom prst="rect">
            <a:avLst/>
          </a:prstGeom>
        </p:spPr>
      </p:pic>
      <p:pic>
        <p:nvPicPr>
          <p:cNvPr id="17" name="Imagen 16">
            <a:extLst>
              <a:ext uri="{FF2B5EF4-FFF2-40B4-BE49-F238E27FC236}">
                <a16:creationId xmlns:a16="http://schemas.microsoft.com/office/drawing/2014/main" id="{FDB511A0-DE52-44F1-BDE8-4AA08FCAE4B2}"/>
              </a:ext>
            </a:extLst>
          </p:cNvPr>
          <p:cNvPicPr>
            <a:picLocks noChangeAspect="1"/>
          </p:cNvPicPr>
          <p:nvPr/>
        </p:nvPicPr>
        <p:blipFill>
          <a:blip r:embed="rId9"/>
          <a:stretch>
            <a:fillRect/>
          </a:stretch>
        </p:blipFill>
        <p:spPr>
          <a:xfrm>
            <a:off x="15407496" y="16618175"/>
            <a:ext cx="13265475" cy="11243732"/>
          </a:xfrm>
          <a:prstGeom prst="rect">
            <a:avLst/>
          </a:prstGeom>
        </p:spPr>
      </p:pic>
      <p:pic>
        <p:nvPicPr>
          <p:cNvPr id="4" name="Imagen 3">
            <a:extLst>
              <a:ext uri="{FF2B5EF4-FFF2-40B4-BE49-F238E27FC236}">
                <a16:creationId xmlns:a16="http://schemas.microsoft.com/office/drawing/2014/main" id="{2D590374-3839-4B6D-AEA5-97BE4AB99BA6}"/>
              </a:ext>
            </a:extLst>
          </p:cNvPr>
          <p:cNvPicPr>
            <a:picLocks noChangeAspect="1"/>
          </p:cNvPicPr>
          <p:nvPr/>
        </p:nvPicPr>
        <p:blipFill>
          <a:blip r:embed="rId10"/>
          <a:stretch>
            <a:fillRect/>
          </a:stretch>
        </p:blipFill>
        <p:spPr>
          <a:xfrm>
            <a:off x="25537885" y="969779"/>
            <a:ext cx="6594511" cy="1579073"/>
          </a:xfrm>
          <a:prstGeom prst="rect">
            <a:avLst/>
          </a:prstGeom>
        </p:spPr>
      </p:pic>
    </p:spTree>
    <p:extLst>
      <p:ext uri="{BB962C8B-B14F-4D97-AF65-F5344CB8AC3E}">
        <p14:creationId xmlns:p14="http://schemas.microsoft.com/office/powerpoint/2010/main" val="3162857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2370</TotalTime>
  <Words>663</Words>
  <Application>Microsoft Office PowerPoint</Application>
  <PresentationFormat>Personalizado</PresentationFormat>
  <Paragraphs>58</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Arial Narrow</vt:lpstr>
      <vt:lpstr>Calibri</vt:lpstr>
      <vt:lpstr>Calibri Light</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Ener Salinas</dc:creator>
  <cp:lastModifiedBy>PC</cp:lastModifiedBy>
  <cp:revision>93</cp:revision>
  <dcterms:created xsi:type="dcterms:W3CDTF">2019-08-06T16:30:31Z</dcterms:created>
  <dcterms:modified xsi:type="dcterms:W3CDTF">2022-11-29T19:56:31Z</dcterms:modified>
</cp:coreProperties>
</file>