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6" r:id="rId4"/>
    <p:sldId id="263" r:id="rId5"/>
    <p:sldId id="264" r:id="rId6"/>
    <p:sldId id="267" r:id="rId7"/>
    <p:sldId id="276" r:id="rId8"/>
    <p:sldId id="268" r:id="rId9"/>
    <p:sldId id="269" r:id="rId10"/>
    <p:sldId id="270" r:id="rId11"/>
    <p:sldId id="271" r:id="rId12"/>
    <p:sldId id="272" r:id="rId13"/>
    <p:sldId id="273" r:id="rId14"/>
    <p:sldId id="295" r:id="rId15"/>
    <p:sldId id="274" r:id="rId16"/>
    <p:sldId id="275" r:id="rId17"/>
    <p:sldId id="277" r:id="rId18"/>
    <p:sldId id="278" r:id="rId19"/>
    <p:sldId id="279" r:id="rId20"/>
    <p:sldId id="281" r:id="rId21"/>
    <p:sldId id="283" r:id="rId22"/>
    <p:sldId id="284" r:id="rId23"/>
    <p:sldId id="285" r:id="rId24"/>
    <p:sldId id="287" r:id="rId25"/>
    <p:sldId id="294" r:id="rId26"/>
    <p:sldId id="296" r:id="rId2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2" d="100"/>
          <a:sy n="72" d="100"/>
        </p:scale>
        <p:origin x="135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t>16/12/2022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3357592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t>16/12/2022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366255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t>16/12/2022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015221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t>16/12/2022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593541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t>16/12/2022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196707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A847CFC-816F-41D0-AAC0-9BF4FEBC753E}" type="datetimeFigureOut">
              <a:rPr lang="es-ES" smtClean="0"/>
              <a:t>16/12/2022</a:t>
            </a:fld>
            <a:endParaRPr lang="es-E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212886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A847CFC-816F-41D0-AAC0-9BF4FEBC753E}" type="datetimeFigureOut">
              <a:rPr lang="es-ES" smtClean="0"/>
              <a:t>16/12/2022</a:t>
            </a:fld>
            <a:endParaRPr lang="es-E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350928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t>16/12/2022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3976402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t>16/12/2022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52294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7A847CFC-816F-41D0-AAC0-9BF4FEBC753E}" type="datetimeFigureOut">
              <a:rPr lang="es-ES" smtClean="0"/>
              <a:t>16/12/2022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4104838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t>16/12/2022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3703532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A847CFC-816F-41D0-AAC0-9BF4FEBC753E}" type="datetimeFigureOut">
              <a:rPr lang="es-ES" smtClean="0"/>
              <a:t>16/12/2022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3874014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A847CFC-816F-41D0-AAC0-9BF4FEBC753E}" type="datetimeFigureOut">
              <a:rPr lang="es-ES" smtClean="0"/>
              <a:t>16/12/2022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391587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7A847CFC-816F-41D0-AAC0-9BF4FEBC753E}" type="datetimeFigureOut">
              <a:rPr lang="es-ES" smtClean="0"/>
              <a:t>16/12/2022</a:t>
            </a:fld>
            <a:endParaRPr lang="es-ES"/>
          </a:p>
        </p:txBody>
      </p:sp>
      <p:sp>
        <p:nvSpPr>
          <p:cNvPr id="5" name="Footer Placeholder 3"/>
          <p:cNvSpPr>
            <a:spLocks noGrp="1"/>
          </p:cNvSpPr>
          <p:nvPr>
            <p:ph type="ftr" sz="quarter" idx="11"/>
          </p:nvPr>
        </p:nvSpPr>
        <p:spPr/>
        <p:txBody>
          <a:bodyPr/>
          <a:lstStyle/>
          <a:p>
            <a:endParaRPr lang="es-ES"/>
          </a:p>
        </p:txBody>
      </p:sp>
      <p:sp>
        <p:nvSpPr>
          <p:cNvPr id="6" name="Slide Number Placeholder 4"/>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802414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A847CFC-816F-41D0-AAC0-9BF4FEBC753E}" type="datetimeFigureOut">
              <a:rPr lang="es-ES" smtClean="0"/>
              <a:t>16/12/2022</a:t>
            </a:fld>
            <a:endParaRPr lang="es-ES"/>
          </a:p>
        </p:txBody>
      </p:sp>
      <p:sp>
        <p:nvSpPr>
          <p:cNvPr id="5" name="Footer Placeholder 2"/>
          <p:cNvSpPr>
            <a:spLocks noGrp="1"/>
          </p:cNvSpPr>
          <p:nvPr>
            <p:ph type="ftr" sz="quarter" idx="11"/>
          </p:nvPr>
        </p:nvSpPr>
        <p:spPr/>
        <p:txBody>
          <a:bodyPr/>
          <a:lstStyle/>
          <a:p>
            <a:endParaRPr lang="es-ES"/>
          </a:p>
        </p:txBody>
      </p:sp>
      <p:sp>
        <p:nvSpPr>
          <p:cNvPr id="6" name="Slide Number Placeholder 3"/>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9638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7A847CFC-816F-41D0-AAC0-9BF4FEBC753E}" type="datetimeFigureOut">
              <a:rPr lang="es-ES" smtClean="0"/>
              <a:t>16/12/2022</a:t>
            </a:fld>
            <a:endParaRPr lang="es-ES"/>
          </a:p>
        </p:txBody>
      </p:sp>
      <p:sp>
        <p:nvSpPr>
          <p:cNvPr id="5" name="Footer Placeholder 5"/>
          <p:cNvSpPr>
            <a:spLocks noGrp="1"/>
          </p:cNvSpPr>
          <p:nvPr>
            <p:ph type="ftr" sz="quarter" idx="11"/>
          </p:nvPr>
        </p:nvSpPr>
        <p:spPr/>
        <p:txBody>
          <a:bodyPr/>
          <a:lstStyle/>
          <a:p>
            <a:endParaRPr lang="es-ES"/>
          </a:p>
        </p:txBody>
      </p:sp>
      <p:sp>
        <p:nvSpPr>
          <p:cNvPr id="6"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604121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t>16/12/2022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031263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A847CFC-816F-41D0-AAC0-9BF4FEBC753E}" type="datetimeFigureOut">
              <a:rPr lang="es-ES" smtClean="0"/>
              <a:t>16/12/2022</a:t>
            </a:fld>
            <a:endParaRPr lang="es-E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E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32FADFE-3B8F-471C-ABF0-DBC7717ECBBC}" type="slidenum">
              <a:rPr lang="es-ES" smtClean="0"/>
              <a:t>‹Nº›</a:t>
            </a:fld>
            <a:endParaRPr lang="es-ES"/>
          </a:p>
        </p:txBody>
      </p:sp>
    </p:spTree>
    <p:extLst>
      <p:ext uri="{BB962C8B-B14F-4D97-AF65-F5344CB8AC3E}">
        <p14:creationId xmlns:p14="http://schemas.microsoft.com/office/powerpoint/2010/main" val="17100348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59632" y="2636912"/>
            <a:ext cx="6620968" cy="988342"/>
          </a:xfrm>
        </p:spPr>
        <p:txBody>
          <a:bodyPr/>
          <a:lstStyle/>
          <a:p>
            <a:pPr algn="ctr"/>
            <a:r>
              <a:rPr lang="es-ES" sz="2000" b="1" dirty="0">
                <a:latin typeface="Times New Roman" panose="02020603050405020304" pitchFamily="18" charset="0"/>
                <a:cs typeface="Times New Roman" panose="02020603050405020304" pitchFamily="18" charset="0"/>
              </a:rPr>
              <a:t>APLICACIÓN DE ZIF-8 EN LA ADSORCIÓN </a:t>
            </a:r>
            <a:br>
              <a:rPr lang="es-ES" sz="2000" b="1" dirty="0">
                <a:latin typeface="Times New Roman" panose="02020603050405020304" pitchFamily="18" charset="0"/>
                <a:cs typeface="Times New Roman" panose="02020603050405020304" pitchFamily="18" charset="0"/>
              </a:rPr>
            </a:br>
            <a:r>
              <a:rPr lang="es-ES" sz="2000" b="1" dirty="0">
                <a:latin typeface="Times New Roman" panose="02020603050405020304" pitchFamily="18" charset="0"/>
                <a:cs typeface="Times New Roman" panose="02020603050405020304" pitchFamily="18" charset="0"/>
              </a:rPr>
              <a:t>DE ELEMENTOS PRESENTES EN</a:t>
            </a:r>
            <a:br>
              <a:rPr lang="es-ES" sz="2000" b="1" dirty="0">
                <a:latin typeface="Times New Roman" panose="02020603050405020304" pitchFamily="18" charset="0"/>
                <a:cs typeface="Times New Roman" panose="02020603050405020304" pitchFamily="18" charset="0"/>
              </a:rPr>
            </a:br>
            <a:r>
              <a:rPr lang="es-ES" sz="2000" b="1" dirty="0">
                <a:latin typeface="Times New Roman" panose="02020603050405020304" pitchFamily="18" charset="0"/>
                <a:cs typeface="Times New Roman" panose="02020603050405020304" pitchFamily="18" charset="0"/>
              </a:rPr>
              <a:t>RELAVES MINEROS</a:t>
            </a:r>
            <a:endParaRPr lang="es-PE" sz="2000" b="1"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2051720" y="4150821"/>
            <a:ext cx="5616624" cy="646331"/>
          </a:xfrm>
          <a:prstGeom prst="rect">
            <a:avLst/>
          </a:prstGeom>
          <a:noFill/>
        </p:spPr>
        <p:txBody>
          <a:bodyPr wrap="square" rtlCol="0">
            <a:spAutoFit/>
          </a:bodyPr>
          <a:lstStyle/>
          <a:p>
            <a:r>
              <a:rPr lang="es-PE" b="1" dirty="0">
                <a:latin typeface="Times New Roman" panose="02020603050405020304" pitchFamily="18" charset="0"/>
                <a:cs typeface="Times New Roman" panose="02020603050405020304" pitchFamily="18" charset="0"/>
              </a:rPr>
              <a:t>Expositor:</a:t>
            </a:r>
          </a:p>
          <a:p>
            <a:r>
              <a:rPr lang="es-PE" b="1" dirty="0">
                <a:latin typeface="Times New Roman" panose="02020603050405020304" pitchFamily="18" charset="0"/>
                <a:cs typeface="Times New Roman" panose="02020603050405020304" pitchFamily="18" charset="0"/>
              </a:rPr>
              <a:t>               Giancarlo Manuel Quispe Talledo</a:t>
            </a:r>
          </a:p>
        </p:txBody>
      </p:sp>
      <p:grpSp>
        <p:nvGrpSpPr>
          <p:cNvPr id="8" name="Group 22">
            <a:extLst>
              <a:ext uri="{FF2B5EF4-FFF2-40B4-BE49-F238E27FC236}">
                <a16:creationId xmlns:a16="http://schemas.microsoft.com/office/drawing/2014/main" id="{EFE45078-CFB7-4872-8273-D74F35768ECA}"/>
              </a:ext>
            </a:extLst>
          </p:cNvPr>
          <p:cNvGrpSpPr/>
          <p:nvPr/>
        </p:nvGrpSpPr>
        <p:grpSpPr>
          <a:xfrm>
            <a:off x="0" y="-30127"/>
            <a:ext cx="9144000" cy="1514911"/>
            <a:chOff x="-3160" y="-1"/>
            <a:chExt cx="32403160" cy="5225143"/>
          </a:xfrm>
        </p:grpSpPr>
        <p:sp>
          <p:nvSpPr>
            <p:cNvPr id="9" name="Rectangle 9">
              <a:extLst>
                <a:ext uri="{FF2B5EF4-FFF2-40B4-BE49-F238E27FC236}">
                  <a16:creationId xmlns:a16="http://schemas.microsoft.com/office/drawing/2014/main" id="{5CECA99A-0C90-4F8A-9AA6-02F491167282}"/>
                </a:ext>
              </a:extLst>
            </p:cNvPr>
            <p:cNvSpPr/>
            <p:nvPr/>
          </p:nvSpPr>
          <p:spPr>
            <a:xfrm>
              <a:off x="0" y="-1"/>
              <a:ext cx="32400000" cy="5225143"/>
            </a:xfrm>
            <a:prstGeom prst="rect">
              <a:avLst/>
            </a:prstGeom>
            <a:blipFill>
              <a:blip r:embed="rId2"/>
              <a:tile tx="0" ty="0" sx="100000" sy="100000" flip="none" algn="tl"/>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US" sz="1000" dirty="0"/>
            </a:p>
          </p:txBody>
        </p:sp>
        <p:pic>
          <p:nvPicPr>
            <p:cNvPr id="10" name="Picture 4" descr="https://upload.wikimedia.org/wikipedia/commons/b/b6/Escudo1UNI.jpg">
              <a:extLst>
                <a:ext uri="{FF2B5EF4-FFF2-40B4-BE49-F238E27FC236}">
                  <a16:creationId xmlns:a16="http://schemas.microsoft.com/office/drawing/2014/main" id="{A1A914BA-3757-4B0B-9AC2-F7A052E732E8}"/>
                </a:ext>
              </a:extLst>
            </p:cNvPr>
            <p:cNvPicPr/>
            <p:nvPr/>
          </p:nvPicPr>
          <p:blipFill>
            <a:blip r:embed="rId3" cstate="print">
              <a:extLst>
                <a:ext uri="{BEBA8EAE-BF5A-486C-A8C5-ECC9F3942E4B}">
                  <a14:imgProps xmlns:a14="http://schemas.microsoft.com/office/drawing/2010/main">
                    <a14:imgLayer r:embed="rId4">
                      <a14:imgEffect>
                        <a14:backgroundRemoval t="0" b="100000" l="0" r="100000">
                          <a14:foregroundMark x1="52080" y1="53552" x2="52080" y2="53552"/>
                          <a14:foregroundMark x1="53345" y1="64344" x2="53345" y2="64344"/>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82422" y="387227"/>
              <a:ext cx="3333135" cy="4218332"/>
            </a:xfrm>
            <a:prstGeom prst="rect">
              <a:avLst/>
            </a:prstGeom>
            <a:noFill/>
            <a:ln>
              <a:noFill/>
            </a:ln>
          </p:spPr>
        </p:pic>
        <p:sp>
          <p:nvSpPr>
            <p:cNvPr id="11" name="Title 1">
              <a:extLst>
                <a:ext uri="{FF2B5EF4-FFF2-40B4-BE49-F238E27FC236}">
                  <a16:creationId xmlns:a16="http://schemas.microsoft.com/office/drawing/2014/main" id="{E878A007-6D43-4DCE-B4AC-60722BE139BB}"/>
                </a:ext>
              </a:extLst>
            </p:cNvPr>
            <p:cNvSpPr txBox="1">
              <a:spLocks/>
            </p:cNvSpPr>
            <p:nvPr/>
          </p:nvSpPr>
          <p:spPr>
            <a:xfrm>
              <a:off x="7534642" y="161157"/>
              <a:ext cx="16576953" cy="2083596"/>
            </a:xfrm>
            <a:prstGeom prst="rect">
              <a:avLst/>
            </a:prstGeom>
            <a:ln>
              <a:noFill/>
            </a:ln>
            <a:effectLst>
              <a:glow rad="228600">
                <a:schemeClr val="accent4">
                  <a:satMod val="175000"/>
                  <a:alpha val="40000"/>
                </a:schemeClr>
              </a:glow>
              <a:outerShdw blurRad="50800" dist="38100" dir="10800000" algn="r" rotWithShape="0">
                <a:prstClr val="black">
                  <a:alpha val="40000"/>
                </a:prstClr>
              </a:outerShdw>
            </a:effectLst>
            <a:scene3d>
              <a:camera prst="perspectiveLeft"/>
              <a:lightRig rig="balanced" dir="t">
                <a:rot lat="0" lon="0" rev="8700000"/>
              </a:lightRig>
            </a:scene3d>
            <a:sp3d>
              <a:bevelT w="190500" h="38100" prst="cross"/>
            </a:sp3d>
          </p:spPr>
          <p:txBody>
            <a:bodyPr vert="horz" lIns="91440" tIns="45719" rIns="91440" bIns="45719" rtlCol="0" anchor="b">
              <a:noAutofit/>
              <a:scene3d>
                <a:camera prst="orthographicFront"/>
                <a:lightRig rig="soft" dir="t">
                  <a:rot lat="0" lon="0" rev="15600000"/>
                </a:lightRig>
              </a:scene3d>
              <a:sp3d extrusionH="57150" prstMaterial="softEdge">
                <a:bevelT w="25400" h="38100"/>
                <a:bevelB w="38100" h="38100"/>
              </a:sp3d>
            </a:bodyPr>
            <a:lstStyle>
              <a:lvl1pPr algn="ctr" defTabSz="3239902" rtl="0" eaLnBrk="1" latinLnBrk="0" hangingPunct="1">
                <a:lnSpc>
                  <a:spcPct val="90000"/>
                </a:lnSpc>
                <a:spcBef>
                  <a:spcPct val="0"/>
                </a:spcBef>
                <a:buNone/>
                <a:defRPr sz="21259" kern="1200">
                  <a:solidFill>
                    <a:schemeClr val="tx1"/>
                  </a:solidFill>
                  <a:latin typeface="+mj-lt"/>
                  <a:ea typeface="+mj-ea"/>
                  <a:cs typeface="+mj-cs"/>
                </a:defRPr>
              </a:lvl1pPr>
            </a:lstStyle>
            <a:p>
              <a:r>
                <a:rPr lang="en-US" sz="2800" b="1" dirty="0">
                  <a:ln/>
                  <a:solidFill>
                    <a:schemeClr val="bg2">
                      <a:lumMod val="20000"/>
                      <a:lumOff val="80000"/>
                    </a:schemeClr>
                  </a:solidFill>
                  <a:latin typeface="Arial Narrow" panose="020B0606020202030204" pitchFamily="34" charset="0"/>
                  <a:ea typeface="Adobe Gothic Std B" panose="020B0800000000000000" pitchFamily="34" charset="-128"/>
                  <a:cs typeface="Aharoni" panose="02010803020104030203" pitchFamily="2" charset="-79"/>
                </a:rPr>
                <a:t>XXII Meeting of Physics  Lima</a:t>
              </a:r>
            </a:p>
          </p:txBody>
        </p:sp>
        <p:sp>
          <p:nvSpPr>
            <p:cNvPr id="12" name="TextBox 8">
              <a:extLst>
                <a:ext uri="{FF2B5EF4-FFF2-40B4-BE49-F238E27FC236}">
                  <a16:creationId xmlns:a16="http://schemas.microsoft.com/office/drawing/2014/main" id="{785AF69D-9CB7-4FF4-8C56-267155EB0CFC}"/>
                </a:ext>
              </a:extLst>
            </p:cNvPr>
            <p:cNvSpPr txBox="1"/>
            <p:nvPr/>
          </p:nvSpPr>
          <p:spPr>
            <a:xfrm>
              <a:off x="6858003" y="2469829"/>
              <a:ext cx="18418630" cy="2070051"/>
            </a:xfrm>
            <a:prstGeom prst="rect">
              <a:avLst/>
            </a:prstGeom>
            <a:solidFill>
              <a:schemeClr val="accent4">
                <a:lumMod val="40000"/>
                <a:lumOff val="60000"/>
                <a:alpha val="47000"/>
              </a:schemeClr>
            </a:solidFill>
          </p:spPr>
          <p:txBody>
            <a:bodyPr wrap="square" rtlCol="0">
              <a:spAutoFit/>
            </a:bodyPr>
            <a:lstStyle/>
            <a:p>
              <a:pPr algn="ctr"/>
              <a:r>
                <a:rPr lang="en-US" sz="1100" b="1" dirty="0">
                  <a:ln w="0"/>
                  <a:solidFill>
                    <a:schemeClr val="accent1">
                      <a:lumMod val="75000"/>
                    </a:schemeClr>
                  </a:solidFill>
                  <a:effectLst>
                    <a:outerShdw blurRad="38100" dist="19050" dir="2700000" algn="tl" rotWithShape="0">
                      <a:schemeClr val="dk1">
                        <a:alpha val="40000"/>
                      </a:schemeClr>
                    </a:outerShdw>
                  </a:effectLst>
                </a:rPr>
                <a:t>December 15</a:t>
              </a:r>
              <a:r>
                <a:rPr lang="en-US" sz="1100" b="1" baseline="30000" dirty="0">
                  <a:ln w="0"/>
                  <a:solidFill>
                    <a:schemeClr val="accent1">
                      <a:lumMod val="75000"/>
                    </a:schemeClr>
                  </a:solidFill>
                  <a:effectLst>
                    <a:outerShdw blurRad="38100" dist="19050" dir="2700000" algn="tl" rotWithShape="0">
                      <a:schemeClr val="dk1">
                        <a:alpha val="40000"/>
                      </a:schemeClr>
                    </a:outerShdw>
                  </a:effectLst>
                </a:rPr>
                <a:t>th</a:t>
              </a:r>
              <a:r>
                <a:rPr lang="en-US" sz="1100" b="1" dirty="0">
                  <a:ln w="0"/>
                  <a:solidFill>
                    <a:schemeClr val="accent1">
                      <a:lumMod val="75000"/>
                    </a:schemeClr>
                  </a:solidFill>
                  <a:effectLst>
                    <a:outerShdw blurRad="38100" dist="19050" dir="2700000" algn="tl" rotWithShape="0">
                      <a:schemeClr val="dk1">
                        <a:alpha val="40000"/>
                      </a:schemeClr>
                    </a:outerShdw>
                  </a:effectLst>
                </a:rPr>
                <a:t> - 17</a:t>
              </a:r>
              <a:r>
                <a:rPr lang="en-US" sz="1100" b="1" baseline="30000" dirty="0">
                  <a:ln w="0"/>
                  <a:solidFill>
                    <a:schemeClr val="accent1">
                      <a:lumMod val="75000"/>
                    </a:schemeClr>
                  </a:solidFill>
                  <a:effectLst>
                    <a:outerShdw blurRad="38100" dist="19050" dir="2700000" algn="tl" rotWithShape="0">
                      <a:schemeClr val="dk1">
                        <a:alpha val="40000"/>
                      </a:schemeClr>
                    </a:outerShdw>
                  </a:effectLst>
                </a:rPr>
                <a:t>th</a:t>
              </a:r>
              <a:r>
                <a:rPr lang="en-US" sz="1100" b="1" dirty="0">
                  <a:ln w="0"/>
                  <a:solidFill>
                    <a:schemeClr val="accent1">
                      <a:lumMod val="75000"/>
                    </a:schemeClr>
                  </a:solidFill>
                  <a:effectLst>
                    <a:outerShdw blurRad="38100" dist="19050" dir="2700000" algn="tl" rotWithShape="0">
                      <a:schemeClr val="dk1">
                        <a:alpha val="40000"/>
                      </a:schemeClr>
                    </a:outerShdw>
                  </a:effectLst>
                </a:rPr>
                <a:t>, 2022, </a:t>
              </a:r>
              <a:r>
                <a:rPr lang="en-US" sz="1100" dirty="0">
                  <a:ln w="0"/>
                  <a:solidFill>
                    <a:schemeClr val="accent1">
                      <a:lumMod val="75000"/>
                    </a:schemeClr>
                  </a:solidFill>
                  <a:effectLst>
                    <a:outerShdw blurRad="38100" dist="19050" dir="2700000" algn="tl" rotWithShape="0">
                      <a:schemeClr val="dk1">
                        <a:alpha val="40000"/>
                      </a:schemeClr>
                    </a:outerShdw>
                  </a:effectLst>
                </a:rPr>
                <a:t>Faculty of Geological, Mining and Metallurgical Engineering, National University of Engineering (UNI), Lima, Peru </a:t>
              </a:r>
            </a:p>
          </p:txBody>
        </p:sp>
        <p:cxnSp>
          <p:nvCxnSpPr>
            <p:cNvPr id="13" name="Straight Connector 13">
              <a:extLst>
                <a:ext uri="{FF2B5EF4-FFF2-40B4-BE49-F238E27FC236}">
                  <a16:creationId xmlns:a16="http://schemas.microsoft.com/office/drawing/2014/main" id="{31A0AEE8-0BE1-452E-B1EF-EBE4A43841BE}"/>
                </a:ext>
              </a:extLst>
            </p:cNvPr>
            <p:cNvCxnSpPr/>
            <p:nvPr/>
          </p:nvCxnSpPr>
          <p:spPr>
            <a:xfrm flipV="1">
              <a:off x="-3160" y="4815802"/>
              <a:ext cx="324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20">
              <a:extLst>
                <a:ext uri="{FF2B5EF4-FFF2-40B4-BE49-F238E27FC236}">
                  <a16:creationId xmlns:a16="http://schemas.microsoft.com/office/drawing/2014/main" id="{9C8F14E4-0DD2-4B3E-B0A2-358BFA5975DA}"/>
                </a:ext>
              </a:extLst>
            </p:cNvPr>
            <p:cNvCxnSpPr/>
            <p:nvPr/>
          </p:nvCxnSpPr>
          <p:spPr>
            <a:xfrm flipV="1">
              <a:off x="-1405" y="4968202"/>
              <a:ext cx="324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 name="Imagen 14">
            <a:extLst>
              <a:ext uri="{FF2B5EF4-FFF2-40B4-BE49-F238E27FC236}">
                <a16:creationId xmlns:a16="http://schemas.microsoft.com/office/drawing/2014/main" id="{CE34025A-67E6-4563-BD98-457B2BB33ADB}"/>
              </a:ext>
            </a:extLst>
          </p:cNvPr>
          <p:cNvPicPr>
            <a:picLocks noChangeAspect="1"/>
          </p:cNvPicPr>
          <p:nvPr/>
        </p:nvPicPr>
        <p:blipFill>
          <a:blip r:embed="rId5"/>
          <a:stretch>
            <a:fillRect/>
          </a:stretch>
        </p:blipFill>
        <p:spPr>
          <a:xfrm>
            <a:off x="7380312" y="476672"/>
            <a:ext cx="1512168" cy="362093"/>
          </a:xfrm>
          <a:prstGeom prst="rect">
            <a:avLst/>
          </a:prstGeom>
        </p:spPr>
      </p:pic>
    </p:spTree>
    <p:extLst>
      <p:ext uri="{BB962C8B-B14F-4D97-AF65-F5344CB8AC3E}">
        <p14:creationId xmlns:p14="http://schemas.microsoft.com/office/powerpoint/2010/main" val="3277639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85750" indent="-285750" algn="just">
              <a:buFont typeface="Wingdings" panose="05000000000000000000" pitchFamily="2" charset="2"/>
              <a:buChar char="v"/>
            </a:pPr>
            <a:r>
              <a:rPr lang="es-ES" sz="1800" cap="none" dirty="0">
                <a:solidFill>
                  <a:schemeClr val="tx1"/>
                </a:solidFill>
                <a:latin typeface="+mn-lt"/>
                <a:ea typeface="+mn-ea"/>
                <a:cs typeface="+mn-cs"/>
              </a:rPr>
              <a:t>Una vez obtenido el solido, se debe moler y hacer un lavado con etanol. Para lo cual el solido pulverizado se mezcla con etanol en tubos cónicos y se somete a 5 minutos de agitación. Luego se centrifuga por 30 minutos a 5000 RPM, y se repite el proceso.</a:t>
            </a:r>
          </a:p>
        </p:txBody>
      </p:sp>
      <p:pic>
        <p:nvPicPr>
          <p:cNvPr id="4" name="Imagen 3">
            <a:extLst>
              <a:ext uri="{FF2B5EF4-FFF2-40B4-BE49-F238E27FC236}">
                <a16:creationId xmlns:a16="http://schemas.microsoft.com/office/drawing/2014/main" id="{2F4EA91A-223D-411F-B6A7-5BA08CAAEB91}"/>
              </a:ext>
            </a:extLst>
          </p:cNvPr>
          <p:cNvPicPr>
            <a:picLocks noChangeAspect="1"/>
          </p:cNvPicPr>
          <p:nvPr/>
        </p:nvPicPr>
        <p:blipFill>
          <a:blip r:embed="rId2"/>
          <a:stretch>
            <a:fillRect/>
          </a:stretch>
        </p:blipFill>
        <p:spPr>
          <a:xfrm>
            <a:off x="971600" y="2088232"/>
            <a:ext cx="3919442" cy="4077072"/>
          </a:xfrm>
          <a:prstGeom prst="rect">
            <a:avLst/>
          </a:prstGeom>
        </p:spPr>
      </p:pic>
      <p:pic>
        <p:nvPicPr>
          <p:cNvPr id="6" name="Imagen 5">
            <a:extLst>
              <a:ext uri="{FF2B5EF4-FFF2-40B4-BE49-F238E27FC236}">
                <a16:creationId xmlns:a16="http://schemas.microsoft.com/office/drawing/2014/main" id="{2A20C119-F919-4B9F-846E-097C59866DA5}"/>
              </a:ext>
            </a:extLst>
          </p:cNvPr>
          <p:cNvPicPr>
            <a:picLocks noChangeAspect="1"/>
          </p:cNvPicPr>
          <p:nvPr/>
        </p:nvPicPr>
        <p:blipFill>
          <a:blip r:embed="rId3"/>
          <a:stretch>
            <a:fillRect/>
          </a:stretch>
        </p:blipFill>
        <p:spPr>
          <a:xfrm>
            <a:off x="6127160" y="2120213"/>
            <a:ext cx="2243713" cy="4077072"/>
          </a:xfrm>
          <a:prstGeom prst="rect">
            <a:avLst/>
          </a:prstGeom>
        </p:spPr>
      </p:pic>
    </p:spTree>
    <p:extLst>
      <p:ext uri="{BB962C8B-B14F-4D97-AF65-F5344CB8AC3E}">
        <p14:creationId xmlns:p14="http://schemas.microsoft.com/office/powerpoint/2010/main" val="3842351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85750" indent="-285750" algn="just">
              <a:buFont typeface="Wingdings" panose="05000000000000000000" pitchFamily="2" charset="2"/>
              <a:buChar char="v"/>
            </a:pPr>
            <a:r>
              <a:rPr lang="es-ES" sz="1800" cap="none" dirty="0">
                <a:solidFill>
                  <a:schemeClr val="tx1"/>
                </a:solidFill>
                <a:latin typeface="+mn-lt"/>
                <a:ea typeface="+mn-ea"/>
                <a:cs typeface="+mn-cs"/>
              </a:rPr>
              <a:t>Luego extraemos el material que quedo en la punta de los tubos. Y se somete a un secado durante 90 minutos a 95ºC.</a:t>
            </a:r>
          </a:p>
        </p:txBody>
      </p:sp>
      <p:pic>
        <p:nvPicPr>
          <p:cNvPr id="3" name="Imagen 2">
            <a:extLst>
              <a:ext uri="{FF2B5EF4-FFF2-40B4-BE49-F238E27FC236}">
                <a16:creationId xmlns:a16="http://schemas.microsoft.com/office/drawing/2014/main" id="{DEDA43D9-E511-4A3E-988B-888E87358A03}"/>
              </a:ext>
            </a:extLst>
          </p:cNvPr>
          <p:cNvPicPr>
            <a:picLocks noChangeAspect="1"/>
          </p:cNvPicPr>
          <p:nvPr/>
        </p:nvPicPr>
        <p:blipFill>
          <a:blip r:embed="rId2"/>
          <a:stretch>
            <a:fillRect/>
          </a:stretch>
        </p:blipFill>
        <p:spPr>
          <a:xfrm>
            <a:off x="899592" y="1487843"/>
            <a:ext cx="3254953" cy="3882314"/>
          </a:xfrm>
          <a:prstGeom prst="rect">
            <a:avLst/>
          </a:prstGeom>
        </p:spPr>
      </p:pic>
      <p:pic>
        <p:nvPicPr>
          <p:cNvPr id="7" name="Imagen 6">
            <a:extLst>
              <a:ext uri="{FF2B5EF4-FFF2-40B4-BE49-F238E27FC236}">
                <a16:creationId xmlns:a16="http://schemas.microsoft.com/office/drawing/2014/main" id="{9CD495AA-DCA4-4B83-88F3-584141BC955D}"/>
              </a:ext>
            </a:extLst>
          </p:cNvPr>
          <p:cNvPicPr>
            <a:picLocks noChangeAspect="1"/>
          </p:cNvPicPr>
          <p:nvPr/>
        </p:nvPicPr>
        <p:blipFill>
          <a:blip r:embed="rId3"/>
          <a:stretch>
            <a:fillRect/>
          </a:stretch>
        </p:blipFill>
        <p:spPr>
          <a:xfrm>
            <a:off x="5475220" y="1487844"/>
            <a:ext cx="2985212" cy="3882314"/>
          </a:xfrm>
          <a:prstGeom prst="rect">
            <a:avLst/>
          </a:prstGeom>
        </p:spPr>
      </p:pic>
    </p:spTree>
    <p:extLst>
      <p:ext uri="{BB962C8B-B14F-4D97-AF65-F5344CB8AC3E}">
        <p14:creationId xmlns:p14="http://schemas.microsoft.com/office/powerpoint/2010/main" val="361418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85750" indent="-285750" algn="just">
              <a:buFont typeface="Wingdings" panose="05000000000000000000" pitchFamily="2" charset="2"/>
              <a:buChar char="v"/>
            </a:pPr>
            <a:r>
              <a:rPr lang="es-ES" sz="1800" cap="none" dirty="0">
                <a:solidFill>
                  <a:schemeClr val="tx1"/>
                </a:solidFill>
                <a:latin typeface="+mn-lt"/>
                <a:ea typeface="+mn-ea"/>
                <a:cs typeface="+mn-cs"/>
              </a:rPr>
              <a:t>Finalmente este solido se pulveriza y se somete a una prueba DRX. Para estimar cualitativamente la pureza del material.</a:t>
            </a:r>
          </a:p>
        </p:txBody>
      </p:sp>
      <p:pic>
        <p:nvPicPr>
          <p:cNvPr id="4" name="Imagen 3">
            <a:extLst>
              <a:ext uri="{FF2B5EF4-FFF2-40B4-BE49-F238E27FC236}">
                <a16:creationId xmlns:a16="http://schemas.microsoft.com/office/drawing/2014/main" id="{76787BF1-F46E-43AB-80AA-4A4C169C4649}"/>
              </a:ext>
            </a:extLst>
          </p:cNvPr>
          <p:cNvPicPr>
            <a:picLocks noChangeAspect="1"/>
          </p:cNvPicPr>
          <p:nvPr/>
        </p:nvPicPr>
        <p:blipFill>
          <a:blip r:embed="rId2"/>
          <a:stretch>
            <a:fillRect/>
          </a:stretch>
        </p:blipFill>
        <p:spPr>
          <a:xfrm>
            <a:off x="683568" y="1124743"/>
            <a:ext cx="3384376" cy="3918338"/>
          </a:xfrm>
          <a:prstGeom prst="rect">
            <a:avLst/>
          </a:prstGeom>
        </p:spPr>
      </p:pic>
      <p:pic>
        <p:nvPicPr>
          <p:cNvPr id="3" name="Imagen 2">
            <a:extLst>
              <a:ext uri="{FF2B5EF4-FFF2-40B4-BE49-F238E27FC236}">
                <a16:creationId xmlns:a16="http://schemas.microsoft.com/office/drawing/2014/main" id="{809F4AD3-59D4-43FB-B4A7-003C310DAAD2}"/>
              </a:ext>
            </a:extLst>
          </p:cNvPr>
          <p:cNvPicPr>
            <a:picLocks noChangeAspect="1"/>
          </p:cNvPicPr>
          <p:nvPr/>
        </p:nvPicPr>
        <p:blipFill>
          <a:blip r:embed="rId3"/>
          <a:stretch>
            <a:fillRect/>
          </a:stretch>
        </p:blipFill>
        <p:spPr>
          <a:xfrm>
            <a:off x="4407879" y="1124742"/>
            <a:ext cx="4298968" cy="4752529"/>
          </a:xfrm>
          <a:prstGeom prst="rect">
            <a:avLst/>
          </a:prstGeom>
        </p:spPr>
      </p:pic>
    </p:spTree>
    <p:extLst>
      <p:ext uri="{BB962C8B-B14F-4D97-AF65-F5344CB8AC3E}">
        <p14:creationId xmlns:p14="http://schemas.microsoft.com/office/powerpoint/2010/main" val="3484869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s-ES" sz="2800" b="1" dirty="0"/>
              <a:t>Recolección y Preparación de Material de Relave</a:t>
            </a:r>
          </a:p>
          <a:p>
            <a:pPr algn="just"/>
            <a:r>
              <a:rPr lang="es-ES" sz="1800" cap="none" dirty="0">
                <a:solidFill>
                  <a:schemeClr val="tx1"/>
                </a:solidFill>
                <a:latin typeface="+mn-lt"/>
                <a:ea typeface="+mn-ea"/>
                <a:cs typeface="+mn-cs"/>
              </a:rPr>
              <a:t>Se procedió a extraer material de la zona de relaves de la Facultad de Ingeniería Geológica, Minera y Metalúrgica. Para lo cual se trazó una malla cuadrada de aproximadamente 1 metro de lado, con cinco puntos sobre el suelo. Para luego extraer muestras de estos, haciendo excavaciones en forma cónica de entre 20 y 25cm de profundidad, y un diámetro aproximado de medio metro.</a:t>
            </a:r>
          </a:p>
          <a:p>
            <a:endParaRPr lang="es-PE" sz="1800" cap="none" dirty="0">
              <a:solidFill>
                <a:schemeClr val="tx1"/>
              </a:solidFill>
              <a:latin typeface="+mn-lt"/>
              <a:ea typeface="+mn-ea"/>
              <a:cs typeface="+mn-cs"/>
            </a:endParaRPr>
          </a:p>
        </p:txBody>
      </p:sp>
      <p:pic>
        <p:nvPicPr>
          <p:cNvPr id="4" name="Imagen 3">
            <a:extLst>
              <a:ext uri="{FF2B5EF4-FFF2-40B4-BE49-F238E27FC236}">
                <a16:creationId xmlns:a16="http://schemas.microsoft.com/office/drawing/2014/main" id="{C2A7A5B2-9FC3-44A5-871E-D9DCCE38EA01}"/>
              </a:ext>
            </a:extLst>
          </p:cNvPr>
          <p:cNvPicPr>
            <a:picLocks noChangeAspect="1"/>
          </p:cNvPicPr>
          <p:nvPr/>
        </p:nvPicPr>
        <p:blipFill>
          <a:blip r:embed="rId2"/>
          <a:stretch>
            <a:fillRect/>
          </a:stretch>
        </p:blipFill>
        <p:spPr>
          <a:xfrm>
            <a:off x="2670250" y="3573016"/>
            <a:ext cx="3803499" cy="2754436"/>
          </a:xfrm>
          <a:prstGeom prst="rect">
            <a:avLst/>
          </a:prstGeom>
        </p:spPr>
      </p:pic>
    </p:spTree>
    <p:extLst>
      <p:ext uri="{BB962C8B-B14F-4D97-AF65-F5344CB8AC3E}">
        <p14:creationId xmlns:p14="http://schemas.microsoft.com/office/powerpoint/2010/main" val="2557020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E28D7BE-EC10-AC0E-45A5-C8FC77FA73C6}"/>
              </a:ext>
            </a:extLst>
          </p:cNvPr>
          <p:cNvPicPr>
            <a:picLocks noChangeAspect="1"/>
          </p:cNvPicPr>
          <p:nvPr/>
        </p:nvPicPr>
        <p:blipFill>
          <a:blip r:embed="rId2"/>
          <a:stretch>
            <a:fillRect/>
          </a:stretch>
        </p:blipFill>
        <p:spPr>
          <a:xfrm>
            <a:off x="1907704" y="206893"/>
            <a:ext cx="5112568" cy="6444214"/>
          </a:xfrm>
          <a:prstGeom prst="rect">
            <a:avLst/>
          </a:prstGeom>
        </p:spPr>
      </p:pic>
    </p:spTree>
    <p:extLst>
      <p:ext uri="{BB962C8B-B14F-4D97-AF65-F5344CB8AC3E}">
        <p14:creationId xmlns:p14="http://schemas.microsoft.com/office/powerpoint/2010/main" val="1581967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just"/>
            <a:r>
              <a:rPr lang="es-ES" sz="1800" cap="none" dirty="0">
                <a:solidFill>
                  <a:schemeClr val="tx1"/>
                </a:solidFill>
                <a:latin typeface="+mn-lt"/>
                <a:ea typeface="+mn-ea"/>
                <a:cs typeface="+mn-cs"/>
              </a:rPr>
              <a:t>Luego, el material recolectado fue llevado al laboratorio para ser mezclado con un litro de agua desionizada. Y se dejó reposando durante dos meses.</a:t>
            </a:r>
          </a:p>
          <a:p>
            <a:endParaRPr lang="es-PE" sz="1800" cap="none" dirty="0">
              <a:solidFill>
                <a:schemeClr val="tx1"/>
              </a:solidFill>
              <a:latin typeface="+mn-lt"/>
              <a:ea typeface="+mn-ea"/>
              <a:cs typeface="+mn-cs"/>
            </a:endParaRPr>
          </a:p>
        </p:txBody>
      </p:sp>
      <p:pic>
        <p:nvPicPr>
          <p:cNvPr id="4" name="Imagen 3">
            <a:extLst>
              <a:ext uri="{FF2B5EF4-FFF2-40B4-BE49-F238E27FC236}">
                <a16:creationId xmlns:a16="http://schemas.microsoft.com/office/drawing/2014/main" id="{B2A8293E-D9BA-40E5-BA21-21C0147CA754}"/>
              </a:ext>
            </a:extLst>
          </p:cNvPr>
          <p:cNvPicPr>
            <a:picLocks noChangeAspect="1"/>
          </p:cNvPicPr>
          <p:nvPr/>
        </p:nvPicPr>
        <p:blipFill>
          <a:blip r:embed="rId2"/>
          <a:stretch>
            <a:fillRect/>
          </a:stretch>
        </p:blipFill>
        <p:spPr>
          <a:xfrm>
            <a:off x="1043608" y="1484784"/>
            <a:ext cx="7210231" cy="4698191"/>
          </a:xfrm>
          <a:prstGeom prst="rect">
            <a:avLst/>
          </a:prstGeom>
        </p:spPr>
      </p:pic>
    </p:spTree>
    <p:extLst>
      <p:ext uri="{BB962C8B-B14F-4D97-AF65-F5344CB8AC3E}">
        <p14:creationId xmlns:p14="http://schemas.microsoft.com/office/powerpoint/2010/main" val="2917904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s-ES" sz="2800" b="1" dirty="0"/>
              <a:t>Filtrado de Solución Rica en Iones del Relave</a:t>
            </a:r>
          </a:p>
          <a:p>
            <a:pPr algn="just"/>
            <a:r>
              <a:rPr lang="es-ES" sz="1800" cap="none" dirty="0">
                <a:solidFill>
                  <a:schemeClr val="tx1"/>
                </a:solidFill>
                <a:latin typeface="+mn-lt"/>
                <a:ea typeface="+mn-ea"/>
                <a:cs typeface="+mn-cs"/>
              </a:rPr>
              <a:t>Pasados dos meses, se extrae una parte de la sustancia líquida (que contiene los elementos del relave en solución), para su posterior uso en el filtrado con ZIF-8.</a:t>
            </a:r>
            <a:endParaRPr lang="es-PE" sz="1800" cap="none" dirty="0">
              <a:solidFill>
                <a:schemeClr val="tx1"/>
              </a:solidFill>
              <a:latin typeface="+mn-lt"/>
              <a:ea typeface="+mn-ea"/>
              <a:cs typeface="+mn-cs"/>
            </a:endParaRPr>
          </a:p>
        </p:txBody>
      </p:sp>
      <p:pic>
        <p:nvPicPr>
          <p:cNvPr id="3" name="Imagen 2">
            <a:extLst>
              <a:ext uri="{FF2B5EF4-FFF2-40B4-BE49-F238E27FC236}">
                <a16:creationId xmlns:a16="http://schemas.microsoft.com/office/drawing/2014/main" id="{8CD7A1B7-D9EC-4217-A499-78A6B2DB92FF}"/>
              </a:ext>
            </a:extLst>
          </p:cNvPr>
          <p:cNvPicPr>
            <a:picLocks noChangeAspect="1"/>
          </p:cNvPicPr>
          <p:nvPr/>
        </p:nvPicPr>
        <p:blipFill>
          <a:blip r:embed="rId2"/>
          <a:stretch>
            <a:fillRect/>
          </a:stretch>
        </p:blipFill>
        <p:spPr>
          <a:xfrm>
            <a:off x="6516216" y="2348880"/>
            <a:ext cx="2513096" cy="4437315"/>
          </a:xfrm>
          <a:prstGeom prst="rect">
            <a:avLst/>
          </a:prstGeom>
        </p:spPr>
      </p:pic>
    </p:spTree>
    <p:extLst>
      <p:ext uri="{BB962C8B-B14F-4D97-AF65-F5344CB8AC3E}">
        <p14:creationId xmlns:p14="http://schemas.microsoft.com/office/powerpoint/2010/main" val="3845102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s-ES" sz="1800" cap="none" dirty="0">
                <a:solidFill>
                  <a:schemeClr val="tx1"/>
                </a:solidFill>
                <a:latin typeface="+mn-lt"/>
                <a:ea typeface="+mn-ea"/>
                <a:cs typeface="+mn-cs"/>
              </a:rPr>
              <a:t>Luego, la solución es filtrada usando primero un papel de filtro. Y luego empleando el compuesto ZIF-8 (sostenido con papel de filtro). Mediante un esquema sencillo. </a:t>
            </a:r>
            <a:endParaRPr lang="es-PE" sz="1800" cap="none" dirty="0">
              <a:solidFill>
                <a:schemeClr val="tx1"/>
              </a:solidFill>
              <a:latin typeface="+mn-lt"/>
              <a:ea typeface="+mn-ea"/>
              <a:cs typeface="+mn-cs"/>
            </a:endParaRPr>
          </a:p>
        </p:txBody>
      </p:sp>
      <p:pic>
        <p:nvPicPr>
          <p:cNvPr id="3" name="Imagen 2">
            <a:extLst>
              <a:ext uri="{FF2B5EF4-FFF2-40B4-BE49-F238E27FC236}">
                <a16:creationId xmlns:a16="http://schemas.microsoft.com/office/drawing/2014/main" id="{1687FA87-DB9D-4CFD-BF52-EE4B457A46B9}"/>
              </a:ext>
            </a:extLst>
          </p:cNvPr>
          <p:cNvPicPr>
            <a:picLocks noChangeAspect="1"/>
          </p:cNvPicPr>
          <p:nvPr/>
        </p:nvPicPr>
        <p:blipFill rotWithShape="1">
          <a:blip r:embed="rId2"/>
          <a:srcRect r="44249"/>
          <a:stretch/>
        </p:blipFill>
        <p:spPr>
          <a:xfrm>
            <a:off x="827584" y="1745940"/>
            <a:ext cx="3934938" cy="3627276"/>
          </a:xfrm>
          <a:prstGeom prst="rect">
            <a:avLst/>
          </a:prstGeom>
        </p:spPr>
      </p:pic>
      <p:pic>
        <p:nvPicPr>
          <p:cNvPr id="4" name="image8.png">
            <a:extLst>
              <a:ext uri="{FF2B5EF4-FFF2-40B4-BE49-F238E27FC236}">
                <a16:creationId xmlns:a16="http://schemas.microsoft.com/office/drawing/2014/main" id="{322F9BE5-A8EE-47BC-89B9-6A5AB5DDD8AA}"/>
              </a:ext>
            </a:extLst>
          </p:cNvPr>
          <p:cNvPicPr/>
          <p:nvPr/>
        </p:nvPicPr>
        <p:blipFill>
          <a:blip r:embed="rId3"/>
          <a:srcRect/>
          <a:stretch>
            <a:fillRect/>
          </a:stretch>
        </p:blipFill>
        <p:spPr>
          <a:xfrm>
            <a:off x="4932040" y="1745940"/>
            <a:ext cx="3672407" cy="3627276"/>
          </a:xfrm>
          <a:prstGeom prst="rect">
            <a:avLst/>
          </a:prstGeom>
          <a:ln/>
        </p:spPr>
      </p:pic>
    </p:spTree>
    <p:extLst>
      <p:ext uri="{BB962C8B-B14F-4D97-AF65-F5344CB8AC3E}">
        <p14:creationId xmlns:p14="http://schemas.microsoft.com/office/powerpoint/2010/main" val="1230461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just"/>
            <a:r>
              <a:rPr lang="es-ES" sz="1800" cap="none" dirty="0">
                <a:solidFill>
                  <a:schemeClr val="tx1"/>
                </a:solidFill>
                <a:latin typeface="+mn-lt"/>
                <a:ea typeface="+mn-ea"/>
                <a:cs typeface="+mn-cs"/>
              </a:rPr>
              <a:t>Una vez hecho el filtrado. Las soluciones resultantes son disueltas en 250ml de agua desionizada, para realizar el análisis ICP. Y así cuantificar el contenido de elementos del relave</a:t>
            </a:r>
            <a:endParaRPr lang="es-PE" sz="1800" cap="none" dirty="0">
              <a:solidFill>
                <a:schemeClr val="tx1"/>
              </a:solidFill>
              <a:latin typeface="+mn-lt"/>
              <a:ea typeface="+mn-ea"/>
              <a:cs typeface="+mn-cs"/>
            </a:endParaRPr>
          </a:p>
        </p:txBody>
      </p:sp>
      <p:pic>
        <p:nvPicPr>
          <p:cNvPr id="3" name="Imagen 2">
            <a:extLst>
              <a:ext uri="{FF2B5EF4-FFF2-40B4-BE49-F238E27FC236}">
                <a16:creationId xmlns:a16="http://schemas.microsoft.com/office/drawing/2014/main" id="{A5DB9079-F499-42C9-AD39-5887E2917EBA}"/>
              </a:ext>
            </a:extLst>
          </p:cNvPr>
          <p:cNvPicPr>
            <a:picLocks noChangeAspect="1"/>
          </p:cNvPicPr>
          <p:nvPr/>
        </p:nvPicPr>
        <p:blipFill>
          <a:blip r:embed="rId2"/>
          <a:stretch>
            <a:fillRect/>
          </a:stretch>
        </p:blipFill>
        <p:spPr>
          <a:xfrm>
            <a:off x="2143125" y="1387743"/>
            <a:ext cx="4857750" cy="5162550"/>
          </a:xfrm>
          <a:prstGeom prst="rect">
            <a:avLst/>
          </a:prstGeom>
        </p:spPr>
      </p:pic>
    </p:spTree>
    <p:extLst>
      <p:ext uri="{BB962C8B-B14F-4D97-AF65-F5344CB8AC3E}">
        <p14:creationId xmlns:p14="http://schemas.microsoft.com/office/powerpoint/2010/main" val="3076089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s-ES" sz="2800" b="1" dirty="0"/>
              <a:t>Espectroscopia de Emisión por Plasma de Acoplamiento Inductivo (ICP)</a:t>
            </a:r>
          </a:p>
          <a:p>
            <a:pPr algn="just"/>
            <a:r>
              <a:rPr lang="es-ES" sz="1800" cap="none" dirty="0">
                <a:solidFill>
                  <a:schemeClr val="tx1"/>
                </a:solidFill>
                <a:latin typeface="+mn-lt"/>
                <a:ea typeface="+mn-ea"/>
                <a:cs typeface="+mn-cs"/>
              </a:rPr>
              <a:t>El método ICP (</a:t>
            </a:r>
            <a:r>
              <a:rPr lang="es-ES" sz="1800" cap="none" dirty="0" err="1">
                <a:solidFill>
                  <a:schemeClr val="tx1"/>
                </a:solidFill>
                <a:latin typeface="+mn-lt"/>
                <a:ea typeface="+mn-ea"/>
                <a:cs typeface="+mn-cs"/>
              </a:rPr>
              <a:t>Inductively</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Coupled</a:t>
            </a:r>
            <a:r>
              <a:rPr lang="es-ES" sz="1800" cap="none" dirty="0">
                <a:solidFill>
                  <a:schemeClr val="tx1"/>
                </a:solidFill>
                <a:latin typeface="+mn-lt"/>
                <a:ea typeface="+mn-ea"/>
                <a:cs typeface="+mn-cs"/>
              </a:rPr>
              <a:t> Plasma), consiste en el análisis químico cuantitativo de alta resolución, mediante la aplicación de plasma de argón sobre una mezcla líquida atomizada, esta muestra se ioniza y los iones emiten luz a diferentes longitudes de onda, características de cada elemento. De lo cual podemos obtener datos de concentración de masa por volumen, en lo referente al peso atómico de los elementos químicos detectados.</a:t>
            </a:r>
          </a:p>
          <a:p>
            <a:pPr algn="just"/>
            <a:r>
              <a:rPr lang="es-ES" sz="1800" cap="none" dirty="0">
                <a:solidFill>
                  <a:schemeClr val="tx1"/>
                </a:solidFill>
                <a:latin typeface="+mn-lt"/>
                <a:ea typeface="+mn-ea"/>
                <a:cs typeface="+mn-cs"/>
              </a:rPr>
              <a:t>Las tablas que se muestran a continuación, corresponden a los elementos contenidos en muestras de 2ml, que fueron diluidas en 250ml (por requerimientos del análisis).</a:t>
            </a:r>
          </a:p>
        </p:txBody>
      </p:sp>
      <p:pic>
        <p:nvPicPr>
          <p:cNvPr id="2" name="Imagen 1">
            <a:extLst>
              <a:ext uri="{FF2B5EF4-FFF2-40B4-BE49-F238E27FC236}">
                <a16:creationId xmlns:a16="http://schemas.microsoft.com/office/drawing/2014/main" id="{5D4A2460-2E5D-430F-8204-00894CABB226}"/>
              </a:ext>
            </a:extLst>
          </p:cNvPr>
          <p:cNvPicPr>
            <a:picLocks noChangeAspect="1"/>
          </p:cNvPicPr>
          <p:nvPr/>
        </p:nvPicPr>
        <p:blipFill>
          <a:blip r:embed="rId2"/>
          <a:stretch>
            <a:fillRect/>
          </a:stretch>
        </p:blipFill>
        <p:spPr>
          <a:xfrm>
            <a:off x="6084168" y="4804915"/>
            <a:ext cx="2583965" cy="1720429"/>
          </a:xfrm>
          <a:prstGeom prst="rect">
            <a:avLst/>
          </a:prstGeom>
        </p:spPr>
      </p:pic>
    </p:spTree>
    <p:extLst>
      <p:ext uri="{BB962C8B-B14F-4D97-AF65-F5344CB8AC3E}">
        <p14:creationId xmlns:p14="http://schemas.microsoft.com/office/powerpoint/2010/main" val="3510100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just"/>
            <a:r>
              <a:rPr lang="es-ES" sz="1800" cap="none" dirty="0">
                <a:solidFill>
                  <a:schemeClr val="tx1"/>
                </a:solidFill>
              </a:rPr>
              <a:t>Las zeolitas poseen propiedades de adsorción, que son utilizadas en la industria. Por ejemplo, en la industria del petróleo son usadas en refinación de hidrocarburos. O en la industria minera, donde se utilizan en trabajos de mitigación ambiental, o en remoción de metales pesados de efluentes minero-metalúrgicos, el tratamiento de drenajes ácidos de minas, etc. </a:t>
            </a:r>
          </a:p>
          <a:p>
            <a:pPr algn="just"/>
            <a:r>
              <a:rPr lang="es-ES" sz="1800" cap="none" dirty="0">
                <a:solidFill>
                  <a:schemeClr val="tx1"/>
                </a:solidFill>
              </a:rPr>
              <a:t>El presente trabajo trata del uso de compuestos similares, llamados ZIFs (</a:t>
            </a:r>
            <a:r>
              <a:rPr lang="es-ES" sz="1800" cap="none" dirty="0" err="1">
                <a:solidFill>
                  <a:schemeClr val="tx1"/>
                </a:solidFill>
              </a:rPr>
              <a:t>Zeolitic</a:t>
            </a:r>
            <a:r>
              <a:rPr lang="es-ES" sz="1800" cap="none" dirty="0">
                <a:solidFill>
                  <a:schemeClr val="tx1"/>
                </a:solidFill>
              </a:rPr>
              <a:t> </a:t>
            </a:r>
            <a:r>
              <a:rPr lang="es-ES" sz="1800" cap="none" dirty="0" err="1">
                <a:solidFill>
                  <a:schemeClr val="tx1"/>
                </a:solidFill>
              </a:rPr>
              <a:t>Imidazolate</a:t>
            </a:r>
            <a:r>
              <a:rPr lang="es-ES" sz="1800" cap="none" dirty="0">
                <a:solidFill>
                  <a:schemeClr val="tx1"/>
                </a:solidFill>
              </a:rPr>
              <a:t> Framework), haciendo una primera medición de sus capacidades en la adsorción de elementos tóxicos presentes en el agua proveniente de un relave minero. </a:t>
            </a:r>
            <a:endParaRPr lang="es-PE" sz="1800" cap="none" dirty="0">
              <a:solidFill>
                <a:schemeClr val="tx1"/>
              </a:solidFill>
              <a:latin typeface="+mn-lt"/>
              <a:ea typeface="+mn-ea"/>
              <a:cs typeface="+mn-cs"/>
            </a:endParaRPr>
          </a:p>
        </p:txBody>
      </p:sp>
      <p:pic>
        <p:nvPicPr>
          <p:cNvPr id="2" name="Imagen 1">
            <a:extLst>
              <a:ext uri="{FF2B5EF4-FFF2-40B4-BE49-F238E27FC236}">
                <a16:creationId xmlns:a16="http://schemas.microsoft.com/office/drawing/2014/main" id="{3F0E0FD0-B98D-4BF6-B876-F6C3F00983AF}"/>
              </a:ext>
            </a:extLst>
          </p:cNvPr>
          <p:cNvPicPr>
            <a:picLocks noChangeAspect="1"/>
          </p:cNvPicPr>
          <p:nvPr/>
        </p:nvPicPr>
        <p:blipFill rotWithShape="1">
          <a:blip r:embed="rId2"/>
          <a:srcRect l="50000" t="72680" r="4641" b="1617"/>
          <a:stretch/>
        </p:blipFill>
        <p:spPr>
          <a:xfrm>
            <a:off x="2555776" y="3717032"/>
            <a:ext cx="4032448" cy="2285054"/>
          </a:xfrm>
          <a:prstGeom prst="rect">
            <a:avLst/>
          </a:prstGeom>
        </p:spPr>
      </p:pic>
    </p:spTree>
    <p:extLst>
      <p:ext uri="{BB962C8B-B14F-4D97-AF65-F5344CB8AC3E}">
        <p14:creationId xmlns:p14="http://schemas.microsoft.com/office/powerpoint/2010/main" val="3253378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just"/>
            <a:r>
              <a:rPr lang="es-ES" sz="1800" cap="none" dirty="0">
                <a:solidFill>
                  <a:schemeClr val="tx1"/>
                </a:solidFill>
                <a:latin typeface="+mn-lt"/>
                <a:ea typeface="+mn-ea"/>
                <a:cs typeface="+mn-cs"/>
              </a:rPr>
              <a:t>Se muestran los valores (en mg/L) de los elementos en una muestra de 2ml de solución, disueltos en 250ml de agua desionizada. L1 representa la cantidad de elementos en la solución, L3 los elementos en la solución tras el filtrado con papel de filtro y ZIF-8 (0.439gr). Y L1-L3 los elementos contenidos por el papel de filtro y el ZIF-8.</a:t>
            </a:r>
          </a:p>
        </p:txBody>
      </p:sp>
      <p:pic>
        <p:nvPicPr>
          <p:cNvPr id="3" name="Imagen 2">
            <a:extLst>
              <a:ext uri="{FF2B5EF4-FFF2-40B4-BE49-F238E27FC236}">
                <a16:creationId xmlns:a16="http://schemas.microsoft.com/office/drawing/2014/main" id="{99D64AF2-5782-48C8-BF7F-33AB5FAE2D5E}"/>
              </a:ext>
            </a:extLst>
          </p:cNvPr>
          <p:cNvPicPr>
            <a:picLocks noChangeAspect="1"/>
          </p:cNvPicPr>
          <p:nvPr/>
        </p:nvPicPr>
        <p:blipFill rotWithShape="1">
          <a:blip r:embed="rId2"/>
          <a:srcRect b="1524"/>
          <a:stretch/>
        </p:blipFill>
        <p:spPr>
          <a:xfrm>
            <a:off x="853168" y="1943611"/>
            <a:ext cx="7437664" cy="4653741"/>
          </a:xfrm>
          <a:prstGeom prst="rect">
            <a:avLst/>
          </a:prstGeom>
        </p:spPr>
      </p:pic>
    </p:spTree>
    <p:extLst>
      <p:ext uri="{BB962C8B-B14F-4D97-AF65-F5344CB8AC3E}">
        <p14:creationId xmlns:p14="http://schemas.microsoft.com/office/powerpoint/2010/main" val="1843652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2104C0D-F4FB-4518-95C8-B0750632ED30}"/>
              </a:ext>
            </a:extLst>
          </p:cNvPr>
          <p:cNvPicPr>
            <a:picLocks noChangeAspect="1"/>
          </p:cNvPicPr>
          <p:nvPr/>
        </p:nvPicPr>
        <p:blipFill rotWithShape="1">
          <a:blip r:embed="rId2"/>
          <a:srcRect b="90248"/>
          <a:stretch/>
        </p:blipFill>
        <p:spPr>
          <a:xfrm>
            <a:off x="950659" y="476672"/>
            <a:ext cx="7437765" cy="453618"/>
          </a:xfrm>
          <a:prstGeom prst="rect">
            <a:avLst/>
          </a:prstGeom>
        </p:spPr>
      </p:pic>
      <p:pic>
        <p:nvPicPr>
          <p:cNvPr id="5" name="Imagen 4">
            <a:extLst>
              <a:ext uri="{FF2B5EF4-FFF2-40B4-BE49-F238E27FC236}">
                <a16:creationId xmlns:a16="http://schemas.microsoft.com/office/drawing/2014/main" id="{72BD4BB5-A0A2-42D2-BCEB-17019EF8A65A}"/>
              </a:ext>
            </a:extLst>
          </p:cNvPr>
          <p:cNvPicPr>
            <a:picLocks noChangeAspect="1"/>
          </p:cNvPicPr>
          <p:nvPr/>
        </p:nvPicPr>
        <p:blipFill>
          <a:blip r:embed="rId3"/>
          <a:stretch>
            <a:fillRect/>
          </a:stretch>
        </p:blipFill>
        <p:spPr>
          <a:xfrm>
            <a:off x="971600" y="908720"/>
            <a:ext cx="7437664" cy="5122258"/>
          </a:xfrm>
          <a:prstGeom prst="rect">
            <a:avLst/>
          </a:prstGeom>
        </p:spPr>
      </p:pic>
    </p:spTree>
    <p:extLst>
      <p:ext uri="{BB962C8B-B14F-4D97-AF65-F5344CB8AC3E}">
        <p14:creationId xmlns:p14="http://schemas.microsoft.com/office/powerpoint/2010/main" val="3525711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just"/>
            <a:r>
              <a:rPr lang="es-ES" sz="1800" cap="none" dirty="0">
                <a:solidFill>
                  <a:schemeClr val="tx1"/>
                </a:solidFill>
                <a:latin typeface="+mn-lt"/>
                <a:ea typeface="+mn-ea"/>
                <a:cs typeface="+mn-cs"/>
              </a:rPr>
              <a:t>Se muestran los porcentajes de retención de elementos presentes en la solución de relaves mineros, por parte del ZIF-8 (0.439gr) sostenido por el papel de filtro.</a:t>
            </a:r>
          </a:p>
        </p:txBody>
      </p:sp>
      <p:pic>
        <p:nvPicPr>
          <p:cNvPr id="4" name="Imagen 3">
            <a:extLst>
              <a:ext uri="{FF2B5EF4-FFF2-40B4-BE49-F238E27FC236}">
                <a16:creationId xmlns:a16="http://schemas.microsoft.com/office/drawing/2014/main" id="{D0E215CD-7ACC-4DB0-897C-5CEAB2D9D676}"/>
              </a:ext>
            </a:extLst>
          </p:cNvPr>
          <p:cNvPicPr>
            <a:picLocks noChangeAspect="1"/>
          </p:cNvPicPr>
          <p:nvPr/>
        </p:nvPicPr>
        <p:blipFill rotWithShape="1">
          <a:blip r:embed="rId2"/>
          <a:srcRect r="38975" b="971"/>
          <a:stretch/>
        </p:blipFill>
        <p:spPr>
          <a:xfrm>
            <a:off x="977687" y="1412777"/>
            <a:ext cx="5181533" cy="5112568"/>
          </a:xfrm>
          <a:prstGeom prst="rect">
            <a:avLst/>
          </a:prstGeom>
        </p:spPr>
      </p:pic>
      <p:pic>
        <p:nvPicPr>
          <p:cNvPr id="5" name="Imagen 4">
            <a:extLst>
              <a:ext uri="{FF2B5EF4-FFF2-40B4-BE49-F238E27FC236}">
                <a16:creationId xmlns:a16="http://schemas.microsoft.com/office/drawing/2014/main" id="{53277184-6982-432F-AE6A-76DDD0CB6484}"/>
              </a:ext>
            </a:extLst>
          </p:cNvPr>
          <p:cNvPicPr>
            <a:picLocks noChangeAspect="1"/>
          </p:cNvPicPr>
          <p:nvPr/>
        </p:nvPicPr>
        <p:blipFill rotWithShape="1">
          <a:blip r:embed="rId2"/>
          <a:srcRect l="75442" b="971"/>
          <a:stretch/>
        </p:blipFill>
        <p:spPr>
          <a:xfrm>
            <a:off x="6159220" y="1412777"/>
            <a:ext cx="2085188" cy="5112568"/>
          </a:xfrm>
          <a:prstGeom prst="rect">
            <a:avLst/>
          </a:prstGeom>
        </p:spPr>
      </p:pic>
    </p:spTree>
    <p:extLst>
      <p:ext uri="{BB962C8B-B14F-4D97-AF65-F5344CB8AC3E}">
        <p14:creationId xmlns:p14="http://schemas.microsoft.com/office/powerpoint/2010/main" val="2959609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E215CD-7ACC-4DB0-897C-5CEAB2D9D676}"/>
              </a:ext>
            </a:extLst>
          </p:cNvPr>
          <p:cNvPicPr>
            <a:picLocks noChangeAspect="1"/>
          </p:cNvPicPr>
          <p:nvPr/>
        </p:nvPicPr>
        <p:blipFill rotWithShape="1">
          <a:blip r:embed="rId2"/>
          <a:srcRect t="-1394" r="38975" b="90237"/>
          <a:stretch/>
        </p:blipFill>
        <p:spPr>
          <a:xfrm>
            <a:off x="977686" y="836712"/>
            <a:ext cx="5181533" cy="576065"/>
          </a:xfrm>
          <a:prstGeom prst="rect">
            <a:avLst/>
          </a:prstGeom>
        </p:spPr>
      </p:pic>
      <p:pic>
        <p:nvPicPr>
          <p:cNvPr id="3" name="Imagen 2">
            <a:extLst>
              <a:ext uri="{FF2B5EF4-FFF2-40B4-BE49-F238E27FC236}">
                <a16:creationId xmlns:a16="http://schemas.microsoft.com/office/drawing/2014/main" id="{41743606-2637-4FD3-A358-790F536E29A5}"/>
              </a:ext>
            </a:extLst>
          </p:cNvPr>
          <p:cNvPicPr>
            <a:picLocks noChangeAspect="1"/>
          </p:cNvPicPr>
          <p:nvPr/>
        </p:nvPicPr>
        <p:blipFill rotWithShape="1">
          <a:blip r:embed="rId3"/>
          <a:srcRect r="38996"/>
          <a:stretch/>
        </p:blipFill>
        <p:spPr>
          <a:xfrm>
            <a:off x="969522" y="1391823"/>
            <a:ext cx="5189697" cy="4701473"/>
          </a:xfrm>
          <a:prstGeom prst="rect">
            <a:avLst/>
          </a:prstGeom>
        </p:spPr>
      </p:pic>
      <p:pic>
        <p:nvPicPr>
          <p:cNvPr id="5" name="Imagen 4">
            <a:extLst>
              <a:ext uri="{FF2B5EF4-FFF2-40B4-BE49-F238E27FC236}">
                <a16:creationId xmlns:a16="http://schemas.microsoft.com/office/drawing/2014/main" id="{31FD7E3A-B862-4C5B-8D44-4C9CC2B34870}"/>
              </a:ext>
            </a:extLst>
          </p:cNvPr>
          <p:cNvPicPr>
            <a:picLocks noChangeAspect="1"/>
          </p:cNvPicPr>
          <p:nvPr/>
        </p:nvPicPr>
        <p:blipFill rotWithShape="1">
          <a:blip r:embed="rId2"/>
          <a:srcRect l="75442" t="-1394" b="90237"/>
          <a:stretch/>
        </p:blipFill>
        <p:spPr>
          <a:xfrm>
            <a:off x="6159219" y="836712"/>
            <a:ext cx="2085188" cy="576065"/>
          </a:xfrm>
          <a:prstGeom prst="rect">
            <a:avLst/>
          </a:prstGeom>
        </p:spPr>
      </p:pic>
      <p:pic>
        <p:nvPicPr>
          <p:cNvPr id="6" name="Imagen 5">
            <a:extLst>
              <a:ext uri="{FF2B5EF4-FFF2-40B4-BE49-F238E27FC236}">
                <a16:creationId xmlns:a16="http://schemas.microsoft.com/office/drawing/2014/main" id="{C69F8FA2-C06A-4572-90C7-AE1A02ADFAC8}"/>
              </a:ext>
            </a:extLst>
          </p:cNvPr>
          <p:cNvPicPr>
            <a:picLocks noChangeAspect="1"/>
          </p:cNvPicPr>
          <p:nvPr/>
        </p:nvPicPr>
        <p:blipFill rotWithShape="1">
          <a:blip r:embed="rId3"/>
          <a:srcRect l="75489"/>
          <a:stretch/>
        </p:blipFill>
        <p:spPr>
          <a:xfrm>
            <a:off x="6159219" y="1391823"/>
            <a:ext cx="2085189" cy="4701473"/>
          </a:xfrm>
          <a:prstGeom prst="rect">
            <a:avLst/>
          </a:prstGeom>
        </p:spPr>
      </p:pic>
    </p:spTree>
    <p:extLst>
      <p:ext uri="{BB962C8B-B14F-4D97-AF65-F5344CB8AC3E}">
        <p14:creationId xmlns:p14="http://schemas.microsoft.com/office/powerpoint/2010/main" val="3247905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lnSpcReduction="10000"/>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just"/>
            <a:r>
              <a:rPr lang="es-ES" sz="1800" cap="none" dirty="0">
                <a:solidFill>
                  <a:schemeClr val="tx1"/>
                </a:solidFill>
                <a:latin typeface="+mn-lt"/>
                <a:ea typeface="+mn-ea"/>
                <a:cs typeface="+mn-cs"/>
              </a:rPr>
              <a:t>Se muestra los mejores porcentajes (mayores a un 85%) de adsorción que se obtuvieron con el uso de ZIF-8.</a:t>
            </a: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r>
              <a:rPr lang="es-ES" sz="1800" cap="none" dirty="0">
                <a:solidFill>
                  <a:schemeClr val="tx1"/>
                </a:solidFill>
                <a:latin typeface="+mn-lt"/>
                <a:ea typeface="+mn-ea"/>
                <a:cs typeface="+mn-cs"/>
              </a:rPr>
              <a:t>Podemos destacar el caso del elemento arsénico. Pues se aprecia que la adsorción de este es casi total. Lo cual en caso de aguas de relaves con una concentración grande de arsénico, la aplicación de ZIF-8 ha de ser una opción considerable.</a:t>
            </a: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p:txBody>
      </p:sp>
      <p:pic>
        <p:nvPicPr>
          <p:cNvPr id="4" name="Imagen 3">
            <a:extLst>
              <a:ext uri="{FF2B5EF4-FFF2-40B4-BE49-F238E27FC236}">
                <a16:creationId xmlns:a16="http://schemas.microsoft.com/office/drawing/2014/main" id="{CA1BF138-8F7F-478D-908C-37D967BA018D}"/>
              </a:ext>
            </a:extLst>
          </p:cNvPr>
          <p:cNvPicPr>
            <a:picLocks noChangeAspect="1"/>
          </p:cNvPicPr>
          <p:nvPr/>
        </p:nvPicPr>
        <p:blipFill>
          <a:blip r:embed="rId2"/>
          <a:stretch>
            <a:fillRect/>
          </a:stretch>
        </p:blipFill>
        <p:spPr>
          <a:xfrm>
            <a:off x="2967718" y="1196752"/>
            <a:ext cx="3260466" cy="3938785"/>
          </a:xfrm>
          <a:prstGeom prst="rect">
            <a:avLst/>
          </a:prstGeom>
        </p:spPr>
      </p:pic>
    </p:spTree>
    <p:extLst>
      <p:ext uri="{BB962C8B-B14F-4D97-AF65-F5344CB8AC3E}">
        <p14:creationId xmlns:p14="http://schemas.microsoft.com/office/powerpoint/2010/main" val="599890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583264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s-ES" sz="2800" b="1" dirty="0"/>
              <a:t>CONCLUSIONES</a:t>
            </a:r>
          </a:p>
          <a:p>
            <a:pPr algn="just"/>
            <a:endParaRPr lang="es-ES" sz="1800" cap="none" dirty="0">
              <a:solidFill>
                <a:schemeClr val="tx1"/>
              </a:solidFill>
              <a:latin typeface="+mn-lt"/>
              <a:ea typeface="+mn-ea"/>
              <a:cs typeface="+mn-cs"/>
            </a:endParaRPr>
          </a:p>
          <a:p>
            <a:pPr marL="285750" indent="-285750" algn="just">
              <a:buFont typeface="Wingdings" panose="05000000000000000000" pitchFamily="2" charset="2"/>
              <a:buChar char="v"/>
            </a:pPr>
            <a:r>
              <a:rPr lang="es-ES" sz="1800" cap="none" dirty="0">
                <a:solidFill>
                  <a:schemeClr val="tx1"/>
                </a:solidFill>
                <a:latin typeface="+mn-lt"/>
                <a:ea typeface="+mn-ea"/>
                <a:cs typeface="+mn-cs"/>
              </a:rPr>
              <a:t>El ZIF-8 muestra una considerable capacidad para remover elementos como: hierro, zinc, arsénico, molibdeno, lutecio, wolframio, talio y plomo. Con porcentajes de adsorción de entre 86.07% (para el wolframio) y 98.88% (para el arsénico).</a:t>
            </a:r>
          </a:p>
          <a:p>
            <a:pPr marL="285750" indent="-285750" algn="just">
              <a:buFont typeface="Wingdings" panose="05000000000000000000" pitchFamily="2" charset="2"/>
              <a:buChar char="v"/>
            </a:pPr>
            <a:r>
              <a:rPr lang="es-ES" sz="1800" cap="none" dirty="0">
                <a:solidFill>
                  <a:schemeClr val="tx1"/>
                </a:solidFill>
                <a:latin typeface="+mn-lt"/>
                <a:ea typeface="+mn-ea"/>
                <a:cs typeface="+mn-cs"/>
              </a:rPr>
              <a:t>En el presente trabajo, teniendo un relave minero donde el elemento mayoritario era el Zinc, el compuesto ZIF-8 pudo adsorberlo en un porcentaje de 88.1%, en un lapso no mayor a 30 minutos. Por lo que se podría esperar porcentajes mayores para un tiempo mayor.</a:t>
            </a:r>
          </a:p>
          <a:p>
            <a:pPr marL="285750" indent="-285750" algn="just">
              <a:buFont typeface="Wingdings" panose="05000000000000000000" pitchFamily="2" charset="2"/>
              <a:buChar char="v"/>
            </a:pPr>
            <a:r>
              <a:rPr lang="es-ES" sz="1800" cap="none" dirty="0">
                <a:solidFill>
                  <a:schemeClr val="tx1"/>
                </a:solidFill>
                <a:latin typeface="+mn-lt"/>
                <a:ea typeface="+mn-ea"/>
                <a:cs typeface="+mn-cs"/>
              </a:rPr>
              <a:t>La adsorción del elemento arsénico fue casi total (con un porcentaje del 98.88%). Por lo que el compuesto ZIF-8 queda como un buen candidato para la purificación de aguas contaminadas con este elemento.</a:t>
            </a:r>
          </a:p>
        </p:txBody>
      </p:sp>
    </p:spTree>
    <p:extLst>
      <p:ext uri="{BB962C8B-B14F-4D97-AF65-F5344CB8AC3E}">
        <p14:creationId xmlns:p14="http://schemas.microsoft.com/office/powerpoint/2010/main" val="282505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5832648"/>
          </a:xfrm>
          <a:prstGeom prst="rect">
            <a:avLst/>
          </a:prstGeom>
        </p:spPr>
        <p:txBody>
          <a:bodyPr vert="horz" lIns="91440" tIns="45720" rIns="91440" bIns="45720" rtlCol="0" anchor="t">
            <a:normAutofit lnSpcReduction="10000"/>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s-ES" sz="2800" b="1" dirty="0"/>
              <a:t>REFERENCIAS</a:t>
            </a:r>
          </a:p>
          <a:p>
            <a:pPr algn="just"/>
            <a:endParaRPr lang="es-ES" sz="1800" cap="none" dirty="0">
              <a:solidFill>
                <a:schemeClr val="tx1"/>
              </a:solidFill>
              <a:latin typeface="+mn-lt"/>
              <a:ea typeface="+mn-ea"/>
              <a:cs typeface="+mn-cs"/>
            </a:endParaRPr>
          </a:p>
          <a:p>
            <a:pPr algn="just"/>
            <a:r>
              <a:rPr lang="es-ES" sz="1800" cap="none" dirty="0">
                <a:solidFill>
                  <a:schemeClr val="tx1"/>
                </a:solidFill>
                <a:latin typeface="+mn-lt"/>
                <a:ea typeface="+mn-ea"/>
                <a:cs typeface="+mn-cs"/>
              </a:rPr>
              <a:t>[1]	</a:t>
            </a:r>
            <a:r>
              <a:rPr lang="es-ES" sz="1800" cap="none" dirty="0" err="1">
                <a:solidFill>
                  <a:schemeClr val="tx1"/>
                </a:solidFill>
                <a:latin typeface="+mn-lt"/>
                <a:ea typeface="+mn-ea"/>
                <a:cs typeface="+mn-cs"/>
              </a:rPr>
              <a:t>Mahdi</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Niknam</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Mahboube</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Ghahramaninezhad</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Mohsen</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Eydifarash</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Zeolitic</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imidazolate</a:t>
            </a:r>
            <a:r>
              <a:rPr lang="es-ES" sz="1800" cap="none" dirty="0">
                <a:solidFill>
                  <a:schemeClr val="tx1"/>
                </a:solidFill>
                <a:latin typeface="+mn-lt"/>
                <a:ea typeface="+mn-ea"/>
                <a:cs typeface="+mn-cs"/>
              </a:rPr>
              <a:t> framework8 </a:t>
            </a:r>
            <a:r>
              <a:rPr lang="es-ES" sz="1800" cap="none" dirty="0" err="1">
                <a:solidFill>
                  <a:schemeClr val="tx1"/>
                </a:solidFill>
                <a:latin typeface="+mn-lt"/>
                <a:ea typeface="+mn-ea"/>
                <a:cs typeface="+mn-cs"/>
              </a:rPr>
              <a:t>for</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ecient</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adsorption</a:t>
            </a:r>
            <a:r>
              <a:rPr lang="es-ES" sz="1800" cap="none" dirty="0">
                <a:solidFill>
                  <a:schemeClr val="tx1"/>
                </a:solidFill>
                <a:latin typeface="+mn-lt"/>
                <a:ea typeface="+mn-ea"/>
                <a:cs typeface="+mn-cs"/>
              </a:rPr>
              <a:t> and </a:t>
            </a:r>
            <a:r>
              <a:rPr lang="es-ES" sz="1800" cap="none" dirty="0" err="1">
                <a:solidFill>
                  <a:schemeClr val="tx1"/>
                </a:solidFill>
                <a:latin typeface="+mn-lt"/>
                <a:ea typeface="+mn-ea"/>
                <a:cs typeface="+mn-cs"/>
              </a:rPr>
              <a:t>removal</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of</a:t>
            </a:r>
            <a:r>
              <a:rPr lang="es-ES" sz="1800" cap="none" dirty="0">
                <a:solidFill>
                  <a:schemeClr val="tx1"/>
                </a:solidFill>
                <a:latin typeface="+mn-lt"/>
                <a:ea typeface="+mn-ea"/>
                <a:cs typeface="+mn-cs"/>
              </a:rPr>
              <a:t> Cr(VI) </a:t>
            </a:r>
            <a:r>
              <a:rPr lang="es-ES" sz="1800" cap="none" dirty="0" err="1">
                <a:solidFill>
                  <a:schemeClr val="tx1"/>
                </a:solidFill>
                <a:latin typeface="+mn-lt"/>
                <a:ea typeface="+mn-ea"/>
                <a:cs typeface="+mn-cs"/>
              </a:rPr>
              <a:t>ions</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from</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aqueous</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solution</a:t>
            </a:r>
            <a:r>
              <a:rPr lang="es-ES" sz="1800" cap="none" dirty="0">
                <a:solidFill>
                  <a:schemeClr val="tx1"/>
                </a:solidFill>
                <a:latin typeface="+mn-lt"/>
                <a:ea typeface="+mn-ea"/>
                <a:cs typeface="+mn-cs"/>
              </a:rPr>
              <a:t>. (2017)</a:t>
            </a:r>
          </a:p>
          <a:p>
            <a:pPr algn="just"/>
            <a:r>
              <a:rPr lang="es-ES" sz="1800" cap="none" dirty="0">
                <a:solidFill>
                  <a:schemeClr val="tx1"/>
                </a:solidFill>
                <a:latin typeface="+mn-lt"/>
                <a:ea typeface="+mn-ea"/>
                <a:cs typeface="+mn-cs"/>
              </a:rPr>
              <a:t>[2]	</a:t>
            </a:r>
            <a:r>
              <a:rPr lang="es-ES" sz="1800" cap="none" dirty="0" err="1">
                <a:solidFill>
                  <a:schemeClr val="tx1"/>
                </a:solidFill>
                <a:latin typeface="+mn-lt"/>
                <a:ea typeface="+mn-ea"/>
                <a:cs typeface="+mn-cs"/>
              </a:rPr>
              <a:t>Qisheng</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Huo</a:t>
            </a:r>
            <a:r>
              <a:rPr lang="es-ES" sz="1800" cap="none" dirty="0">
                <a:solidFill>
                  <a:schemeClr val="tx1"/>
                </a:solidFill>
                <a:latin typeface="+mn-lt"/>
                <a:ea typeface="+mn-ea"/>
                <a:cs typeface="+mn-cs"/>
              </a:rPr>
              <a:t>, and </a:t>
            </a:r>
            <a:r>
              <a:rPr lang="es-ES" sz="1800" cap="none" dirty="0" err="1">
                <a:solidFill>
                  <a:schemeClr val="tx1"/>
                </a:solidFill>
                <a:latin typeface="+mn-lt"/>
                <a:ea typeface="+mn-ea"/>
                <a:cs typeface="+mn-cs"/>
              </a:rPr>
              <a:t>Jiesheng</a:t>
            </a:r>
            <a:r>
              <a:rPr lang="es-ES" sz="1800" cap="none" dirty="0">
                <a:solidFill>
                  <a:schemeClr val="tx1"/>
                </a:solidFill>
                <a:latin typeface="+mn-lt"/>
                <a:ea typeface="+mn-ea"/>
                <a:cs typeface="+mn-cs"/>
              </a:rPr>
              <a:t> Chen. </a:t>
            </a:r>
            <a:r>
              <a:rPr lang="es-ES" sz="1800" cap="none" dirty="0" err="1">
                <a:solidFill>
                  <a:schemeClr val="tx1"/>
                </a:solidFill>
                <a:latin typeface="+mn-lt"/>
                <a:ea typeface="+mn-ea"/>
                <a:cs typeface="+mn-cs"/>
              </a:rPr>
              <a:t>Chemistry</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of</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Zeolites</a:t>
            </a:r>
            <a:r>
              <a:rPr lang="es-ES" sz="1800" cap="none" dirty="0">
                <a:solidFill>
                  <a:schemeClr val="tx1"/>
                </a:solidFill>
                <a:latin typeface="+mn-lt"/>
                <a:ea typeface="+mn-ea"/>
                <a:cs typeface="+mn-cs"/>
              </a:rPr>
              <a:t> and </a:t>
            </a:r>
            <a:r>
              <a:rPr lang="es-ES" sz="1800" cap="none" dirty="0" err="1">
                <a:solidFill>
                  <a:schemeClr val="tx1"/>
                </a:solidFill>
                <a:latin typeface="+mn-lt"/>
                <a:ea typeface="+mn-ea"/>
                <a:cs typeface="+mn-cs"/>
              </a:rPr>
              <a:t>Related</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Porous</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Materials</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Synthesis</a:t>
            </a:r>
            <a:r>
              <a:rPr lang="es-ES" sz="1800" cap="none" dirty="0">
                <a:solidFill>
                  <a:schemeClr val="tx1"/>
                </a:solidFill>
                <a:latin typeface="+mn-lt"/>
                <a:ea typeface="+mn-ea"/>
                <a:cs typeface="+mn-cs"/>
              </a:rPr>
              <a:t> and </a:t>
            </a:r>
            <a:r>
              <a:rPr lang="es-ES" sz="1800" cap="none" dirty="0" err="1">
                <a:solidFill>
                  <a:schemeClr val="tx1"/>
                </a:solidFill>
                <a:latin typeface="+mn-lt"/>
                <a:ea typeface="+mn-ea"/>
                <a:cs typeface="+mn-cs"/>
              </a:rPr>
              <a:t>Structure</a:t>
            </a:r>
            <a:r>
              <a:rPr lang="es-ES" sz="1800" cap="none" dirty="0">
                <a:solidFill>
                  <a:schemeClr val="tx1"/>
                </a:solidFill>
                <a:latin typeface="+mn-lt"/>
                <a:ea typeface="+mn-ea"/>
                <a:cs typeface="+mn-cs"/>
              </a:rPr>
              <a:t>. (2007)</a:t>
            </a:r>
          </a:p>
          <a:p>
            <a:pPr algn="just"/>
            <a:r>
              <a:rPr lang="es-ES" sz="1800" cap="none" dirty="0">
                <a:solidFill>
                  <a:schemeClr val="tx1"/>
                </a:solidFill>
                <a:latin typeface="+mn-lt"/>
                <a:ea typeface="+mn-ea"/>
                <a:cs typeface="+mn-cs"/>
              </a:rPr>
              <a:t>[3]	Zhang, H., </a:t>
            </a:r>
            <a:r>
              <a:rPr lang="es-ES" sz="1800" cap="none" dirty="0" err="1">
                <a:solidFill>
                  <a:schemeClr val="tx1"/>
                </a:solidFill>
                <a:latin typeface="+mn-lt"/>
                <a:ea typeface="+mn-ea"/>
                <a:cs typeface="+mn-cs"/>
              </a:rPr>
              <a:t>Microwave-assisted</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solvent</a:t>
            </a:r>
            <a:r>
              <a:rPr lang="es-ES" sz="1800" cap="none" dirty="0">
                <a:solidFill>
                  <a:schemeClr val="tx1"/>
                </a:solidFill>
                <a:latin typeface="+mn-lt"/>
                <a:ea typeface="+mn-ea"/>
                <a:cs typeface="+mn-cs"/>
              </a:rPr>
              <a:t>-Free </a:t>
            </a:r>
            <a:r>
              <a:rPr lang="es-ES" sz="1800" cap="none" dirty="0" err="1">
                <a:solidFill>
                  <a:schemeClr val="tx1"/>
                </a:solidFill>
                <a:latin typeface="+mn-lt"/>
                <a:ea typeface="+mn-ea"/>
                <a:cs typeface="+mn-cs"/>
              </a:rPr>
              <a:t>Synthesis</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of</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Zeolitic</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Imidazolate</a:t>
            </a:r>
            <a:r>
              <a:rPr lang="es-ES" sz="1800" cap="none" dirty="0">
                <a:solidFill>
                  <a:schemeClr val="tx1"/>
                </a:solidFill>
                <a:latin typeface="+mn-lt"/>
                <a:ea typeface="+mn-ea"/>
                <a:cs typeface="+mn-cs"/>
              </a:rPr>
              <a:t> Framework67â, Jornal </a:t>
            </a:r>
            <a:r>
              <a:rPr lang="es-ES" sz="1800" cap="none" dirty="0" err="1">
                <a:solidFill>
                  <a:schemeClr val="tx1"/>
                </a:solidFill>
                <a:latin typeface="+mn-lt"/>
                <a:ea typeface="+mn-ea"/>
                <a:cs typeface="+mn-cs"/>
              </a:rPr>
              <a:t>of</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Nanomaterials</a:t>
            </a:r>
            <a:r>
              <a:rPr lang="es-ES" sz="1800" cap="none" dirty="0">
                <a:solidFill>
                  <a:schemeClr val="tx1"/>
                </a:solidFill>
                <a:latin typeface="+mn-lt"/>
                <a:ea typeface="+mn-ea"/>
                <a:cs typeface="+mn-cs"/>
              </a:rPr>
              <a:t>, Vol., 9pp, (2016)</a:t>
            </a:r>
          </a:p>
          <a:p>
            <a:pPr algn="just"/>
            <a:r>
              <a:rPr lang="es-ES" sz="1800" cap="none" dirty="0">
                <a:solidFill>
                  <a:schemeClr val="tx1"/>
                </a:solidFill>
                <a:latin typeface="+mn-lt"/>
                <a:ea typeface="+mn-ea"/>
                <a:cs typeface="+mn-cs"/>
              </a:rPr>
              <a:t>[4]	Savita K. P. </a:t>
            </a:r>
            <a:r>
              <a:rPr lang="es-ES" sz="1800" cap="none" dirty="0" err="1">
                <a:solidFill>
                  <a:schemeClr val="tx1"/>
                </a:solidFill>
                <a:latin typeface="+mn-lt"/>
                <a:ea typeface="+mn-ea"/>
                <a:cs typeface="+mn-cs"/>
              </a:rPr>
              <a:t>Veerapandian</a:t>
            </a:r>
            <a:r>
              <a:rPr lang="es-ES" sz="1800" cap="none" dirty="0">
                <a:solidFill>
                  <a:schemeClr val="tx1"/>
                </a:solidFill>
                <a:latin typeface="+mn-lt"/>
                <a:ea typeface="+mn-ea"/>
                <a:cs typeface="+mn-cs"/>
              </a:rPr>
              <a:t>, Nathalie De </a:t>
            </a:r>
            <a:r>
              <a:rPr lang="es-ES" sz="1800" cap="none" dirty="0" err="1">
                <a:solidFill>
                  <a:schemeClr val="tx1"/>
                </a:solidFill>
                <a:latin typeface="+mn-lt"/>
                <a:ea typeface="+mn-ea"/>
                <a:cs typeface="+mn-cs"/>
              </a:rPr>
              <a:t>Geyter</a:t>
            </a:r>
            <a:r>
              <a:rPr lang="es-ES" sz="1800" cap="none" dirty="0">
                <a:solidFill>
                  <a:schemeClr val="tx1"/>
                </a:solidFill>
                <a:latin typeface="+mn-lt"/>
                <a:ea typeface="+mn-ea"/>
                <a:cs typeface="+mn-cs"/>
              </a:rPr>
              <a:t>, Jean-Marc </a:t>
            </a:r>
            <a:r>
              <a:rPr lang="es-ES" sz="1800" cap="none" dirty="0" err="1">
                <a:solidFill>
                  <a:schemeClr val="tx1"/>
                </a:solidFill>
                <a:latin typeface="+mn-lt"/>
                <a:ea typeface="+mn-ea"/>
                <a:cs typeface="+mn-cs"/>
              </a:rPr>
              <a:t>Giraudon</a:t>
            </a:r>
            <a:r>
              <a:rPr lang="es-ES" sz="1800" cap="none" dirty="0">
                <a:solidFill>
                  <a:schemeClr val="tx1"/>
                </a:solidFill>
                <a:latin typeface="+mn-lt"/>
                <a:ea typeface="+mn-ea"/>
                <a:cs typeface="+mn-cs"/>
              </a:rPr>
              <a:t>, Jean </a:t>
            </a:r>
            <a:r>
              <a:rPr lang="es-ES" sz="1800" cap="none" dirty="0" err="1">
                <a:solidFill>
                  <a:schemeClr val="tx1"/>
                </a:solidFill>
                <a:latin typeface="+mn-lt"/>
                <a:ea typeface="+mn-ea"/>
                <a:cs typeface="+mn-cs"/>
              </a:rPr>
              <a:t>Francois</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Lamonier</a:t>
            </a:r>
            <a:r>
              <a:rPr lang="es-ES" sz="1800" cap="none" dirty="0">
                <a:solidFill>
                  <a:schemeClr val="tx1"/>
                </a:solidFill>
                <a:latin typeface="+mn-lt"/>
                <a:ea typeface="+mn-ea"/>
                <a:cs typeface="+mn-cs"/>
              </a:rPr>
              <a:t>, and Rino </a:t>
            </a:r>
            <a:r>
              <a:rPr lang="es-ES" sz="1800" cap="none" dirty="0" err="1">
                <a:solidFill>
                  <a:schemeClr val="tx1"/>
                </a:solidFill>
                <a:latin typeface="+mn-lt"/>
                <a:ea typeface="+mn-ea"/>
                <a:cs typeface="+mn-cs"/>
              </a:rPr>
              <a:t>Morent</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The</a:t>
            </a:r>
            <a:r>
              <a:rPr lang="es-ES" sz="1800" cap="none" dirty="0">
                <a:solidFill>
                  <a:schemeClr val="tx1"/>
                </a:solidFill>
                <a:latin typeface="+mn-lt"/>
                <a:ea typeface="+mn-ea"/>
                <a:cs typeface="+mn-cs"/>
              </a:rPr>
              <a:t> Use </a:t>
            </a:r>
            <a:r>
              <a:rPr lang="es-ES" sz="1800" cap="none" dirty="0" err="1">
                <a:solidFill>
                  <a:schemeClr val="tx1"/>
                </a:solidFill>
                <a:latin typeface="+mn-lt"/>
                <a:ea typeface="+mn-ea"/>
                <a:cs typeface="+mn-cs"/>
              </a:rPr>
              <a:t>of</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Zeolites</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for</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VOCs</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Abatement</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by</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Combining</a:t>
            </a:r>
            <a:r>
              <a:rPr lang="es-ES" sz="1800" cap="none" dirty="0">
                <a:solidFill>
                  <a:schemeClr val="tx1"/>
                </a:solidFill>
                <a:latin typeface="+mn-lt"/>
                <a:ea typeface="+mn-ea"/>
                <a:cs typeface="+mn-cs"/>
              </a:rPr>
              <a:t> Non-</a:t>
            </a:r>
            <a:r>
              <a:rPr lang="es-ES" sz="1800" cap="none" dirty="0" err="1">
                <a:solidFill>
                  <a:schemeClr val="tx1"/>
                </a:solidFill>
                <a:latin typeface="+mn-lt"/>
                <a:ea typeface="+mn-ea"/>
                <a:cs typeface="+mn-cs"/>
              </a:rPr>
              <a:t>Thermal</a:t>
            </a:r>
            <a:r>
              <a:rPr lang="es-ES" sz="1800" cap="none" dirty="0">
                <a:solidFill>
                  <a:schemeClr val="tx1"/>
                </a:solidFill>
                <a:latin typeface="+mn-lt"/>
                <a:ea typeface="+mn-ea"/>
                <a:cs typeface="+mn-cs"/>
              </a:rPr>
              <a:t> Plasma, </a:t>
            </a:r>
            <a:r>
              <a:rPr lang="es-ES" sz="1800" cap="none" dirty="0" err="1">
                <a:solidFill>
                  <a:schemeClr val="tx1"/>
                </a:solidFill>
                <a:latin typeface="+mn-lt"/>
                <a:ea typeface="+mn-ea"/>
                <a:cs typeface="+mn-cs"/>
              </a:rPr>
              <a:t>Adsorption</a:t>
            </a:r>
            <a:r>
              <a:rPr lang="es-ES" sz="1800" cap="none" dirty="0">
                <a:solidFill>
                  <a:schemeClr val="tx1"/>
                </a:solidFill>
                <a:latin typeface="+mn-lt"/>
                <a:ea typeface="+mn-ea"/>
                <a:cs typeface="+mn-cs"/>
              </a:rPr>
              <a:t>, and/</a:t>
            </a:r>
            <a:r>
              <a:rPr lang="es-ES" sz="1800" cap="none" dirty="0" err="1">
                <a:solidFill>
                  <a:schemeClr val="tx1"/>
                </a:solidFill>
                <a:latin typeface="+mn-lt"/>
                <a:ea typeface="+mn-ea"/>
                <a:cs typeface="+mn-cs"/>
              </a:rPr>
              <a:t>or</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Catalysis</a:t>
            </a:r>
            <a:r>
              <a:rPr lang="es-ES" sz="1800" cap="none" dirty="0">
                <a:solidFill>
                  <a:schemeClr val="tx1"/>
                </a:solidFill>
                <a:latin typeface="+mn-lt"/>
                <a:ea typeface="+mn-ea"/>
                <a:cs typeface="+mn-cs"/>
              </a:rPr>
              <a:t>. (2019)</a:t>
            </a:r>
          </a:p>
          <a:p>
            <a:pPr algn="just"/>
            <a:r>
              <a:rPr lang="es-ES" sz="1800" cap="none" dirty="0">
                <a:solidFill>
                  <a:schemeClr val="tx1"/>
                </a:solidFill>
                <a:latin typeface="+mn-lt"/>
                <a:ea typeface="+mn-ea"/>
                <a:cs typeface="+mn-cs"/>
              </a:rPr>
              <a:t>[5]	</a:t>
            </a:r>
            <a:r>
              <a:rPr lang="es-ES" sz="1800" cap="none" dirty="0" err="1">
                <a:solidFill>
                  <a:schemeClr val="tx1"/>
                </a:solidFill>
                <a:latin typeface="+mn-lt"/>
                <a:ea typeface="+mn-ea"/>
                <a:cs typeface="+mn-cs"/>
              </a:rPr>
              <a:t>Kyo</a:t>
            </a:r>
            <a:r>
              <a:rPr lang="es-ES" sz="1800" cap="none" dirty="0">
                <a:solidFill>
                  <a:schemeClr val="tx1"/>
                </a:solidFill>
                <a:latin typeface="+mn-lt"/>
                <a:ea typeface="+mn-ea"/>
                <a:cs typeface="+mn-cs"/>
              </a:rPr>
              <a:t> Sung Park, Zheng Ni, and Adrien P. Cote. </a:t>
            </a:r>
            <a:r>
              <a:rPr lang="es-ES" sz="1800" cap="none" dirty="0" err="1">
                <a:solidFill>
                  <a:schemeClr val="tx1"/>
                </a:solidFill>
                <a:latin typeface="+mn-lt"/>
                <a:ea typeface="+mn-ea"/>
                <a:cs typeface="+mn-cs"/>
              </a:rPr>
              <a:t>Exceptional</a:t>
            </a:r>
            <a:r>
              <a:rPr lang="es-ES" sz="1800" cap="none" dirty="0">
                <a:solidFill>
                  <a:schemeClr val="tx1"/>
                </a:solidFill>
                <a:latin typeface="+mn-lt"/>
                <a:ea typeface="+mn-ea"/>
                <a:cs typeface="+mn-cs"/>
              </a:rPr>
              <a:t> Chemical and </a:t>
            </a:r>
            <a:r>
              <a:rPr lang="es-ES" sz="1800" cap="none" dirty="0" err="1">
                <a:solidFill>
                  <a:schemeClr val="tx1"/>
                </a:solidFill>
                <a:latin typeface="+mn-lt"/>
                <a:ea typeface="+mn-ea"/>
                <a:cs typeface="+mn-cs"/>
              </a:rPr>
              <a:t>Thermal</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Stability</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of</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Zeolitic</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Imidazolate</a:t>
            </a:r>
            <a:r>
              <a:rPr lang="es-ES" sz="1800" cap="none" dirty="0">
                <a:solidFill>
                  <a:schemeClr val="tx1"/>
                </a:solidFill>
                <a:latin typeface="+mn-lt"/>
                <a:ea typeface="+mn-ea"/>
                <a:cs typeface="+mn-cs"/>
              </a:rPr>
              <a:t> </a:t>
            </a:r>
            <a:r>
              <a:rPr lang="es-ES" sz="1800" cap="none" dirty="0" err="1">
                <a:solidFill>
                  <a:schemeClr val="tx1"/>
                </a:solidFill>
                <a:latin typeface="+mn-lt"/>
                <a:ea typeface="+mn-ea"/>
                <a:cs typeface="+mn-cs"/>
              </a:rPr>
              <a:t>Frameworks</a:t>
            </a:r>
            <a:r>
              <a:rPr lang="es-ES" sz="1800" cap="none" dirty="0">
                <a:solidFill>
                  <a:schemeClr val="tx1"/>
                </a:solidFill>
                <a:latin typeface="+mn-lt"/>
                <a:ea typeface="+mn-ea"/>
                <a:cs typeface="+mn-cs"/>
              </a:rPr>
              <a:t>. (2006)</a:t>
            </a:r>
          </a:p>
          <a:p>
            <a:pPr algn="just"/>
            <a:r>
              <a:rPr lang="es-ES" sz="1800" cap="none" dirty="0">
                <a:solidFill>
                  <a:schemeClr val="tx1"/>
                </a:solidFill>
                <a:latin typeface="+mn-lt"/>
                <a:ea typeface="+mn-ea"/>
                <a:cs typeface="+mn-cs"/>
              </a:rPr>
              <a:t>[6]	P. </a:t>
            </a:r>
            <a:r>
              <a:rPr lang="es-ES" sz="1800" cap="none" dirty="0" err="1">
                <a:solidFill>
                  <a:schemeClr val="tx1"/>
                </a:solidFill>
                <a:latin typeface="+mn-lt"/>
                <a:ea typeface="+mn-ea"/>
                <a:cs typeface="+mn-cs"/>
              </a:rPr>
              <a:t>Rimarachin</a:t>
            </a:r>
            <a:r>
              <a:rPr lang="es-ES" sz="1800" cap="none" dirty="0">
                <a:solidFill>
                  <a:schemeClr val="tx1"/>
                </a:solidFill>
                <a:latin typeface="+mn-lt"/>
                <a:ea typeface="+mn-ea"/>
                <a:cs typeface="+mn-cs"/>
              </a:rPr>
              <a:t>, F. Huaranga. Tratamiento de aguas de efluentes minero – metalúrgicos utilizando, métodos pasivos y activos en sistemas experimentales. (2015)</a:t>
            </a: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a:p>
            <a:pPr algn="just"/>
            <a:endParaRPr lang="es-ES" sz="1800" cap="none" dirty="0">
              <a:solidFill>
                <a:schemeClr val="tx1"/>
              </a:solidFill>
              <a:latin typeface="+mn-lt"/>
              <a:ea typeface="+mn-ea"/>
              <a:cs typeface="+mn-cs"/>
            </a:endParaRPr>
          </a:p>
        </p:txBody>
      </p:sp>
    </p:spTree>
    <p:extLst>
      <p:ext uri="{BB962C8B-B14F-4D97-AF65-F5344CB8AC3E}">
        <p14:creationId xmlns:p14="http://schemas.microsoft.com/office/powerpoint/2010/main" val="3026852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s-PE" sz="2800" b="1" dirty="0"/>
              <a:t>Marcos de imidazolato Zeolítico (</a:t>
            </a:r>
            <a:r>
              <a:rPr lang="es-PE" sz="2800" b="1" dirty="0" err="1"/>
              <a:t>zif</a:t>
            </a:r>
            <a:r>
              <a:rPr lang="es-PE" sz="2800" b="1" dirty="0"/>
              <a:t>)</a:t>
            </a:r>
          </a:p>
          <a:p>
            <a:pPr algn="just"/>
            <a:r>
              <a:rPr lang="es-ES" sz="1800" cap="none" dirty="0">
                <a:solidFill>
                  <a:schemeClr val="tx1"/>
                </a:solidFill>
                <a:latin typeface="+mn-lt"/>
                <a:ea typeface="+mn-ea"/>
                <a:cs typeface="+mn-cs"/>
              </a:rPr>
              <a:t>Las estructuras cristalinas de los Marcos de Imidazolato Zeolíticos (como el ZIF-8), comparten las mismas estructuras que presentan las zeolitas formadas por aluminosilicatos. En las zeolitas, las estructuras moleculares están construidas a partir de átomos de silicio, aluminio y oxígeno. Mientras que en los ZIFs tenemos en su lugar metales de transición unidos por moléculas orgánicas de imidazolato (compuestos de carbono, hidrogeno y nitrógeno). De forma similar a las zeolitas, los Marcos o ZIFs, contienen poros y canales distribuidos periódicamente. Y una ventaja importante sobre las zeolitas, la cual consiste en que estas estructuras metal-orgánicas tienen una mayor flexibilidad en lo referente a la formación de estructuras.</a:t>
            </a:r>
            <a:endParaRPr lang="es-PE" sz="1800" cap="none" dirty="0">
              <a:solidFill>
                <a:schemeClr val="tx1"/>
              </a:solidFill>
              <a:latin typeface="+mn-lt"/>
              <a:ea typeface="+mn-ea"/>
              <a:cs typeface="+mn-cs"/>
            </a:endParaRPr>
          </a:p>
        </p:txBody>
      </p:sp>
      <p:pic>
        <p:nvPicPr>
          <p:cNvPr id="3" name="Imagen 2">
            <a:extLst>
              <a:ext uri="{FF2B5EF4-FFF2-40B4-BE49-F238E27FC236}">
                <a16:creationId xmlns:a16="http://schemas.microsoft.com/office/drawing/2014/main" id="{A0D94DB6-2E79-414F-A01C-1D889D3FDC2C}"/>
              </a:ext>
            </a:extLst>
          </p:cNvPr>
          <p:cNvPicPr>
            <a:picLocks noChangeAspect="1"/>
          </p:cNvPicPr>
          <p:nvPr/>
        </p:nvPicPr>
        <p:blipFill>
          <a:blip r:embed="rId2"/>
          <a:stretch>
            <a:fillRect/>
          </a:stretch>
        </p:blipFill>
        <p:spPr>
          <a:xfrm>
            <a:off x="5508104" y="3732144"/>
            <a:ext cx="3192915" cy="3081232"/>
          </a:xfrm>
          <a:prstGeom prst="rect">
            <a:avLst/>
          </a:prstGeom>
        </p:spPr>
      </p:pic>
    </p:spTree>
    <p:extLst>
      <p:ext uri="{BB962C8B-B14F-4D97-AF65-F5344CB8AC3E}">
        <p14:creationId xmlns:p14="http://schemas.microsoft.com/office/powerpoint/2010/main" val="2128022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s-PE" sz="2800" b="1" dirty="0"/>
              <a:t>Propiedades </a:t>
            </a:r>
            <a:r>
              <a:rPr lang="es-PE" sz="2800" b="1" dirty="0" err="1"/>
              <a:t>FÍSiCAS</a:t>
            </a:r>
            <a:r>
              <a:rPr lang="es-PE" sz="2800" b="1" dirty="0"/>
              <a:t> de Los ZIFs</a:t>
            </a:r>
          </a:p>
          <a:p>
            <a:r>
              <a:rPr lang="es-ES" sz="1800" b="1" cap="none" dirty="0">
                <a:solidFill>
                  <a:schemeClr val="tx1"/>
                </a:solidFill>
                <a:latin typeface="+mn-lt"/>
                <a:ea typeface="+mn-ea"/>
                <a:cs typeface="+mn-cs"/>
              </a:rPr>
              <a:t>Porosidad:</a:t>
            </a:r>
          </a:p>
          <a:p>
            <a:pPr algn="just"/>
            <a:r>
              <a:rPr lang="es-ES" sz="1800" cap="none" dirty="0">
                <a:solidFill>
                  <a:schemeClr val="tx1"/>
                </a:solidFill>
                <a:latin typeface="+mn-lt"/>
                <a:ea typeface="+mn-ea"/>
                <a:cs typeface="+mn-cs"/>
              </a:rPr>
              <a:t>Presentan canales y cavidades regulares y uniformes de dimensiones moleculares. Este tipo de estructura microporosa hace que tengan una superficie interna grande en relación a su superficie externa</a:t>
            </a:r>
            <a:endParaRPr lang="es-PE" sz="1800" cap="none" dirty="0">
              <a:solidFill>
                <a:schemeClr val="tx1"/>
              </a:solidFill>
              <a:latin typeface="+mn-lt"/>
              <a:ea typeface="+mn-ea"/>
              <a:cs typeface="+mn-cs"/>
            </a:endParaRPr>
          </a:p>
        </p:txBody>
      </p:sp>
      <p:pic>
        <p:nvPicPr>
          <p:cNvPr id="3" name="Imagen 2">
            <a:extLst>
              <a:ext uri="{FF2B5EF4-FFF2-40B4-BE49-F238E27FC236}">
                <a16:creationId xmlns:a16="http://schemas.microsoft.com/office/drawing/2014/main" id="{239C939E-0901-4623-8C2C-30BD2B932179}"/>
              </a:ext>
            </a:extLst>
          </p:cNvPr>
          <p:cNvPicPr>
            <a:picLocks noChangeAspect="1"/>
          </p:cNvPicPr>
          <p:nvPr/>
        </p:nvPicPr>
        <p:blipFill>
          <a:blip r:embed="rId2"/>
          <a:stretch>
            <a:fillRect/>
          </a:stretch>
        </p:blipFill>
        <p:spPr>
          <a:xfrm>
            <a:off x="1953171" y="3687492"/>
            <a:ext cx="5427141" cy="2261788"/>
          </a:xfrm>
          <a:prstGeom prst="rect">
            <a:avLst/>
          </a:prstGeom>
        </p:spPr>
      </p:pic>
    </p:spTree>
    <p:extLst>
      <p:ext uri="{BB962C8B-B14F-4D97-AF65-F5344CB8AC3E}">
        <p14:creationId xmlns:p14="http://schemas.microsoft.com/office/powerpoint/2010/main" val="576177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s-ES" sz="1800" b="1" cap="none" dirty="0">
                <a:solidFill>
                  <a:schemeClr val="tx1"/>
                </a:solidFill>
                <a:latin typeface="+mn-lt"/>
                <a:ea typeface="+mn-ea"/>
                <a:cs typeface="+mn-cs"/>
              </a:rPr>
              <a:t>Intercambio Iónico:</a:t>
            </a:r>
          </a:p>
          <a:p>
            <a:pPr algn="just"/>
            <a:r>
              <a:rPr lang="es-ES" sz="1800" cap="none" dirty="0">
                <a:solidFill>
                  <a:schemeClr val="tx1"/>
                </a:solidFill>
                <a:latin typeface="+mn-lt"/>
                <a:ea typeface="+mn-ea"/>
                <a:cs typeface="+mn-cs"/>
              </a:rPr>
              <a:t>Esta propiedad consiste en el intercambio de iones alojados en la estructura, por otros iones, sin que la estructura sea afectada. Durante el proceso de intercambio iónico, los iones se mueven a través de los poros y canales de la zeolita.</a:t>
            </a:r>
            <a:endParaRPr lang="es-PE" sz="1800" cap="none" dirty="0">
              <a:solidFill>
                <a:schemeClr val="tx1"/>
              </a:solidFill>
              <a:latin typeface="+mn-lt"/>
              <a:ea typeface="+mn-ea"/>
              <a:cs typeface="+mn-cs"/>
            </a:endParaRPr>
          </a:p>
        </p:txBody>
      </p:sp>
      <p:pic>
        <p:nvPicPr>
          <p:cNvPr id="4" name="Imagen 3">
            <a:extLst>
              <a:ext uri="{FF2B5EF4-FFF2-40B4-BE49-F238E27FC236}">
                <a16:creationId xmlns:a16="http://schemas.microsoft.com/office/drawing/2014/main" id="{57C17D03-DFD4-446B-9E3D-2C900E9B6A5B}"/>
              </a:ext>
            </a:extLst>
          </p:cNvPr>
          <p:cNvPicPr>
            <a:picLocks noChangeAspect="1"/>
          </p:cNvPicPr>
          <p:nvPr/>
        </p:nvPicPr>
        <p:blipFill>
          <a:blip r:embed="rId2"/>
          <a:stretch>
            <a:fillRect/>
          </a:stretch>
        </p:blipFill>
        <p:spPr>
          <a:xfrm>
            <a:off x="1043608" y="3004465"/>
            <a:ext cx="6935117" cy="2296743"/>
          </a:xfrm>
          <a:prstGeom prst="rect">
            <a:avLst/>
          </a:prstGeom>
        </p:spPr>
      </p:pic>
    </p:spTree>
    <p:extLst>
      <p:ext uri="{BB962C8B-B14F-4D97-AF65-F5344CB8AC3E}">
        <p14:creationId xmlns:p14="http://schemas.microsoft.com/office/powerpoint/2010/main" val="711642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s-PE" sz="2800" b="1" dirty="0"/>
              <a:t>Síntesis del zif-8</a:t>
            </a:r>
          </a:p>
          <a:p>
            <a:pPr algn="just"/>
            <a:r>
              <a:rPr lang="es-ES" sz="1800" cap="none" dirty="0">
                <a:solidFill>
                  <a:schemeClr val="tx1"/>
                </a:solidFill>
                <a:latin typeface="+mn-lt"/>
                <a:ea typeface="+mn-ea"/>
                <a:cs typeface="+mn-cs"/>
              </a:rPr>
              <a:t>Los pasos usado para la síntesis del compuesto ZIF-8 (C8H12N4Zn), en este trabajo, son los siguientes:</a:t>
            </a:r>
          </a:p>
        </p:txBody>
      </p:sp>
      <p:pic>
        <p:nvPicPr>
          <p:cNvPr id="4" name="Imagen 3">
            <a:extLst>
              <a:ext uri="{FF2B5EF4-FFF2-40B4-BE49-F238E27FC236}">
                <a16:creationId xmlns:a16="http://schemas.microsoft.com/office/drawing/2014/main" id="{DD615E44-39E8-4D1C-96D4-22B6FFA5809D}"/>
              </a:ext>
            </a:extLst>
          </p:cNvPr>
          <p:cNvPicPr>
            <a:picLocks noChangeAspect="1"/>
          </p:cNvPicPr>
          <p:nvPr/>
        </p:nvPicPr>
        <p:blipFill>
          <a:blip r:embed="rId2"/>
          <a:stretch>
            <a:fillRect/>
          </a:stretch>
        </p:blipFill>
        <p:spPr>
          <a:xfrm>
            <a:off x="1979712" y="1753209"/>
            <a:ext cx="5365019" cy="4844143"/>
          </a:xfrm>
          <a:prstGeom prst="rect">
            <a:avLst/>
          </a:prstGeom>
        </p:spPr>
      </p:pic>
    </p:spTree>
    <p:extLst>
      <p:ext uri="{BB962C8B-B14F-4D97-AF65-F5344CB8AC3E}">
        <p14:creationId xmlns:p14="http://schemas.microsoft.com/office/powerpoint/2010/main" val="1278666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85750" indent="-285750" algn="just">
              <a:buFont typeface="Wingdings" panose="05000000000000000000" pitchFamily="2" charset="2"/>
              <a:buChar char="v"/>
            </a:pPr>
            <a:r>
              <a:rPr lang="es-ES" sz="1800" cap="none" dirty="0">
                <a:solidFill>
                  <a:schemeClr val="tx1"/>
                </a:solidFill>
                <a:latin typeface="+mn-lt"/>
                <a:ea typeface="+mn-ea"/>
                <a:cs typeface="+mn-cs"/>
              </a:rPr>
              <a:t>Hacer una solución con 95ml. de agua desionizada y 22.7 gramos de 2-methylimidazole (C4H6N2). Y otra solución con 11ml. de agua desionizada y 1.17 gramos de nitrato de zinc hexahidratado (Zn(NO)3.6H2O).</a:t>
            </a:r>
          </a:p>
        </p:txBody>
      </p:sp>
      <p:pic>
        <p:nvPicPr>
          <p:cNvPr id="3" name="Imagen 2">
            <a:extLst>
              <a:ext uri="{FF2B5EF4-FFF2-40B4-BE49-F238E27FC236}">
                <a16:creationId xmlns:a16="http://schemas.microsoft.com/office/drawing/2014/main" id="{E14783B4-B45D-466F-B1B3-6329ACF2B9D3}"/>
              </a:ext>
            </a:extLst>
          </p:cNvPr>
          <p:cNvPicPr>
            <a:picLocks noChangeAspect="1"/>
          </p:cNvPicPr>
          <p:nvPr/>
        </p:nvPicPr>
        <p:blipFill>
          <a:blip r:embed="rId2"/>
          <a:stretch>
            <a:fillRect/>
          </a:stretch>
        </p:blipFill>
        <p:spPr>
          <a:xfrm>
            <a:off x="532664" y="1559207"/>
            <a:ext cx="3967328" cy="2198863"/>
          </a:xfrm>
          <a:prstGeom prst="rect">
            <a:avLst/>
          </a:prstGeom>
        </p:spPr>
      </p:pic>
      <p:pic>
        <p:nvPicPr>
          <p:cNvPr id="5" name="Imagen 4">
            <a:extLst>
              <a:ext uri="{FF2B5EF4-FFF2-40B4-BE49-F238E27FC236}">
                <a16:creationId xmlns:a16="http://schemas.microsoft.com/office/drawing/2014/main" id="{FEC33C9D-F7CF-4763-8E5A-223F4C4AA5E7}"/>
              </a:ext>
            </a:extLst>
          </p:cNvPr>
          <p:cNvPicPr>
            <a:picLocks noChangeAspect="1"/>
          </p:cNvPicPr>
          <p:nvPr/>
        </p:nvPicPr>
        <p:blipFill>
          <a:blip r:embed="rId3"/>
          <a:stretch>
            <a:fillRect/>
          </a:stretch>
        </p:blipFill>
        <p:spPr>
          <a:xfrm>
            <a:off x="4716016" y="1556792"/>
            <a:ext cx="3952900" cy="2188971"/>
          </a:xfrm>
          <a:prstGeom prst="rect">
            <a:avLst/>
          </a:prstGeom>
        </p:spPr>
      </p:pic>
    </p:spTree>
    <p:extLst>
      <p:ext uri="{BB962C8B-B14F-4D97-AF65-F5344CB8AC3E}">
        <p14:creationId xmlns:p14="http://schemas.microsoft.com/office/powerpoint/2010/main" val="1542470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85750" indent="-285750" algn="just">
              <a:buFont typeface="Wingdings" panose="05000000000000000000" pitchFamily="2" charset="2"/>
              <a:buChar char="v"/>
            </a:pPr>
            <a:r>
              <a:rPr lang="es-ES" sz="1800" cap="none" dirty="0">
                <a:solidFill>
                  <a:schemeClr val="tx1"/>
                </a:solidFill>
                <a:latin typeface="+mn-lt"/>
                <a:ea typeface="+mn-ea"/>
                <a:cs typeface="+mn-cs"/>
              </a:rPr>
              <a:t>Se combinan ambas soluciones, se vierten en tubos cónicos y se somete a agitación por 5 minutos. Para luego centrifugar los tubos con la solución a 5000RPM durante 30 minutos. Finalmente nos quedamos con la parte concentrada en la punta del tubo.</a:t>
            </a:r>
          </a:p>
        </p:txBody>
      </p:sp>
      <p:pic>
        <p:nvPicPr>
          <p:cNvPr id="4" name="Imagen 3">
            <a:extLst>
              <a:ext uri="{FF2B5EF4-FFF2-40B4-BE49-F238E27FC236}">
                <a16:creationId xmlns:a16="http://schemas.microsoft.com/office/drawing/2014/main" id="{0A06B005-ABF9-466D-9C87-C2E288D67C7B}"/>
              </a:ext>
            </a:extLst>
          </p:cNvPr>
          <p:cNvPicPr>
            <a:picLocks noChangeAspect="1"/>
          </p:cNvPicPr>
          <p:nvPr/>
        </p:nvPicPr>
        <p:blipFill>
          <a:blip r:embed="rId2"/>
          <a:stretch>
            <a:fillRect/>
          </a:stretch>
        </p:blipFill>
        <p:spPr>
          <a:xfrm>
            <a:off x="4139952" y="1680727"/>
            <a:ext cx="3501640" cy="2626230"/>
          </a:xfrm>
          <a:prstGeom prst="rect">
            <a:avLst/>
          </a:prstGeom>
        </p:spPr>
      </p:pic>
      <p:pic>
        <p:nvPicPr>
          <p:cNvPr id="7" name="Imagen 6">
            <a:extLst>
              <a:ext uri="{FF2B5EF4-FFF2-40B4-BE49-F238E27FC236}">
                <a16:creationId xmlns:a16="http://schemas.microsoft.com/office/drawing/2014/main" id="{C094DEC4-A5F8-4F12-9B27-9CF07E178729}"/>
              </a:ext>
            </a:extLst>
          </p:cNvPr>
          <p:cNvPicPr>
            <a:picLocks noChangeAspect="1"/>
          </p:cNvPicPr>
          <p:nvPr/>
        </p:nvPicPr>
        <p:blipFill>
          <a:blip r:embed="rId3"/>
          <a:stretch>
            <a:fillRect/>
          </a:stretch>
        </p:blipFill>
        <p:spPr>
          <a:xfrm>
            <a:off x="2153414" y="1680727"/>
            <a:ext cx="1986538" cy="2612369"/>
          </a:xfrm>
          <a:prstGeom prst="rect">
            <a:avLst/>
          </a:prstGeom>
        </p:spPr>
      </p:pic>
      <p:pic>
        <p:nvPicPr>
          <p:cNvPr id="10" name="Imagen 9">
            <a:extLst>
              <a:ext uri="{FF2B5EF4-FFF2-40B4-BE49-F238E27FC236}">
                <a16:creationId xmlns:a16="http://schemas.microsoft.com/office/drawing/2014/main" id="{3D5BF9C6-E341-4911-B847-4B6A79977410}"/>
              </a:ext>
            </a:extLst>
          </p:cNvPr>
          <p:cNvPicPr>
            <a:picLocks noChangeAspect="1"/>
          </p:cNvPicPr>
          <p:nvPr/>
        </p:nvPicPr>
        <p:blipFill>
          <a:blip r:embed="rId4"/>
          <a:stretch>
            <a:fillRect/>
          </a:stretch>
        </p:blipFill>
        <p:spPr>
          <a:xfrm>
            <a:off x="2775164" y="4437112"/>
            <a:ext cx="3657088" cy="2232248"/>
          </a:xfrm>
          <a:prstGeom prst="rect">
            <a:avLst/>
          </a:prstGeom>
        </p:spPr>
      </p:pic>
    </p:spTree>
    <p:extLst>
      <p:ext uri="{BB962C8B-B14F-4D97-AF65-F5344CB8AC3E}">
        <p14:creationId xmlns:p14="http://schemas.microsoft.com/office/powerpoint/2010/main" val="2912990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2BFF4AE9-E380-42D8-A0B4-CF1B862A413F}"/>
              </a:ext>
            </a:extLst>
          </p:cNvPr>
          <p:cNvSpPr txBox="1">
            <a:spLocks/>
          </p:cNvSpPr>
          <p:nvPr/>
        </p:nvSpPr>
        <p:spPr>
          <a:xfrm>
            <a:off x="323528" y="332656"/>
            <a:ext cx="8496944" cy="6192688"/>
          </a:xfrm>
          <a:prstGeom prst="rect">
            <a:avLst/>
          </a:prstGeom>
        </p:spPr>
        <p:txBody>
          <a:bodyPr vert="horz" lIns="91440" tIns="45720" rIns="91440" bIns="45720" rtlCol="0" anchor="t">
            <a:norm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85750" indent="-285750" algn="just">
              <a:buFont typeface="Wingdings" panose="05000000000000000000" pitchFamily="2" charset="2"/>
              <a:buChar char="v"/>
            </a:pPr>
            <a:r>
              <a:rPr lang="es-ES" sz="1800" cap="none" dirty="0">
                <a:solidFill>
                  <a:schemeClr val="tx1"/>
                </a:solidFill>
                <a:latin typeface="+mn-lt"/>
                <a:ea typeface="+mn-ea"/>
                <a:cs typeface="+mn-cs"/>
              </a:rPr>
              <a:t>Luego esta sustancia concentrada se somete a un proceso de secado en una mufla, con una temperatura de 100ºC, durante unas 6 horas. No es recomendable usar una temperatura mayor por el peligro de descomponer al ZIF-8.</a:t>
            </a:r>
          </a:p>
        </p:txBody>
      </p:sp>
      <p:pic>
        <p:nvPicPr>
          <p:cNvPr id="3" name="Imagen 2">
            <a:extLst>
              <a:ext uri="{FF2B5EF4-FFF2-40B4-BE49-F238E27FC236}">
                <a16:creationId xmlns:a16="http://schemas.microsoft.com/office/drawing/2014/main" id="{42613711-20C6-4031-A011-F9758B59BF18}"/>
              </a:ext>
            </a:extLst>
          </p:cNvPr>
          <p:cNvPicPr>
            <a:picLocks noChangeAspect="1"/>
          </p:cNvPicPr>
          <p:nvPr/>
        </p:nvPicPr>
        <p:blipFill>
          <a:blip r:embed="rId2"/>
          <a:stretch>
            <a:fillRect/>
          </a:stretch>
        </p:blipFill>
        <p:spPr>
          <a:xfrm>
            <a:off x="1153565" y="2564904"/>
            <a:ext cx="3418435" cy="2664296"/>
          </a:xfrm>
          <a:prstGeom prst="rect">
            <a:avLst/>
          </a:prstGeom>
        </p:spPr>
      </p:pic>
      <p:pic>
        <p:nvPicPr>
          <p:cNvPr id="6" name="Imagen 5">
            <a:extLst>
              <a:ext uri="{FF2B5EF4-FFF2-40B4-BE49-F238E27FC236}">
                <a16:creationId xmlns:a16="http://schemas.microsoft.com/office/drawing/2014/main" id="{3325C4B9-3E4B-4584-B01F-D711CE89ED8F}"/>
              </a:ext>
            </a:extLst>
          </p:cNvPr>
          <p:cNvPicPr>
            <a:picLocks noChangeAspect="1"/>
          </p:cNvPicPr>
          <p:nvPr/>
        </p:nvPicPr>
        <p:blipFill>
          <a:blip r:embed="rId3"/>
          <a:stretch>
            <a:fillRect/>
          </a:stretch>
        </p:blipFill>
        <p:spPr>
          <a:xfrm>
            <a:off x="5580112" y="2564904"/>
            <a:ext cx="2654108" cy="2664296"/>
          </a:xfrm>
          <a:prstGeom prst="rect">
            <a:avLst/>
          </a:prstGeom>
        </p:spPr>
      </p:pic>
    </p:spTree>
    <p:extLst>
      <p:ext uri="{BB962C8B-B14F-4D97-AF65-F5344CB8AC3E}">
        <p14:creationId xmlns:p14="http://schemas.microsoft.com/office/powerpoint/2010/main" val="14365785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3978</TotalTime>
  <Words>1446</Words>
  <Application>Microsoft Office PowerPoint</Application>
  <PresentationFormat>Presentación en pantalla (4:3)</PresentationFormat>
  <Paragraphs>63</Paragraphs>
  <Slides>26</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Arial Narrow</vt:lpstr>
      <vt:lpstr>Century Gothic</vt:lpstr>
      <vt:lpstr>Times New Roman</vt:lpstr>
      <vt:lpstr>Wingdings</vt:lpstr>
      <vt:lpstr>Wingdings 3</vt:lpstr>
      <vt:lpstr>Ion</vt:lpstr>
      <vt:lpstr>APLICACIÓN DE ZIF-8 EN LA ADSORCIÓN  DE ELEMENTOS PRESENTES EN RELAVES MINEROS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AVANCE  DE TESIS</dc:title>
  <dc:creator>Giancarlo</dc:creator>
  <cp:lastModifiedBy>PC</cp:lastModifiedBy>
  <cp:revision>400</cp:revision>
  <dcterms:created xsi:type="dcterms:W3CDTF">2017-09-27T13:38:10Z</dcterms:created>
  <dcterms:modified xsi:type="dcterms:W3CDTF">2022-12-16T18:01:25Z</dcterms:modified>
</cp:coreProperties>
</file>