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 id="2147483762" r:id="rId2"/>
    <p:sldMasterId id="2147483792" r:id="rId3"/>
    <p:sldMasterId id="2147483828" r:id="rId4"/>
  </p:sldMasterIdLst>
  <p:notesMasterIdLst>
    <p:notesMasterId r:id="rId54"/>
  </p:notesMasterIdLst>
  <p:sldIdLst>
    <p:sldId id="256" r:id="rId5"/>
    <p:sldId id="346" r:id="rId6"/>
    <p:sldId id="365" r:id="rId7"/>
    <p:sldId id="366" r:id="rId8"/>
    <p:sldId id="303" r:id="rId9"/>
    <p:sldId id="373" r:id="rId10"/>
    <p:sldId id="368" r:id="rId11"/>
    <p:sldId id="358" r:id="rId12"/>
    <p:sldId id="350" r:id="rId13"/>
    <p:sldId id="310" r:id="rId14"/>
    <p:sldId id="401" r:id="rId15"/>
    <p:sldId id="354" r:id="rId16"/>
    <p:sldId id="270" r:id="rId17"/>
    <p:sldId id="392" r:id="rId18"/>
    <p:sldId id="275" r:id="rId19"/>
    <p:sldId id="370" r:id="rId20"/>
    <p:sldId id="402" r:id="rId21"/>
    <p:sldId id="403" r:id="rId22"/>
    <p:sldId id="406" r:id="rId23"/>
    <p:sldId id="407" r:id="rId24"/>
    <p:sldId id="408" r:id="rId25"/>
    <p:sldId id="371" r:id="rId26"/>
    <p:sldId id="394" r:id="rId27"/>
    <p:sldId id="393" r:id="rId28"/>
    <p:sldId id="395" r:id="rId29"/>
    <p:sldId id="396" r:id="rId30"/>
    <p:sldId id="397" r:id="rId31"/>
    <p:sldId id="398" r:id="rId32"/>
    <p:sldId id="399" r:id="rId33"/>
    <p:sldId id="400" r:id="rId34"/>
    <p:sldId id="290" r:id="rId35"/>
    <p:sldId id="293" r:id="rId36"/>
    <p:sldId id="377" r:id="rId37"/>
    <p:sldId id="378" r:id="rId38"/>
    <p:sldId id="379" r:id="rId39"/>
    <p:sldId id="380" r:id="rId40"/>
    <p:sldId id="383" r:id="rId41"/>
    <p:sldId id="384" r:id="rId42"/>
    <p:sldId id="385" r:id="rId43"/>
    <p:sldId id="386" r:id="rId44"/>
    <p:sldId id="389" r:id="rId45"/>
    <p:sldId id="390" r:id="rId46"/>
    <p:sldId id="391" r:id="rId47"/>
    <p:sldId id="381" r:id="rId48"/>
    <p:sldId id="382" r:id="rId49"/>
    <p:sldId id="405" r:id="rId50"/>
    <p:sldId id="342" r:id="rId51"/>
    <p:sldId id="341" r:id="rId52"/>
    <p:sldId id="307" r:id="rId53"/>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C80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93540C-6D7D-498F-BCB5-9473F4A60D6D}" v="4" dt="2023-06-19T23:50:56.77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6D500-A0E5-46B5-B34B-E78304DFF6FE}" type="datetimeFigureOut">
              <a:rPr lang="es-PE" smtClean="0"/>
              <a:t>29/09/2023</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CE200-11B7-4A72-AE70-783CDD846099}" type="slidenum">
              <a:rPr lang="es-PE" smtClean="0"/>
              <a:t>‹Nº›</a:t>
            </a:fld>
            <a:endParaRPr lang="es-PE"/>
          </a:p>
        </p:txBody>
      </p:sp>
    </p:spTree>
    <p:extLst>
      <p:ext uri="{BB962C8B-B14F-4D97-AF65-F5344CB8AC3E}">
        <p14:creationId xmlns:p14="http://schemas.microsoft.com/office/powerpoint/2010/main" val="138285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A97CE200-11B7-4A72-AE70-783CDD846099}" type="slidenum">
              <a:rPr lang="es-PE" smtClean="0"/>
              <a:t>1</a:t>
            </a:fld>
            <a:endParaRPr lang="es-PE"/>
          </a:p>
        </p:txBody>
      </p:sp>
    </p:spTree>
    <p:extLst>
      <p:ext uri="{BB962C8B-B14F-4D97-AF65-F5344CB8AC3E}">
        <p14:creationId xmlns:p14="http://schemas.microsoft.com/office/powerpoint/2010/main" val="3942856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A97CE200-11B7-4A72-AE70-783CDD846099}" type="slidenum">
              <a:rPr lang="es-PE" smtClean="0"/>
              <a:t>20</a:t>
            </a:fld>
            <a:endParaRPr lang="es-PE"/>
          </a:p>
        </p:txBody>
      </p:sp>
    </p:spTree>
    <p:extLst>
      <p:ext uri="{BB962C8B-B14F-4D97-AF65-F5344CB8AC3E}">
        <p14:creationId xmlns:p14="http://schemas.microsoft.com/office/powerpoint/2010/main" val="289469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A97CE200-11B7-4A72-AE70-783CDD846099}" type="slidenum">
              <a:rPr lang="es-PE" smtClean="0"/>
              <a:t>48</a:t>
            </a:fld>
            <a:endParaRPr lang="es-PE"/>
          </a:p>
        </p:txBody>
      </p:sp>
    </p:spTree>
    <p:extLst>
      <p:ext uri="{BB962C8B-B14F-4D97-AF65-F5344CB8AC3E}">
        <p14:creationId xmlns:p14="http://schemas.microsoft.com/office/powerpoint/2010/main" val="4252784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p:cNvSpPr>
            <a:spLocks noGrp="1"/>
          </p:cNvSpPr>
          <p:nvPr>
            <p:ph type="dt" sz="half" idx="10"/>
          </p:nvPr>
        </p:nvSpPr>
        <p:spPr/>
        <p:txBody>
          <a:bodyPr/>
          <a:lstStyle/>
          <a:p>
            <a:fld id="{1D4C1A01-4AE4-4EB6-8D24-D64B5F6CE279}" type="datetimeFigureOut">
              <a:rPr lang="es-PE" smtClean="0"/>
              <a:t>29/09/2023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89AFBFD-A8B0-44BE-A769-31B2C6865438}" type="slidenum">
              <a:rPr lang="es-PE" smtClean="0"/>
              <a:t>‹Nº›</a:t>
            </a:fld>
            <a:endParaRPr lang="es-PE"/>
          </a:p>
        </p:txBody>
      </p:sp>
    </p:spTree>
    <p:extLst>
      <p:ext uri="{BB962C8B-B14F-4D97-AF65-F5344CB8AC3E}">
        <p14:creationId xmlns:p14="http://schemas.microsoft.com/office/powerpoint/2010/main" val="364742070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D4C1A01-4AE4-4EB6-8D24-D64B5F6CE279}" type="datetimeFigureOut">
              <a:rPr lang="es-PE" smtClean="0"/>
              <a:t>29/09/2023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89AFBFD-A8B0-44BE-A769-31B2C6865438}" type="slidenum">
              <a:rPr lang="es-PE" smtClean="0"/>
              <a:t>‹Nº›</a:t>
            </a:fld>
            <a:endParaRPr lang="es-PE"/>
          </a:p>
        </p:txBody>
      </p:sp>
    </p:spTree>
    <p:extLst>
      <p:ext uri="{BB962C8B-B14F-4D97-AF65-F5344CB8AC3E}">
        <p14:creationId xmlns:p14="http://schemas.microsoft.com/office/powerpoint/2010/main" val="187350074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D4C1A01-4AE4-4EB6-8D24-D64B5F6CE279}" type="datetimeFigureOut">
              <a:rPr lang="es-PE" smtClean="0"/>
              <a:t>29/09/2023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89AFBFD-A8B0-44BE-A769-31B2C6865438}" type="slidenum">
              <a:rPr lang="es-PE" smtClean="0"/>
              <a:t>‹Nº›</a:t>
            </a:fld>
            <a:endParaRPr lang="es-PE"/>
          </a:p>
        </p:txBody>
      </p:sp>
    </p:spTree>
    <p:extLst>
      <p:ext uri="{BB962C8B-B14F-4D97-AF65-F5344CB8AC3E}">
        <p14:creationId xmlns:p14="http://schemas.microsoft.com/office/powerpoint/2010/main" val="200857894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5" name="Footer Placeholder 4"/>
          <p:cNvSpPr>
            <a:spLocks noGrp="1"/>
          </p:cNvSpPr>
          <p:nvPr>
            <p:ph type="ftr" sz="quarter" idx="11"/>
          </p:nvPr>
        </p:nvSpPr>
        <p:spPr>
          <a:xfrm>
            <a:off x="1876424" y="5410201"/>
            <a:ext cx="5124886"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308360366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69061639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425812329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172200" y="2249486"/>
            <a:ext cx="4875211" cy="354171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161819720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409576525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26457469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370416269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a:p>
        </p:txBody>
      </p:sp>
      <p:sp>
        <p:nvSpPr>
          <p:cNvPr id="3" name="Content Placeholder 2"/>
          <p:cNvSpPr>
            <a:spLocks noGrp="1"/>
          </p:cNvSpPr>
          <p:nvPr>
            <p:ph idx="1"/>
          </p:nvPr>
        </p:nvSpPr>
        <p:spPr>
          <a:xfrm>
            <a:off x="5156200" y="592666"/>
            <a:ext cx="5891209" cy="5198534"/>
          </a:xfrm>
        </p:spPr>
        <p:txBody>
          <a:bodyPr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395867169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D4C1A01-4AE4-4EB6-8D24-D64B5F6CE279}" type="datetimeFigureOut">
              <a:rPr lang="es-PE" smtClean="0"/>
              <a:t>29/09/2023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89AFBFD-A8B0-44BE-A769-31B2C6865438}" type="slidenum">
              <a:rPr lang="es-PE" smtClean="0"/>
              <a:t>‹Nº›</a:t>
            </a:fld>
            <a:endParaRPr lang="es-PE"/>
          </a:p>
        </p:txBody>
      </p:sp>
    </p:spTree>
    <p:extLst>
      <p:ext uri="{BB962C8B-B14F-4D97-AF65-F5344CB8AC3E}">
        <p14:creationId xmlns:p14="http://schemas.microsoft.com/office/powerpoint/2010/main" val="161216209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412863540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101195535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81195655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a:solidFill>
                  <a:prstClr val="white"/>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a:solidFill>
                  <a:prstClr val="white"/>
                </a:solidFill>
                <a:effectLst/>
              </a:rPr>
              <a:t>”</a:t>
            </a:r>
          </a:p>
        </p:txBody>
      </p:sp>
    </p:spTree>
    <p:extLst>
      <p:ext uri="{BB962C8B-B14F-4D97-AF65-F5344CB8AC3E}">
        <p14:creationId xmlns:p14="http://schemas.microsoft.com/office/powerpoint/2010/main" val="317186372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225621784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346714283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390343876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194116576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9/29/2023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342356647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262330279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1D4C1A01-4AE4-4EB6-8D24-D64B5F6CE279}" type="datetimeFigureOut">
              <a:rPr lang="es-PE" smtClean="0"/>
              <a:t>29/09/2023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89AFBFD-A8B0-44BE-A769-31B2C6865438}" type="slidenum">
              <a:rPr lang="es-PE" smtClean="0"/>
              <a:t>‹Nº›</a:t>
            </a:fld>
            <a:endParaRPr lang="es-PE"/>
          </a:p>
        </p:txBody>
      </p:sp>
    </p:spTree>
    <p:extLst>
      <p:ext uri="{BB962C8B-B14F-4D97-AF65-F5344CB8AC3E}">
        <p14:creationId xmlns:p14="http://schemas.microsoft.com/office/powerpoint/2010/main" val="163841721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81440776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378431417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148993171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294207444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288195678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75492885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28560502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80964675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213241530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190983923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1D4C1A01-4AE4-4EB6-8D24-D64B5F6CE279}" type="datetimeFigureOut">
              <a:rPr lang="es-PE" smtClean="0"/>
              <a:t>29/09/2023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89AFBFD-A8B0-44BE-A769-31B2C6865438}" type="slidenum">
              <a:rPr lang="es-PE" smtClean="0"/>
              <a:t>‹Nº›</a:t>
            </a:fld>
            <a:endParaRPr lang="es-PE"/>
          </a:p>
        </p:txBody>
      </p:sp>
    </p:spTree>
    <p:extLst>
      <p:ext uri="{BB962C8B-B14F-4D97-AF65-F5344CB8AC3E}">
        <p14:creationId xmlns:p14="http://schemas.microsoft.com/office/powerpoint/2010/main" val="225346575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white">
                  <a:tint val="75000"/>
                </a:prstClr>
              </a:solidFill>
            </a:endParaRPr>
          </a:p>
        </p:txBody>
      </p:sp>
      <p:sp>
        <p:nvSpPr>
          <p:cNvPr id="6" name="Marcador de número de diapositiva 5"/>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41450554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white">
                  <a:tint val="75000"/>
                </a:prstClr>
              </a:solidFill>
            </a:endParaRPr>
          </a:p>
        </p:txBody>
      </p:sp>
      <p:sp>
        <p:nvSpPr>
          <p:cNvPr id="6" name="Marcador de número de diapositiva 5"/>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226991994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white">
                  <a:tint val="75000"/>
                </a:prstClr>
              </a:solidFill>
            </a:endParaRPr>
          </a:p>
        </p:txBody>
      </p:sp>
      <p:sp>
        <p:nvSpPr>
          <p:cNvPr id="6" name="Marcador de número de diapositiva 5"/>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394746365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white">
                  <a:tint val="75000"/>
                </a:prstClr>
              </a:solidFill>
            </a:endParaRPr>
          </a:p>
        </p:txBody>
      </p:sp>
      <p:sp>
        <p:nvSpPr>
          <p:cNvPr id="7" name="Marcador de número de diapositiva 6"/>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10794948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8" name="Marcador de pie de página 7"/>
          <p:cNvSpPr>
            <a:spLocks noGrp="1"/>
          </p:cNvSpPr>
          <p:nvPr>
            <p:ph type="ftr" sz="quarter" idx="11"/>
          </p:nvPr>
        </p:nvSpPr>
        <p:spPr/>
        <p:txBody>
          <a:bodyPr/>
          <a:lstStyle/>
          <a:p>
            <a:endParaRPr lang="en-US">
              <a:solidFill>
                <a:prstClr val="white">
                  <a:tint val="75000"/>
                </a:prstClr>
              </a:solidFill>
            </a:endParaRPr>
          </a:p>
        </p:txBody>
      </p:sp>
      <p:sp>
        <p:nvSpPr>
          <p:cNvPr id="9" name="Marcador de número de diapositiva 8"/>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317010436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4" name="Marcador de pie de página 3"/>
          <p:cNvSpPr>
            <a:spLocks noGrp="1"/>
          </p:cNvSpPr>
          <p:nvPr>
            <p:ph type="ftr" sz="quarter" idx="11"/>
          </p:nvPr>
        </p:nvSpPr>
        <p:spPr/>
        <p:txBody>
          <a:bodyPr/>
          <a:lstStyle/>
          <a:p>
            <a:endParaRPr lang="en-US">
              <a:solidFill>
                <a:prstClr val="white">
                  <a:tint val="75000"/>
                </a:prstClr>
              </a:solidFill>
            </a:endParaRPr>
          </a:p>
        </p:txBody>
      </p:sp>
      <p:sp>
        <p:nvSpPr>
          <p:cNvPr id="5" name="Marcador de número de diapositiva 4"/>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341786974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3" name="Marcador de pie de página 2"/>
          <p:cNvSpPr>
            <a:spLocks noGrp="1"/>
          </p:cNvSpPr>
          <p:nvPr>
            <p:ph type="ftr" sz="quarter" idx="11"/>
          </p:nvPr>
        </p:nvSpPr>
        <p:spPr/>
        <p:txBody>
          <a:bodyPr/>
          <a:lstStyle/>
          <a:p>
            <a:endParaRPr lang="en-US">
              <a:solidFill>
                <a:prstClr val="white">
                  <a:tint val="75000"/>
                </a:prstClr>
              </a:solidFill>
            </a:endParaRPr>
          </a:p>
        </p:txBody>
      </p:sp>
      <p:sp>
        <p:nvSpPr>
          <p:cNvPr id="4" name="Marcador de número de diapositiva 3"/>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138168365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white">
                  <a:tint val="75000"/>
                </a:prstClr>
              </a:solidFill>
            </a:endParaRPr>
          </a:p>
        </p:txBody>
      </p:sp>
      <p:sp>
        <p:nvSpPr>
          <p:cNvPr id="7" name="Marcador de número de diapositiva 6"/>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11313413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white">
                  <a:tint val="75000"/>
                </a:prstClr>
              </a:solidFill>
            </a:endParaRPr>
          </a:p>
        </p:txBody>
      </p:sp>
      <p:sp>
        <p:nvSpPr>
          <p:cNvPr id="7" name="Marcador de número de diapositiva 6"/>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383875821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white">
                  <a:tint val="75000"/>
                </a:prstClr>
              </a:solidFill>
            </a:endParaRPr>
          </a:p>
        </p:txBody>
      </p:sp>
      <p:sp>
        <p:nvSpPr>
          <p:cNvPr id="6" name="Marcador de número de diapositiva 5"/>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8825661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1D4C1A01-4AE4-4EB6-8D24-D64B5F6CE279}" type="datetimeFigureOut">
              <a:rPr lang="es-PE" smtClean="0"/>
              <a:t>29/09/2023</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089AFBFD-A8B0-44BE-A769-31B2C6865438}" type="slidenum">
              <a:rPr lang="es-PE" smtClean="0"/>
              <a:t>‹Nº›</a:t>
            </a:fld>
            <a:endParaRPr lang="es-PE"/>
          </a:p>
        </p:txBody>
      </p:sp>
    </p:spTree>
    <p:extLst>
      <p:ext uri="{BB962C8B-B14F-4D97-AF65-F5344CB8AC3E}">
        <p14:creationId xmlns:p14="http://schemas.microsoft.com/office/powerpoint/2010/main" val="30174292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8A87A34-81AB-432B-8DAE-1953F412C126}" type="datetimeFigureOut">
              <a:rPr lang="en-US" smtClean="0">
                <a:solidFill>
                  <a:prstClr val="white">
                    <a:tint val="75000"/>
                  </a:prstClr>
                </a:solidFill>
              </a:rPr>
              <a:pPr/>
              <a:t>9/29/2023</a:t>
            </a:fld>
            <a:endParaRPr lang="en-US">
              <a:solidFill>
                <a:prstClr val="white">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white">
                  <a:tint val="75000"/>
                </a:prstClr>
              </a:solidFill>
            </a:endParaRPr>
          </a:p>
        </p:txBody>
      </p:sp>
      <p:sp>
        <p:nvSpPr>
          <p:cNvPr id="6" name="Marcador de número de diapositiva 5"/>
          <p:cNvSpPr>
            <a:spLocks noGrp="1"/>
          </p:cNvSpPr>
          <p:nvPr>
            <p:ph type="sldNum" sz="quarter" idx="12"/>
          </p:nvPr>
        </p:nvSpPr>
        <p:spPr/>
        <p:txBody>
          <a:bodyPr/>
          <a:lstStyle/>
          <a:p>
            <a:fld id="{6D22F896-40B5-4ADD-8801-0D06FADFA095}" type="slidenum">
              <a:rPr lang="en-US" smtClean="0">
                <a:solidFill>
                  <a:prstClr val="white">
                    <a:tint val="75000"/>
                  </a:prstClr>
                </a:solidFill>
              </a:rPr>
              <a:pPr/>
              <a:t>‹Nº›</a:t>
            </a:fld>
            <a:endParaRPr lang="en-US">
              <a:solidFill>
                <a:prstClr val="white">
                  <a:tint val="75000"/>
                </a:prstClr>
              </a:solidFill>
            </a:endParaRPr>
          </a:p>
        </p:txBody>
      </p:sp>
    </p:spTree>
    <p:extLst>
      <p:ext uri="{BB962C8B-B14F-4D97-AF65-F5344CB8AC3E}">
        <p14:creationId xmlns:p14="http://schemas.microsoft.com/office/powerpoint/2010/main" val="76012205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1D4C1A01-4AE4-4EB6-8D24-D64B5F6CE279}" type="datetimeFigureOut">
              <a:rPr lang="es-PE" smtClean="0"/>
              <a:t>29/09/2023</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089AFBFD-A8B0-44BE-A769-31B2C6865438}" type="slidenum">
              <a:rPr lang="es-PE" smtClean="0"/>
              <a:t>‹Nº›</a:t>
            </a:fld>
            <a:endParaRPr lang="es-PE"/>
          </a:p>
        </p:txBody>
      </p:sp>
    </p:spTree>
    <p:extLst>
      <p:ext uri="{BB962C8B-B14F-4D97-AF65-F5344CB8AC3E}">
        <p14:creationId xmlns:p14="http://schemas.microsoft.com/office/powerpoint/2010/main" val="66626470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D4C1A01-4AE4-4EB6-8D24-D64B5F6CE279}" type="datetimeFigureOut">
              <a:rPr lang="es-PE" smtClean="0"/>
              <a:t>29/09/2023</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089AFBFD-A8B0-44BE-A769-31B2C6865438}" type="slidenum">
              <a:rPr lang="es-PE" smtClean="0"/>
              <a:t>‹Nº›</a:t>
            </a:fld>
            <a:endParaRPr lang="es-PE"/>
          </a:p>
        </p:txBody>
      </p:sp>
    </p:spTree>
    <p:extLst>
      <p:ext uri="{BB962C8B-B14F-4D97-AF65-F5344CB8AC3E}">
        <p14:creationId xmlns:p14="http://schemas.microsoft.com/office/powerpoint/2010/main" val="377039588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D4C1A01-4AE4-4EB6-8D24-D64B5F6CE279}" type="datetimeFigureOut">
              <a:rPr lang="es-PE" smtClean="0"/>
              <a:t>29/09/2023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89AFBFD-A8B0-44BE-A769-31B2C6865438}" type="slidenum">
              <a:rPr lang="es-PE" smtClean="0"/>
              <a:t>‹Nº›</a:t>
            </a:fld>
            <a:endParaRPr lang="es-PE"/>
          </a:p>
        </p:txBody>
      </p:sp>
    </p:spTree>
    <p:extLst>
      <p:ext uri="{BB962C8B-B14F-4D97-AF65-F5344CB8AC3E}">
        <p14:creationId xmlns:p14="http://schemas.microsoft.com/office/powerpoint/2010/main" val="109245779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D4C1A01-4AE4-4EB6-8D24-D64B5F6CE279}" type="datetimeFigureOut">
              <a:rPr lang="es-PE" smtClean="0"/>
              <a:t>29/09/2023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89AFBFD-A8B0-44BE-A769-31B2C6865438}" type="slidenum">
              <a:rPr lang="es-PE" smtClean="0"/>
              <a:t>‹Nº›</a:t>
            </a:fld>
            <a:endParaRPr lang="es-PE"/>
          </a:p>
        </p:txBody>
      </p:sp>
    </p:spTree>
    <p:extLst>
      <p:ext uri="{BB962C8B-B14F-4D97-AF65-F5344CB8AC3E}">
        <p14:creationId xmlns:p14="http://schemas.microsoft.com/office/powerpoint/2010/main" val="39770684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C1A01-4AE4-4EB6-8D24-D64B5F6CE279}" type="datetimeFigureOut">
              <a:rPr lang="es-PE" smtClean="0"/>
              <a:t>29/09/2023</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AFBFD-A8B0-44BE-A769-31B2C6865438}" type="slidenum">
              <a:rPr lang="es-PE" smtClean="0"/>
              <a:t>‹Nº›</a:t>
            </a:fld>
            <a:endParaRPr lang="es-PE"/>
          </a:p>
        </p:txBody>
      </p:sp>
    </p:spTree>
    <p:extLst>
      <p:ext uri="{BB962C8B-B14F-4D97-AF65-F5344CB8AC3E}">
        <p14:creationId xmlns:p14="http://schemas.microsoft.com/office/powerpoint/2010/main" val="293806269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9/29/2023</a:t>
            </a:fld>
            <a:endParaRPr lang="en-US">
              <a:solidFill>
                <a:prstClr val="white">
                  <a:tint val="75000"/>
                </a:prstClr>
              </a:solidFill>
            </a:endParaRP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‹Nº›</a:t>
            </a:fld>
            <a:endParaRPr lang="en-US">
              <a:solidFill>
                <a:prstClr val="white">
                  <a:tint val="75000"/>
                </a:prstClr>
              </a:solidFill>
            </a:endParaRPr>
          </a:p>
        </p:txBody>
      </p:sp>
    </p:spTree>
    <p:extLst>
      <p:ext uri="{BB962C8B-B14F-4D97-AF65-F5344CB8AC3E}">
        <p14:creationId xmlns:p14="http://schemas.microsoft.com/office/powerpoint/2010/main" val="2153656286"/>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C1A01-4AE4-4EB6-8D24-D64B5F6CE279}" type="datetimeFigureOut">
              <a:rPr lang="es-PE" smtClean="0"/>
              <a:t>29/09/2023</a:t>
            </a:fld>
            <a:endParaRPr lang="es-P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AFBFD-A8B0-44BE-A769-31B2C6865438}" type="slidenum">
              <a:rPr lang="es-PE" smtClean="0"/>
              <a:t>‹Nº›</a:t>
            </a:fld>
            <a:endParaRPr lang="es-PE"/>
          </a:p>
        </p:txBody>
      </p:sp>
    </p:spTree>
    <p:extLst>
      <p:ext uri="{BB962C8B-B14F-4D97-AF65-F5344CB8AC3E}">
        <p14:creationId xmlns:p14="http://schemas.microsoft.com/office/powerpoint/2010/main" val="3533554124"/>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C1A01-4AE4-4EB6-8D24-D64B5F6CE279}" type="datetimeFigureOut">
              <a:rPr lang="es-PE" smtClean="0"/>
              <a:t>29/09/2023</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AFBFD-A8B0-44BE-A769-31B2C6865438}" type="slidenum">
              <a:rPr lang="es-PE" smtClean="0"/>
              <a:t>‹Nº›</a:t>
            </a:fld>
            <a:endParaRPr lang="es-PE"/>
          </a:p>
        </p:txBody>
      </p:sp>
    </p:spTree>
    <p:extLst>
      <p:ext uri="{BB962C8B-B14F-4D97-AF65-F5344CB8AC3E}">
        <p14:creationId xmlns:p14="http://schemas.microsoft.com/office/powerpoint/2010/main" val="129458447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5.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ángulo 6"/>
          <p:cNvSpPr/>
          <p:nvPr/>
        </p:nvSpPr>
        <p:spPr>
          <a:xfrm>
            <a:off x="2864332" y="3483764"/>
            <a:ext cx="6096000" cy="2800767"/>
          </a:xfrm>
          <a:prstGeom prst="rect">
            <a:avLst/>
          </a:prstGeom>
        </p:spPr>
        <p:txBody>
          <a:bodyPr>
            <a:spAutoFit/>
          </a:bodyPr>
          <a:lstStyle/>
          <a:p>
            <a:pPr marL="0" marR="0" lvl="0" indent="0" algn="ctr" defTabSz="914400" eaLnBrk="1" fontAlgn="auto" latinLnBrk="0" hangingPunct="1">
              <a:lnSpc>
                <a:spcPct val="100000"/>
              </a:lnSpc>
              <a:spcBef>
                <a:spcPts val="0"/>
              </a:spcBef>
              <a:spcAft>
                <a:spcPts val="1000"/>
              </a:spcAft>
              <a:buClrTx/>
              <a:buSzTx/>
              <a:buFontTx/>
              <a:buNone/>
              <a:tabLst>
                <a:tab pos="180340" algn="l"/>
                <a:tab pos="5581015" algn="l"/>
                <a:tab pos="5671185" algn="l"/>
              </a:tabLst>
              <a:defRPr/>
            </a:pPr>
            <a:r>
              <a:rPr kumimoji="0" lang="es-PE" b="1" i="0" u="none" strike="noStrike" kern="0" cap="none" spc="0" normalizeH="0" baseline="0" noProof="0" dirty="0">
                <a:ln>
                  <a:noFill/>
                </a:ln>
                <a:effectLst/>
                <a:uLnTx/>
                <a:uFillTx/>
                <a:latin typeface="Trebuchet MS"/>
                <a:ea typeface="Arial"/>
                <a:cs typeface="Times New Roman"/>
              </a:rPr>
              <a:t>RESPONSABLES</a:t>
            </a:r>
          </a:p>
          <a:p>
            <a:pPr marL="0" marR="0" lvl="0" indent="0" algn="ctr" defTabSz="914400" eaLnBrk="1" fontAlgn="auto" latinLnBrk="0" hangingPunct="1">
              <a:lnSpc>
                <a:spcPct val="100000"/>
              </a:lnSpc>
              <a:spcBef>
                <a:spcPts val="0"/>
              </a:spcBef>
              <a:spcAft>
                <a:spcPts val="1000"/>
              </a:spcAft>
              <a:buClrTx/>
              <a:buSzTx/>
              <a:buFontTx/>
              <a:buNone/>
              <a:tabLst>
                <a:tab pos="180340" algn="l"/>
                <a:tab pos="5581015" algn="l"/>
                <a:tab pos="5671185" algn="l"/>
              </a:tabLst>
              <a:defRPr/>
            </a:pPr>
            <a:endParaRPr kumimoji="0" lang="es-PE" b="0" i="0" u="none" strike="noStrike" kern="0" cap="none" spc="0" normalizeH="0" baseline="0" noProof="0" dirty="0">
              <a:ln>
                <a:noFill/>
              </a:ln>
              <a:effectLst/>
              <a:uLnTx/>
              <a:uFillTx/>
              <a:latin typeface="Trebuchet MS"/>
              <a:ea typeface="Calibri"/>
              <a:cs typeface="Times New Roman"/>
            </a:endParaRPr>
          </a:p>
          <a:p>
            <a:pPr marL="0" marR="0" lvl="0" indent="0" algn="ctr" defTabSz="914400" eaLnBrk="1" fontAlgn="auto" latinLnBrk="0" hangingPunct="1">
              <a:lnSpc>
                <a:spcPct val="100000"/>
              </a:lnSpc>
              <a:spcBef>
                <a:spcPts val="0"/>
              </a:spcBef>
              <a:spcAft>
                <a:spcPts val="1000"/>
              </a:spcAft>
              <a:buClrTx/>
              <a:buSzTx/>
              <a:buFontTx/>
              <a:buNone/>
              <a:tabLst/>
              <a:defRPr/>
            </a:pPr>
            <a:r>
              <a:rPr lang="es-PE" kern="0" dirty="0">
                <a:latin typeface="Trebuchet MS"/>
                <a:ea typeface="Arial"/>
                <a:cs typeface="Calibri"/>
              </a:rPr>
              <a:t>Dr. JACOBO SALINAS, Santos Severino</a:t>
            </a:r>
          </a:p>
          <a:p>
            <a:pPr lvl="0" algn="ctr">
              <a:spcAft>
                <a:spcPts val="1000"/>
              </a:spcAft>
              <a:defRPr/>
            </a:pPr>
            <a:r>
              <a:rPr lang="es-PE" kern="0" dirty="0">
                <a:latin typeface="Trebuchet MS"/>
                <a:ea typeface="Arial"/>
                <a:cs typeface="Calibri"/>
              </a:rPr>
              <a:t>Dr. DÍAZ SALAS, Abelardo Manrique </a:t>
            </a:r>
          </a:p>
          <a:p>
            <a:pPr marL="0" marR="0" lvl="0" indent="0" algn="ctr" defTabSz="914400" eaLnBrk="1" fontAlgn="auto" latinLnBrk="0" hangingPunct="1">
              <a:lnSpc>
                <a:spcPct val="100000"/>
              </a:lnSpc>
              <a:spcBef>
                <a:spcPts val="0"/>
              </a:spcBef>
              <a:spcAft>
                <a:spcPts val="1000"/>
              </a:spcAft>
              <a:buClrTx/>
              <a:buSzTx/>
              <a:buFontTx/>
              <a:buNone/>
              <a:tabLst/>
              <a:defRPr/>
            </a:pPr>
            <a:r>
              <a:rPr lang="es-PE" kern="0" dirty="0" err="1">
                <a:latin typeface="Trebuchet MS"/>
                <a:ea typeface="Arial"/>
                <a:cs typeface="Calibri"/>
              </a:rPr>
              <a:t>Msc</a:t>
            </a:r>
            <a:r>
              <a:rPr lang="es-PE" kern="0" dirty="0">
                <a:latin typeface="Trebuchet MS"/>
                <a:ea typeface="Arial"/>
                <a:cs typeface="Calibri"/>
              </a:rPr>
              <a:t>. FIGUEROA </a:t>
            </a:r>
            <a:r>
              <a:rPr lang="es-PE" kern="0" dirty="0" err="1">
                <a:latin typeface="Trebuchet MS"/>
                <a:ea typeface="Arial"/>
                <a:cs typeface="Calibri"/>
              </a:rPr>
              <a:t>RAMIREZ</a:t>
            </a:r>
            <a:r>
              <a:rPr lang="es-PE" kern="0" dirty="0">
                <a:latin typeface="Trebuchet MS"/>
                <a:ea typeface="Arial"/>
                <a:cs typeface="Calibri"/>
              </a:rPr>
              <a:t>, </a:t>
            </a:r>
            <a:r>
              <a:rPr lang="es-PE" kern="0" dirty="0" err="1">
                <a:latin typeface="Trebuchet MS"/>
                <a:ea typeface="Arial"/>
                <a:cs typeface="Calibri"/>
              </a:rPr>
              <a:t>Jose</a:t>
            </a:r>
            <a:r>
              <a:rPr lang="es-PE" kern="0" dirty="0">
                <a:latin typeface="Trebuchet MS"/>
                <a:ea typeface="Arial"/>
                <a:cs typeface="Calibri"/>
              </a:rPr>
              <a:t> </a:t>
            </a:r>
          </a:p>
          <a:p>
            <a:pPr marL="0" marR="0" lvl="0" indent="0" algn="ctr" defTabSz="914400" eaLnBrk="1" fontAlgn="auto" latinLnBrk="0" hangingPunct="1">
              <a:lnSpc>
                <a:spcPct val="100000"/>
              </a:lnSpc>
              <a:spcBef>
                <a:spcPts val="0"/>
              </a:spcBef>
              <a:spcAft>
                <a:spcPts val="1000"/>
              </a:spcAft>
              <a:buClrTx/>
              <a:buSzTx/>
              <a:buFontTx/>
              <a:buNone/>
              <a:tabLst/>
              <a:defRPr/>
            </a:pPr>
            <a:r>
              <a:rPr kumimoji="0" lang="es-PE" b="0" i="0" u="none" strike="noStrike" kern="0" cap="none" spc="0" normalizeH="0" baseline="0" noProof="0" dirty="0">
                <a:ln>
                  <a:noFill/>
                </a:ln>
                <a:effectLst/>
                <a:uLnTx/>
                <a:uFillTx/>
                <a:latin typeface="Trebuchet MS"/>
                <a:ea typeface="Arial"/>
                <a:cs typeface="Calibri"/>
              </a:rPr>
              <a:t> </a:t>
            </a:r>
            <a:r>
              <a:rPr kumimoji="0" lang="es-PE" b="1" i="0" u="none" strike="noStrike" kern="0" cap="none" spc="0" normalizeH="0" baseline="0" noProof="0" dirty="0">
                <a:ln>
                  <a:noFill/>
                </a:ln>
                <a:effectLst/>
                <a:uLnTx/>
                <a:uFillTx/>
                <a:latin typeface="Trebuchet MS"/>
                <a:ea typeface="Arial"/>
                <a:cs typeface="Times New Roman"/>
              </a:rPr>
              <a:t>HUÁNUCO - PERÚ</a:t>
            </a:r>
            <a:endParaRPr kumimoji="0" lang="es-PE" b="0" i="0" u="none" strike="noStrike" kern="0" cap="none" spc="0" normalizeH="0" baseline="0" noProof="0" dirty="0">
              <a:ln>
                <a:noFill/>
              </a:ln>
              <a:effectLst/>
              <a:uLnTx/>
              <a:uFillTx/>
              <a:latin typeface="Trebuchet MS"/>
              <a:ea typeface="Calibri"/>
              <a:cs typeface="Times New Roman"/>
            </a:endParaRPr>
          </a:p>
          <a:p>
            <a:pPr marL="270510" marR="0" lvl="0" indent="0" algn="ctr" defTabSz="914400" eaLnBrk="1" fontAlgn="auto" latinLnBrk="0" hangingPunct="1">
              <a:lnSpc>
                <a:spcPct val="100000"/>
              </a:lnSpc>
              <a:spcBef>
                <a:spcPts val="0"/>
              </a:spcBef>
              <a:spcAft>
                <a:spcPts val="1000"/>
              </a:spcAft>
              <a:buClrTx/>
              <a:buSzTx/>
              <a:buFontTx/>
              <a:buNone/>
              <a:tabLst/>
              <a:defRPr/>
            </a:pPr>
            <a:r>
              <a:rPr kumimoji="0" lang="es-PE" b="1" i="0" u="none" strike="noStrike" kern="0" cap="none" spc="0" normalizeH="0" baseline="0" noProof="0" dirty="0">
                <a:ln>
                  <a:noFill/>
                </a:ln>
                <a:effectLst/>
                <a:uLnTx/>
                <a:uFillTx/>
                <a:latin typeface="Trebuchet MS"/>
                <a:ea typeface="Arial"/>
                <a:cs typeface="Times New Roman"/>
              </a:rPr>
              <a:t>2023</a:t>
            </a:r>
            <a:endParaRPr kumimoji="0" lang="es-PE" b="0" i="0" u="none" strike="noStrike" kern="0" cap="none" spc="0" normalizeH="0" baseline="0" noProof="0" dirty="0">
              <a:ln>
                <a:noFill/>
              </a:ln>
              <a:effectLst/>
              <a:uLnTx/>
              <a:uFillTx/>
            </a:endParaRPr>
          </a:p>
        </p:txBody>
      </p:sp>
      <p:sp>
        <p:nvSpPr>
          <p:cNvPr id="8" name="Rectángulo 7"/>
          <p:cNvSpPr/>
          <p:nvPr/>
        </p:nvSpPr>
        <p:spPr>
          <a:xfrm>
            <a:off x="-369304" y="224516"/>
            <a:ext cx="12150865" cy="1272143"/>
          </a:xfrm>
          <a:prstGeom prst="rect">
            <a:avLst/>
          </a:prstGeom>
        </p:spPr>
        <p:txBody>
          <a:bodyPr wrap="square">
            <a:spAutoFit/>
          </a:bodyPr>
          <a:lstStyle/>
          <a:p>
            <a:pPr algn="ctr">
              <a:spcAft>
                <a:spcPts val="1000"/>
              </a:spcAft>
              <a:tabLst>
                <a:tab pos="4951095" algn="l"/>
              </a:tabLst>
            </a:pPr>
            <a:r>
              <a:rPr lang="es-PE" b="1" dirty="0">
                <a:effectLst/>
                <a:latin typeface="Cambria" panose="02040503050406030204" pitchFamily="18" charset="0"/>
                <a:ea typeface="Arial" panose="020B0604020202020204" pitchFamily="34" charset="0"/>
                <a:cs typeface="Times New Roman" panose="02020603050405020304" pitchFamily="18" charset="0"/>
              </a:rPr>
              <a:t>“Año del Fortalecimiento de la Soberanía Nacional”</a:t>
            </a:r>
          </a:p>
          <a:p>
            <a:pPr algn="ctr">
              <a:spcAft>
                <a:spcPts val="1000"/>
              </a:spcAft>
              <a:tabLst>
                <a:tab pos="4951095" algn="l"/>
              </a:tabLst>
            </a:pPr>
            <a:r>
              <a:rPr lang="es-PE" sz="2400" b="1" dirty="0">
                <a:solidFill>
                  <a:srgbClr val="FFFF00"/>
                </a:solidFill>
                <a:effectLst/>
                <a:latin typeface="Arial" panose="020B0604020202020204" pitchFamily="34" charset="0"/>
                <a:ea typeface="Arial" panose="020B0604020202020204" pitchFamily="34" charset="0"/>
                <a:cs typeface="Times New Roman" panose="02020603050405020304" pitchFamily="18" charset="0"/>
              </a:rPr>
              <a:t>UNIVERSIDAD NACIONAL HERMILIO VALDIZÁN</a:t>
            </a:r>
          </a:p>
          <a:p>
            <a:pPr algn="ctr">
              <a:spcAft>
                <a:spcPts val="1000"/>
              </a:spcAft>
              <a:tabLst>
                <a:tab pos="4951095" algn="l"/>
              </a:tabLst>
            </a:pPr>
            <a:r>
              <a:rPr lang="es-ES" b="1" dirty="0">
                <a:solidFill>
                  <a:schemeClr val="accent5"/>
                </a:solidFill>
                <a:effectLst/>
                <a:latin typeface="Arial" panose="020B0604020202020204" pitchFamily="34" charset="0"/>
                <a:ea typeface="Arial" panose="020B0604020202020204" pitchFamily="34" charset="0"/>
                <a:cs typeface="Times New Roman" panose="02020603050405020304" pitchFamily="18" charset="0"/>
              </a:rPr>
              <a:t>       Informe final de investigación docente y semilleros</a:t>
            </a:r>
            <a:r>
              <a:rPr lang="es-PE" b="1" dirty="0">
                <a:solidFill>
                  <a:srgbClr val="FFFF00"/>
                </a:solidFill>
                <a:effectLst/>
                <a:latin typeface="Arial" panose="020B0604020202020204" pitchFamily="34" charset="0"/>
                <a:ea typeface="Arial" panose="020B0604020202020204" pitchFamily="34" charset="0"/>
                <a:cs typeface="Times New Roman" panose="02020603050405020304" pitchFamily="18" charset="0"/>
              </a:rPr>
              <a:t>	</a:t>
            </a:r>
            <a:endParaRPr lang="es-PE"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451572" y="2450088"/>
            <a:ext cx="11329989" cy="769441"/>
          </a:xfrm>
          <a:prstGeom prst="rect">
            <a:avLst/>
          </a:prstGeom>
          <a:ln w="38100">
            <a:solidFill>
              <a:srgbClr val="FFFF00"/>
            </a:solidFill>
          </a:ln>
        </p:spPr>
        <p:txBody>
          <a:bodyPr wrap="square">
            <a:spAutoFit/>
          </a:bodyPr>
          <a:lstStyle/>
          <a:p>
            <a:pPr algn="ctr" defTabSz="457200"/>
            <a:r>
              <a:rPr lang="es-PE" sz="2200" b="1" dirty="0">
                <a:solidFill>
                  <a:srgbClr val="FF0000"/>
                </a:solidFill>
                <a:effectLst>
                  <a:glow rad="152400">
                    <a:prstClr val="white"/>
                  </a:glow>
                </a:effectLst>
                <a:latin typeface="Arial" panose="020B0604020202020204" pitchFamily="34" charset="0"/>
                <a:ea typeface="Calibri" panose="020F0502020204030204" pitchFamily="34" charset="0"/>
              </a:rPr>
              <a:t>MÉTODO DEL LISÍMETRO ARTESANAL Y EL COEFICIENTE DE CULTIVO (Kc) DEL MAÍZ MORADO EN </a:t>
            </a:r>
            <a:r>
              <a:rPr lang="es-PE" sz="2200" b="1" dirty="0" err="1">
                <a:solidFill>
                  <a:srgbClr val="FF0000"/>
                </a:solidFill>
                <a:effectLst>
                  <a:glow rad="152400">
                    <a:prstClr val="white"/>
                  </a:glow>
                </a:effectLst>
                <a:latin typeface="Arial" panose="020B0604020202020204" pitchFamily="34" charset="0"/>
                <a:ea typeface="Calibri" panose="020F0502020204030204" pitchFamily="34" charset="0"/>
              </a:rPr>
              <a:t>CAYHUAYNA</a:t>
            </a:r>
            <a:r>
              <a:rPr lang="es-PE" sz="2200" b="1" dirty="0">
                <a:solidFill>
                  <a:srgbClr val="FF0000"/>
                </a:solidFill>
                <a:effectLst>
                  <a:glow rad="152400">
                    <a:prstClr val="white"/>
                  </a:glow>
                </a:effectLst>
                <a:latin typeface="Arial" panose="020B0604020202020204" pitchFamily="34" charset="0"/>
                <a:ea typeface="Calibri" panose="020F0502020204030204" pitchFamily="34" charset="0"/>
              </a:rPr>
              <a:t> – HUÁNUCO - 2021</a:t>
            </a:r>
            <a:endParaRPr lang="es-PE" sz="2200" b="1" dirty="0">
              <a:solidFill>
                <a:srgbClr val="FF0000"/>
              </a:solidFill>
              <a:effectLst>
                <a:glow rad="152400">
                  <a:prstClr val="white"/>
                </a:glow>
              </a:effectLst>
              <a:latin typeface="Tw Cen MT" panose="020B0602020104020603"/>
            </a:endParaRPr>
          </a:p>
        </p:txBody>
      </p:sp>
      <p:pic>
        <p:nvPicPr>
          <p:cNvPr id="14" name="Imagen 13">
            <a:extLst>
              <a:ext uri="{FF2B5EF4-FFF2-40B4-BE49-F238E27FC236}">
                <a16:creationId xmlns:a16="http://schemas.microsoft.com/office/drawing/2014/main" id="{DB03376A-949B-B8D9-68D2-B4E14775557B}"/>
              </a:ext>
            </a:extLst>
          </p:cNvPr>
          <p:cNvPicPr>
            <a:picLocks noChangeAspect="1"/>
          </p:cNvPicPr>
          <p:nvPr/>
        </p:nvPicPr>
        <p:blipFill>
          <a:blip r:embed="rId3"/>
          <a:stretch>
            <a:fillRect/>
          </a:stretch>
        </p:blipFill>
        <p:spPr>
          <a:xfrm>
            <a:off x="8377980" y="4143179"/>
            <a:ext cx="3638895" cy="2286906"/>
          </a:xfrm>
          <a:prstGeom prst="rect">
            <a:avLst/>
          </a:prstGeom>
          <a:ln>
            <a:noFill/>
          </a:ln>
          <a:effectLst>
            <a:softEdge rad="112500"/>
          </a:effectLst>
        </p:spPr>
      </p:pic>
      <p:cxnSp>
        <p:nvCxnSpPr>
          <p:cNvPr id="16" name="Conector recto 15">
            <a:extLst>
              <a:ext uri="{FF2B5EF4-FFF2-40B4-BE49-F238E27FC236}">
                <a16:creationId xmlns:a16="http://schemas.microsoft.com/office/drawing/2014/main" id="{0CBB3C93-A424-C172-2F54-7EC188C8ADBD}"/>
              </a:ext>
            </a:extLst>
          </p:cNvPr>
          <p:cNvCxnSpPr>
            <a:cxnSpLocks/>
          </p:cNvCxnSpPr>
          <p:nvPr/>
        </p:nvCxnSpPr>
        <p:spPr>
          <a:xfrm>
            <a:off x="2212622" y="1048806"/>
            <a:ext cx="7066845"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image1.png">
            <a:extLst>
              <a:ext uri="{FF2B5EF4-FFF2-40B4-BE49-F238E27FC236}">
                <a16:creationId xmlns:a16="http://schemas.microsoft.com/office/drawing/2014/main" id="{A68C1B89-A3A4-464D-8487-7114D1936566}"/>
              </a:ext>
            </a:extLst>
          </p:cNvPr>
          <p:cNvPicPr/>
          <p:nvPr/>
        </p:nvPicPr>
        <p:blipFill>
          <a:blip r:embed="rId4" cstate="print"/>
          <a:stretch>
            <a:fillRect/>
          </a:stretch>
        </p:blipFill>
        <p:spPr>
          <a:xfrm>
            <a:off x="305197" y="138687"/>
            <a:ext cx="1117203" cy="1208022"/>
          </a:xfrm>
          <a:prstGeom prst="rect">
            <a:avLst/>
          </a:prstGeom>
        </p:spPr>
      </p:pic>
      <p:pic>
        <p:nvPicPr>
          <p:cNvPr id="1026" name="Picture 2" descr="UNIVERSIDAD NACIONAL HERMILIO VALDIZÁN HUÁNUCO FACULTAD DE CIENCIAS AGRARIAS  CARRERA PROFESIONAL DE AGRONOMÍA">
            <a:extLst>
              <a:ext uri="{FF2B5EF4-FFF2-40B4-BE49-F238E27FC236}">
                <a16:creationId xmlns:a16="http://schemas.microsoft.com/office/drawing/2014/main" id="{9DF2BC69-DE2F-49DC-BE74-019CA7434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9600" y="181602"/>
            <a:ext cx="1117203" cy="1122191"/>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E2404405-D6FF-4A2E-B563-2855CB684DC8}"/>
              </a:ext>
            </a:extLst>
          </p:cNvPr>
          <p:cNvSpPr/>
          <p:nvPr/>
        </p:nvSpPr>
        <p:spPr>
          <a:xfrm>
            <a:off x="2658128" y="1825500"/>
            <a:ext cx="6096000" cy="400110"/>
          </a:xfrm>
          <a:prstGeom prst="rect">
            <a:avLst/>
          </a:prstGeom>
        </p:spPr>
        <p:txBody>
          <a:bodyPr>
            <a:spAutoFit/>
          </a:bodyPr>
          <a:lstStyle/>
          <a:p>
            <a:pPr marL="0" marR="0" lvl="0" indent="0" algn="ctr" defTabSz="914400" eaLnBrk="1" fontAlgn="auto" latinLnBrk="0" hangingPunct="1">
              <a:lnSpc>
                <a:spcPct val="100000"/>
              </a:lnSpc>
              <a:spcBef>
                <a:spcPts val="0"/>
              </a:spcBef>
              <a:spcAft>
                <a:spcPts val="1000"/>
              </a:spcAft>
              <a:buClrTx/>
              <a:buSzTx/>
              <a:buFontTx/>
              <a:buNone/>
              <a:tabLst>
                <a:tab pos="180340" algn="l"/>
                <a:tab pos="5581015" algn="l"/>
                <a:tab pos="5671185" algn="l"/>
              </a:tabLst>
              <a:defRPr/>
            </a:pPr>
            <a:r>
              <a:rPr kumimoji="0" lang="es-PE" sz="2000" b="1" i="0" u="none" strike="noStrike" kern="0" cap="none" spc="0" normalizeH="0" baseline="0" noProof="0" dirty="0">
                <a:ln>
                  <a:noFill/>
                </a:ln>
                <a:effectLst/>
                <a:uLnTx/>
                <a:uFillTx/>
                <a:latin typeface="Trebuchet MS"/>
                <a:ea typeface="Arial"/>
                <a:cs typeface="Times New Roman"/>
              </a:rPr>
              <a:t>INVESTIGACIÓN</a:t>
            </a:r>
            <a:endParaRPr kumimoji="0" lang="es-PE" sz="2000" b="0" i="0" u="none" strike="noStrike" kern="0" cap="none" spc="0" normalizeH="0" baseline="0" noProof="0" dirty="0">
              <a:ln>
                <a:noFill/>
              </a:ln>
              <a:effectLst/>
              <a:uLnTx/>
              <a:uFillTx/>
            </a:endParaRPr>
          </a:p>
        </p:txBody>
      </p:sp>
      <p:sp>
        <p:nvSpPr>
          <p:cNvPr id="5" name="Rectángulo 4">
            <a:extLst>
              <a:ext uri="{FF2B5EF4-FFF2-40B4-BE49-F238E27FC236}">
                <a16:creationId xmlns:a16="http://schemas.microsoft.com/office/drawing/2014/main" id="{0D4E0C44-4C72-4C90-BAAC-D3604610E190}"/>
              </a:ext>
            </a:extLst>
          </p:cNvPr>
          <p:cNvSpPr/>
          <p:nvPr/>
        </p:nvSpPr>
        <p:spPr>
          <a:xfrm>
            <a:off x="0" y="1514586"/>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2" name="Imagen 11">
            <a:extLst>
              <a:ext uri="{FF2B5EF4-FFF2-40B4-BE49-F238E27FC236}">
                <a16:creationId xmlns:a16="http://schemas.microsoft.com/office/drawing/2014/main" id="{BB87D0D5-4510-4277-ACDA-631C328D1D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125" y="4179403"/>
            <a:ext cx="3680512" cy="2069281"/>
          </a:xfrm>
          <a:prstGeom prst="rect">
            <a:avLst/>
          </a:prstGeom>
          <a:ln>
            <a:noFill/>
          </a:ln>
          <a:effectLst>
            <a:softEdge rad="112500"/>
          </a:effectLst>
        </p:spPr>
      </p:pic>
    </p:spTree>
    <p:extLst>
      <p:ext uri="{BB962C8B-B14F-4D97-AF65-F5344CB8AC3E}">
        <p14:creationId xmlns:p14="http://schemas.microsoft.com/office/powerpoint/2010/main" val="128068574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rgamino horizontal 6"/>
          <p:cNvSpPr/>
          <p:nvPr/>
        </p:nvSpPr>
        <p:spPr>
          <a:xfrm>
            <a:off x="4998229" y="91825"/>
            <a:ext cx="2271713" cy="897849"/>
          </a:xfrm>
          <a:prstGeom prst="horizontalScroll">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lvl="0" defTabSz="457200">
              <a:lnSpc>
                <a:spcPct val="150000"/>
              </a:lnSpc>
            </a:pPr>
            <a:r>
              <a:rPr lang="es-PE" sz="2000" b="1">
                <a:solidFill>
                  <a:prstClr val="white"/>
                </a:solidFill>
                <a:latin typeface="Arial" panose="020B0604020202020204" pitchFamily="34" charset="0"/>
                <a:ea typeface="Calibri" panose="020F0502020204030204" pitchFamily="34" charset="0"/>
                <a:cs typeface="Times New Roman" panose="02020603050405020304" pitchFamily="18" charset="0"/>
              </a:rPr>
              <a:t>2.4 HIPOTESIS</a:t>
            </a:r>
            <a:endParaRPr lang="es-PE" sz="20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upo 8"/>
          <p:cNvGrpSpPr/>
          <p:nvPr/>
        </p:nvGrpSpPr>
        <p:grpSpPr>
          <a:xfrm>
            <a:off x="-42863" y="879791"/>
            <a:ext cx="3457575" cy="609637"/>
            <a:chOff x="-2511121" y="3614355"/>
            <a:chExt cx="4614453" cy="609637"/>
          </a:xfrm>
        </p:grpSpPr>
        <p:sp>
          <p:nvSpPr>
            <p:cNvPr id="10" name="Pergamino horizontal 9"/>
            <p:cNvSpPr/>
            <p:nvPr/>
          </p:nvSpPr>
          <p:spPr>
            <a:xfrm>
              <a:off x="-1960997" y="3614355"/>
              <a:ext cx="4064329" cy="609637"/>
            </a:xfrm>
            <a:prstGeom prst="horizontalScroll">
              <a:avLst/>
            </a:prstGeom>
            <a:solidFill>
              <a:srgbClr val="8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PE"/>
            </a:p>
          </p:txBody>
        </p:sp>
        <p:sp>
          <p:nvSpPr>
            <p:cNvPr id="11" name="Rectángulo 10"/>
            <p:cNvSpPr/>
            <p:nvPr/>
          </p:nvSpPr>
          <p:spPr>
            <a:xfrm>
              <a:off x="-2511121" y="3655415"/>
              <a:ext cx="3204083" cy="467629"/>
            </a:xfrm>
            <a:prstGeom prst="rect">
              <a:avLst/>
            </a:prstGeom>
          </p:spPr>
          <p:txBody>
            <a:bodyPr wrap="none">
              <a:spAutoFit/>
            </a:bodyPr>
            <a:lstStyle/>
            <a:p>
              <a:pPr marL="900430" indent="-450215">
                <a:lnSpc>
                  <a:spcPct val="107000"/>
                </a:lnSpc>
                <a:spcAft>
                  <a:spcPts val="800"/>
                </a:spcAft>
              </a:pPr>
              <a:r>
                <a:rPr lang="es-PE" sz="2400" b="1">
                  <a:latin typeface="Arial" panose="020B0604020202020204" pitchFamily="34" charset="0"/>
                  <a:ea typeface="Calibri" panose="020F0502020204030204" pitchFamily="34" charset="0"/>
                  <a:cs typeface="Times New Roman" panose="02020603050405020304" pitchFamily="18" charset="0"/>
                </a:rPr>
                <a:t>Hipótesis general</a:t>
              </a:r>
              <a:endParaRPr lang="es-PE" sz="20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Grupo 11"/>
          <p:cNvGrpSpPr/>
          <p:nvPr/>
        </p:nvGrpSpPr>
        <p:grpSpPr>
          <a:xfrm>
            <a:off x="-197503" y="3249774"/>
            <a:ext cx="4012266" cy="609637"/>
            <a:chOff x="-2511516" y="3614355"/>
            <a:chExt cx="4912584" cy="609637"/>
          </a:xfrm>
        </p:grpSpPr>
        <p:sp>
          <p:nvSpPr>
            <p:cNvPr id="13" name="Pergamino horizontal 12"/>
            <p:cNvSpPr/>
            <p:nvPr/>
          </p:nvSpPr>
          <p:spPr>
            <a:xfrm>
              <a:off x="-1960997" y="3614355"/>
              <a:ext cx="4064329" cy="609637"/>
            </a:xfrm>
            <a:prstGeom prst="horizontalScroll">
              <a:avLst/>
            </a:prstGeom>
            <a:solidFill>
              <a:srgbClr val="8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PE"/>
            </a:p>
          </p:txBody>
        </p:sp>
        <p:sp>
          <p:nvSpPr>
            <p:cNvPr id="14" name="Rectángulo 13"/>
            <p:cNvSpPr/>
            <p:nvPr/>
          </p:nvSpPr>
          <p:spPr>
            <a:xfrm>
              <a:off x="-2511516" y="3697245"/>
              <a:ext cx="4912584" cy="467629"/>
            </a:xfrm>
            <a:prstGeom prst="rect">
              <a:avLst/>
            </a:prstGeom>
          </p:spPr>
          <p:txBody>
            <a:bodyPr wrap="square">
              <a:spAutoFit/>
            </a:bodyPr>
            <a:lstStyle/>
            <a:p>
              <a:pPr marL="900430" indent="-450215">
                <a:lnSpc>
                  <a:spcPct val="107000"/>
                </a:lnSpc>
                <a:spcAft>
                  <a:spcPts val="800"/>
                </a:spcAft>
              </a:pPr>
              <a:r>
                <a:rPr lang="es-PE" sz="2400" b="1">
                  <a:latin typeface="Arial" panose="020B0604020202020204" pitchFamily="34" charset="0"/>
                  <a:ea typeface="Calibri" panose="020F0502020204030204" pitchFamily="34" charset="0"/>
                  <a:cs typeface="Times New Roman" panose="02020603050405020304" pitchFamily="18" charset="0"/>
                </a:rPr>
                <a:t>Hipótesis específicas</a:t>
              </a:r>
              <a:endParaRPr lang="es-PE" sz="20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6" name="Redondear rectángulo de esquina del mismo lado 15"/>
          <p:cNvSpPr/>
          <p:nvPr/>
        </p:nvSpPr>
        <p:spPr>
          <a:xfrm>
            <a:off x="152382" y="1580779"/>
            <a:ext cx="11963409" cy="1469693"/>
          </a:xfrm>
          <a:prstGeom prst="round2SameRect">
            <a:avLst/>
          </a:prstGeom>
          <a:solidFill>
            <a:srgbClr val="FFFF00"/>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lvl="0" algn="just">
              <a:lnSpc>
                <a:spcPct val="150000"/>
              </a:lnSpc>
              <a:spcAft>
                <a:spcPts val="1000"/>
              </a:spcAft>
            </a:pPr>
            <a:r>
              <a:rPr lang="es-PE" sz="2000" b="1" dirty="0">
                <a:solidFill>
                  <a:schemeClr val="bg1"/>
                </a:solidFill>
                <a:latin typeface="Arial"/>
                <a:ea typeface="Calibri"/>
                <a:cs typeface="Times New Roman"/>
              </a:rPr>
              <a:t>Usar los lisímetros </a:t>
            </a:r>
            <a:r>
              <a:rPr lang="es-PE" sz="2000" b="1" dirty="0">
                <a:solidFill>
                  <a:srgbClr val="FF0000"/>
                </a:solidFill>
                <a:latin typeface="Arial"/>
                <a:ea typeface="Calibri"/>
                <a:cs typeface="Times New Roman"/>
              </a:rPr>
              <a:t>volumétricos artesanales </a:t>
            </a:r>
            <a:r>
              <a:rPr lang="es-PE" sz="2000" b="1" dirty="0">
                <a:solidFill>
                  <a:schemeClr val="bg1"/>
                </a:solidFill>
                <a:latin typeface="Arial"/>
                <a:ea typeface="Calibri"/>
                <a:cs typeface="Times New Roman"/>
              </a:rPr>
              <a:t>será un método adecuado para estimar el coeficiente de cultivo (Kc) del maíz morado en comparación a valores propuestos por la literatura.</a:t>
            </a:r>
            <a:endParaRPr lang="es-PE" sz="2000" dirty="0">
              <a:solidFill>
                <a:schemeClr val="bg1"/>
              </a:solidFill>
              <a:ea typeface="Calibri"/>
              <a:cs typeface="Times New Roman"/>
            </a:endParaRPr>
          </a:p>
        </p:txBody>
      </p:sp>
      <p:grpSp>
        <p:nvGrpSpPr>
          <p:cNvPr id="2" name="Grupo 1"/>
          <p:cNvGrpSpPr/>
          <p:nvPr/>
        </p:nvGrpSpPr>
        <p:grpSpPr>
          <a:xfrm>
            <a:off x="4913570" y="3998050"/>
            <a:ext cx="7117562" cy="3029311"/>
            <a:chOff x="6369319" y="3607340"/>
            <a:chExt cx="5746472" cy="3029311"/>
          </a:xfrm>
        </p:grpSpPr>
        <p:sp>
          <p:nvSpPr>
            <p:cNvPr id="24" name="Redondear rectángulo de esquina del mismo lado 23"/>
            <p:cNvSpPr/>
            <p:nvPr/>
          </p:nvSpPr>
          <p:spPr>
            <a:xfrm>
              <a:off x="6369319" y="3607340"/>
              <a:ext cx="5746472" cy="2735920"/>
            </a:xfrm>
            <a:prstGeom prst="round2SameRect">
              <a:avLst/>
            </a:prstGeom>
            <a:solidFill>
              <a:srgbClr val="002060"/>
            </a:solidFill>
            <a:ln w="3810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PE">
                <a:solidFill>
                  <a:srgbClr val="002060"/>
                </a:solidFill>
              </a:endParaRPr>
            </a:p>
          </p:txBody>
        </p:sp>
        <p:sp>
          <p:nvSpPr>
            <p:cNvPr id="6" name="Rectángulo 5"/>
            <p:cNvSpPr/>
            <p:nvPr/>
          </p:nvSpPr>
          <p:spPr>
            <a:xfrm>
              <a:off x="6581023" y="3750605"/>
              <a:ext cx="5409640" cy="2886046"/>
            </a:xfrm>
            <a:prstGeom prst="rect">
              <a:avLst/>
            </a:prstGeom>
          </p:spPr>
          <p:txBody>
            <a:bodyPr wrap="square">
              <a:spAutoFit/>
            </a:bodyPr>
            <a:lstStyle/>
            <a:p>
              <a:pPr lvl="0" algn="just">
                <a:lnSpc>
                  <a:spcPct val="150000"/>
                </a:lnSpc>
                <a:spcAft>
                  <a:spcPts val="800"/>
                </a:spcAft>
              </a:pPr>
              <a:r>
                <a:rPr lang="es-PE" sz="1600">
                  <a:latin typeface="Arial" panose="020B0604020202020204" pitchFamily="34" charset="0"/>
                </a:rPr>
                <a:t>2.  Usar los lisímetros volumétricos artesanales y las fórmulas empíricas serán métodos adecuados para estimar la evapotranspiración de referencia (</a:t>
              </a:r>
              <a:r>
                <a:rPr lang="es-PE" sz="1600" err="1">
                  <a:latin typeface="Arial" panose="020B0604020202020204" pitchFamily="34" charset="0"/>
                </a:rPr>
                <a:t>ETo</a:t>
              </a:r>
              <a:r>
                <a:rPr lang="es-PE" sz="1600">
                  <a:latin typeface="Arial" panose="020B0604020202020204" pitchFamily="34" charset="0"/>
                </a:rPr>
                <a:t>), en la localidad de </a:t>
              </a:r>
              <a:r>
                <a:rPr lang="es-PE" sz="1600" err="1">
                  <a:latin typeface="Arial" panose="020B0604020202020204" pitchFamily="34" charset="0"/>
                </a:rPr>
                <a:t>Cayhuayna</a:t>
              </a:r>
              <a:r>
                <a:rPr lang="es-PE" sz="1600">
                  <a:latin typeface="Arial" panose="020B0604020202020204" pitchFamily="34" charset="0"/>
                </a:rPr>
                <a:t> – Huánuco.</a:t>
              </a:r>
            </a:p>
            <a:p>
              <a:pPr lvl="0" algn="just">
                <a:lnSpc>
                  <a:spcPct val="150000"/>
                </a:lnSpc>
                <a:spcAft>
                  <a:spcPts val="800"/>
                </a:spcAft>
              </a:pPr>
              <a:r>
                <a:rPr lang="es-PE" sz="1600">
                  <a:latin typeface="Arial" panose="020B0604020202020204" pitchFamily="34" charset="0"/>
                </a:rPr>
                <a:t>3. Usar los lisímetros volumétricos artesanales será un método adecuado para estimar el coeficiente de cultivo del maíz morado (Kc), en las diferentes etapas de crecimiento.</a:t>
              </a:r>
            </a:p>
            <a:p>
              <a:pPr lvl="0" algn="just">
                <a:lnSpc>
                  <a:spcPct val="150000"/>
                </a:lnSpc>
                <a:spcAft>
                  <a:spcPts val="800"/>
                </a:spcAft>
              </a:pPr>
              <a:endParaRPr lang="es-PE" sz="1600">
                <a:effectLst/>
              </a:endParaRPr>
            </a:p>
          </p:txBody>
        </p:sp>
      </p:grpSp>
      <p:grpSp>
        <p:nvGrpSpPr>
          <p:cNvPr id="3" name="Grupo 2"/>
          <p:cNvGrpSpPr/>
          <p:nvPr/>
        </p:nvGrpSpPr>
        <p:grpSpPr>
          <a:xfrm>
            <a:off x="152381" y="3999594"/>
            <a:ext cx="4606205" cy="2735920"/>
            <a:chOff x="152382" y="3999594"/>
            <a:chExt cx="5746472" cy="2735920"/>
          </a:xfrm>
        </p:grpSpPr>
        <p:sp>
          <p:nvSpPr>
            <p:cNvPr id="25" name="Redondear rectángulo de esquina del mismo lado 24"/>
            <p:cNvSpPr/>
            <p:nvPr/>
          </p:nvSpPr>
          <p:spPr>
            <a:xfrm>
              <a:off x="152382" y="3999594"/>
              <a:ext cx="5746472" cy="2735920"/>
            </a:xfrm>
            <a:prstGeom prst="round2SameRect">
              <a:avLst/>
            </a:prstGeom>
            <a:solidFill>
              <a:srgbClr val="002060"/>
            </a:solidFill>
            <a:ln w="3810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PE">
                <a:solidFill>
                  <a:srgbClr val="002060"/>
                </a:solidFill>
              </a:endParaRPr>
            </a:p>
          </p:txBody>
        </p:sp>
        <p:sp>
          <p:nvSpPr>
            <p:cNvPr id="4" name="Rectángulo 3"/>
            <p:cNvSpPr/>
            <p:nvPr/>
          </p:nvSpPr>
          <p:spPr>
            <a:xfrm>
              <a:off x="152382" y="4166603"/>
              <a:ext cx="5719778" cy="2118529"/>
            </a:xfrm>
            <a:prstGeom prst="rect">
              <a:avLst/>
            </a:prstGeom>
          </p:spPr>
          <p:txBody>
            <a:bodyPr wrap="square">
              <a:spAutoFit/>
            </a:bodyPr>
            <a:lstStyle/>
            <a:p>
              <a:pPr marL="342900" lvl="0" indent="-342900" algn="just">
                <a:lnSpc>
                  <a:spcPct val="150000"/>
                </a:lnSpc>
                <a:buFont typeface="+mj-lt"/>
                <a:buAutoNum type="arabicPeriod"/>
              </a:pPr>
              <a:r>
                <a:rPr lang="es-PE">
                  <a:latin typeface="Arial" panose="020B0604020202020204" pitchFamily="34" charset="0"/>
                </a:rPr>
                <a:t>Usar los lisímetros volumétricos artesanales será un método adecuado para estimar la evapotranspiración del cultivo de maíz morado (</a:t>
              </a:r>
              <a:r>
                <a:rPr lang="es-PE" err="1">
                  <a:latin typeface="Arial" panose="020B0604020202020204" pitchFamily="34" charset="0"/>
                </a:rPr>
                <a:t>ETc</a:t>
              </a:r>
              <a:r>
                <a:rPr lang="es-PE">
                  <a:latin typeface="Arial" panose="020B0604020202020204" pitchFamily="34" charset="0"/>
                </a:rPr>
                <a:t>), en la localidad de </a:t>
              </a:r>
              <a:r>
                <a:rPr lang="es-PE" err="1">
                  <a:latin typeface="Arial" panose="020B0604020202020204" pitchFamily="34" charset="0"/>
                </a:rPr>
                <a:t>Cayhuayna</a:t>
              </a:r>
              <a:r>
                <a:rPr lang="es-PE">
                  <a:latin typeface="Arial" panose="020B0604020202020204" pitchFamily="34" charset="0"/>
                </a:rPr>
                <a:t> – Huánuco.</a:t>
              </a:r>
            </a:p>
          </p:txBody>
        </p:sp>
      </p:grpSp>
    </p:spTree>
    <p:extLst>
      <p:ext uri="{BB962C8B-B14F-4D97-AF65-F5344CB8AC3E}">
        <p14:creationId xmlns:p14="http://schemas.microsoft.com/office/powerpoint/2010/main" val="229797607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7F486A-87FE-CADA-2A36-B00C2A19D936}"/>
              </a:ext>
            </a:extLst>
          </p:cNvPr>
          <p:cNvSpPr>
            <a:spLocks noGrp="1"/>
          </p:cNvSpPr>
          <p:nvPr>
            <p:ph type="title"/>
          </p:nvPr>
        </p:nvSpPr>
        <p:spPr/>
        <p:txBody>
          <a:bodyPr/>
          <a:lstStyle/>
          <a:p>
            <a:endParaRPr lang="es-PE"/>
          </a:p>
        </p:txBody>
      </p:sp>
      <p:graphicFrame>
        <p:nvGraphicFramePr>
          <p:cNvPr id="4" name="Marcador de contenido 3">
            <a:extLst>
              <a:ext uri="{FF2B5EF4-FFF2-40B4-BE49-F238E27FC236}">
                <a16:creationId xmlns:a16="http://schemas.microsoft.com/office/drawing/2014/main" id="{E259AEB3-2DAF-BE4E-F52B-CC517B7E032B}"/>
              </a:ext>
            </a:extLst>
          </p:cNvPr>
          <p:cNvGraphicFramePr>
            <a:graphicFrameLocks noGrp="1"/>
          </p:cNvGraphicFramePr>
          <p:nvPr>
            <p:ph idx="1"/>
            <p:extLst>
              <p:ext uri="{D42A27DB-BD31-4B8C-83A1-F6EECF244321}">
                <p14:modId xmlns:p14="http://schemas.microsoft.com/office/powerpoint/2010/main" val="1063519583"/>
              </p:ext>
            </p:extLst>
          </p:nvPr>
        </p:nvGraphicFramePr>
        <p:xfrm>
          <a:off x="838200" y="897849"/>
          <a:ext cx="10739204" cy="5885279"/>
        </p:xfrm>
        <a:graphic>
          <a:graphicData uri="http://schemas.openxmlformats.org/drawingml/2006/table">
            <a:tbl>
              <a:tblPr firstRow="1" firstCol="1" bandRow="1">
                <a:tableStyleId>{5C22544A-7EE6-4342-B048-85BDC9FD1C3A}</a:tableStyleId>
              </a:tblPr>
              <a:tblGrid>
                <a:gridCol w="2407535">
                  <a:extLst>
                    <a:ext uri="{9D8B030D-6E8A-4147-A177-3AD203B41FA5}">
                      <a16:colId xmlns:a16="http://schemas.microsoft.com/office/drawing/2014/main" val="3587512379"/>
                    </a:ext>
                  </a:extLst>
                </a:gridCol>
                <a:gridCol w="1666855">
                  <a:extLst>
                    <a:ext uri="{9D8B030D-6E8A-4147-A177-3AD203B41FA5}">
                      <a16:colId xmlns:a16="http://schemas.microsoft.com/office/drawing/2014/main" val="3017149698"/>
                    </a:ext>
                  </a:extLst>
                </a:gridCol>
                <a:gridCol w="3332407">
                  <a:extLst>
                    <a:ext uri="{9D8B030D-6E8A-4147-A177-3AD203B41FA5}">
                      <a16:colId xmlns:a16="http://schemas.microsoft.com/office/drawing/2014/main" val="194301572"/>
                    </a:ext>
                  </a:extLst>
                </a:gridCol>
                <a:gridCol w="3332407">
                  <a:extLst>
                    <a:ext uri="{9D8B030D-6E8A-4147-A177-3AD203B41FA5}">
                      <a16:colId xmlns:a16="http://schemas.microsoft.com/office/drawing/2014/main" val="3110138956"/>
                    </a:ext>
                  </a:extLst>
                </a:gridCol>
              </a:tblGrid>
              <a:tr h="91895">
                <a:tc gridSpan="4">
                  <a:txBody>
                    <a:bodyPr/>
                    <a:lstStyle/>
                    <a:p>
                      <a:pPr algn="ctr">
                        <a:lnSpc>
                          <a:spcPct val="107000"/>
                        </a:lnSpc>
                        <a:spcAft>
                          <a:spcPts val="800"/>
                        </a:spcAft>
                        <a:tabLst>
                          <a:tab pos="199390" algn="l"/>
                        </a:tabLst>
                      </a:pPr>
                      <a:r>
                        <a:rPr lang="es-ES" sz="1400">
                          <a:effectLst/>
                        </a:rPr>
                        <a:t>           VARIABLES                           DIMENSIÓN                        INDICADORES</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32059" marR="32059" marT="0" marB="0" anchor="ct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233592310"/>
                  </a:ext>
                </a:extLst>
              </a:tr>
              <a:tr h="2551677">
                <a:tc rowSpan="2">
                  <a:txBody>
                    <a:bodyPr/>
                    <a:lstStyle/>
                    <a:p>
                      <a:pPr algn="ctr">
                        <a:lnSpc>
                          <a:spcPct val="150000"/>
                        </a:lnSpc>
                        <a:spcAft>
                          <a:spcPts val="800"/>
                        </a:spcAft>
                      </a:pPr>
                      <a:r>
                        <a:rPr lang="es-ES" sz="2000">
                          <a:effectLst/>
                          <a:latin typeface="Times New Roman" panose="02020603050405020304" pitchFamily="18" charset="0"/>
                          <a:cs typeface="Times New Roman" panose="02020603050405020304" pitchFamily="18" charset="0"/>
                        </a:rPr>
                        <a:t>Independiente</a:t>
                      </a:r>
                      <a:endParaRPr lang="es-P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tc rowSpan="2">
                  <a:txBody>
                    <a:bodyPr/>
                    <a:lstStyle/>
                    <a:p>
                      <a:pPr marL="31750" algn="just">
                        <a:lnSpc>
                          <a:spcPct val="107000"/>
                        </a:lnSpc>
                        <a:spcAft>
                          <a:spcPts val="800"/>
                        </a:spcAft>
                      </a:pPr>
                      <a:r>
                        <a:rPr lang="es-ES" sz="1600" b="1">
                          <a:effectLst/>
                          <a:latin typeface="Times New Roman" panose="02020603050405020304" pitchFamily="18" charset="0"/>
                          <a:cs typeface="Times New Roman" panose="02020603050405020304" pitchFamily="18" charset="0"/>
                        </a:rPr>
                        <a:t>Lisímetros volumétricos artesanales y formulas empíricas.</a:t>
                      </a:r>
                      <a:endParaRPr lang="es-PE"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tc>
                  <a:txBody>
                    <a:bodyPr/>
                    <a:lstStyle/>
                    <a:p>
                      <a:pPr marL="342900" lvl="0" indent="-342900">
                        <a:lnSpc>
                          <a:spcPct val="115000"/>
                        </a:lnSpc>
                        <a:spcAft>
                          <a:spcPts val="800"/>
                        </a:spcAft>
                        <a:buFont typeface="Arial" panose="020B0604020202020204" pitchFamily="34" charset="0"/>
                        <a:buChar char="-"/>
                      </a:pPr>
                      <a:r>
                        <a:rPr lang="es-ES" sz="1400" b="1">
                          <a:effectLst/>
                          <a:latin typeface="Times New Roman" panose="02020603050405020304" pitchFamily="18" charset="0"/>
                          <a:cs typeface="Times New Roman" panose="02020603050405020304" pitchFamily="18" charset="0"/>
                        </a:rPr>
                        <a:t>Evapotranspiración de referencia y de fórmulas empíricas (</a:t>
                      </a:r>
                      <a:r>
                        <a:rPr lang="es-ES" sz="1400" b="1" err="1">
                          <a:effectLst/>
                          <a:latin typeface="Times New Roman" panose="02020603050405020304" pitchFamily="18" charset="0"/>
                          <a:cs typeface="Times New Roman" panose="02020603050405020304" pitchFamily="18" charset="0"/>
                        </a:rPr>
                        <a:t>ETo</a:t>
                      </a:r>
                      <a:r>
                        <a:rPr lang="es-ES" sz="1400" b="1">
                          <a:effectLst/>
                          <a:latin typeface="Times New Roman" panose="02020603050405020304" pitchFamily="18" charset="0"/>
                          <a:cs typeface="Times New Roman" panose="02020603050405020304" pitchFamily="18" charset="0"/>
                        </a:rPr>
                        <a:t>).</a:t>
                      </a:r>
                      <a:endParaRPr lang="es-PE"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tc>
                  <a:txBody>
                    <a:bodyPr/>
                    <a:lstStyle/>
                    <a:p>
                      <a:pPr marL="0" lvl="0" indent="-342900">
                        <a:lnSpc>
                          <a:spcPct val="115000"/>
                        </a:lnSpc>
                        <a:spcAft>
                          <a:spcPts val="0"/>
                        </a:spcAft>
                        <a:buFont typeface="Symbol" panose="05050102010706020507" pitchFamily="18" charset="2"/>
                        <a:buChar char=""/>
                      </a:pPr>
                      <a:r>
                        <a:rPr lang="es-ES" sz="1050">
                          <a:effectLst/>
                          <a:latin typeface="Times New Roman" panose="02020603050405020304" pitchFamily="18" charset="0"/>
                          <a:cs typeface="Times New Roman" panose="02020603050405020304" pitchFamily="18" charset="0"/>
                        </a:rPr>
                        <a:t>Métodos directos</a:t>
                      </a:r>
                      <a:endParaRPr lang="es-PE" sz="1050">
                        <a:effectLst/>
                        <a:latin typeface="Times New Roman" panose="02020603050405020304" pitchFamily="18" charset="0"/>
                        <a:cs typeface="Times New Roman" panose="02020603050405020304" pitchFamily="18" charset="0"/>
                      </a:endParaRPr>
                    </a:p>
                    <a:p>
                      <a:pPr marL="0">
                        <a:lnSpc>
                          <a:spcPct val="150000"/>
                        </a:lnSpc>
                        <a:spcAft>
                          <a:spcPts val="0"/>
                        </a:spcAft>
                      </a:pPr>
                      <a:r>
                        <a:rPr lang="es-ES" sz="1100">
                          <a:effectLst/>
                          <a:latin typeface="Times New Roman" panose="02020603050405020304" pitchFamily="18" charset="0"/>
                          <a:cs typeface="Times New Roman" panose="02020603050405020304" pitchFamily="18" charset="0"/>
                        </a:rPr>
                        <a:t>- </a:t>
                      </a:r>
                      <a:r>
                        <a:rPr lang="es-ES" sz="1050">
                          <a:effectLst/>
                          <a:latin typeface="Times New Roman" panose="02020603050405020304" pitchFamily="18" charset="0"/>
                          <a:cs typeface="Times New Roman" panose="02020603050405020304" pitchFamily="18" charset="0"/>
                        </a:rPr>
                        <a:t>Lamina de riego y drenaje</a:t>
                      </a:r>
                      <a:endParaRPr lang="es-PE" sz="1050">
                        <a:effectLst/>
                        <a:latin typeface="Times New Roman" panose="02020603050405020304" pitchFamily="18" charset="0"/>
                        <a:cs typeface="Times New Roman" panose="02020603050405020304" pitchFamily="18" charset="0"/>
                      </a:endParaRPr>
                    </a:p>
                    <a:p>
                      <a:pPr marL="0" lvl="0" indent="-342900">
                        <a:lnSpc>
                          <a:spcPct val="115000"/>
                        </a:lnSpc>
                        <a:spcAft>
                          <a:spcPts val="0"/>
                        </a:spcAft>
                        <a:buFont typeface="Symbol" panose="05050102010706020507" pitchFamily="18" charset="2"/>
                        <a:buChar char=""/>
                      </a:pPr>
                      <a:r>
                        <a:rPr lang="es-ES" sz="1050">
                          <a:effectLst/>
                          <a:latin typeface="Times New Roman" panose="02020603050405020304" pitchFamily="18" charset="0"/>
                          <a:cs typeface="Times New Roman" panose="02020603050405020304" pitchFamily="18" charset="0"/>
                        </a:rPr>
                        <a:t>Métodos indirectos</a:t>
                      </a:r>
                      <a:endParaRPr lang="es-PE" sz="1050">
                        <a:effectLst/>
                        <a:latin typeface="Times New Roman" panose="02020603050405020304" pitchFamily="18" charset="0"/>
                        <a:cs typeface="Times New Roman" panose="02020603050405020304" pitchFamily="18" charset="0"/>
                      </a:endParaRPr>
                    </a:p>
                    <a:p>
                      <a:pPr marL="0" lvl="0" indent="-342900">
                        <a:lnSpc>
                          <a:spcPct val="115000"/>
                        </a:lnSpc>
                        <a:spcAft>
                          <a:spcPts val="0"/>
                        </a:spcAft>
                        <a:buFont typeface="Arial" panose="020B0604020202020204" pitchFamily="34" charset="0"/>
                        <a:buChar char="-"/>
                      </a:pPr>
                      <a:r>
                        <a:rPr lang="es-ES" sz="1050" err="1">
                          <a:effectLst/>
                          <a:latin typeface="Times New Roman" panose="02020603050405020304" pitchFamily="18" charset="0"/>
                          <a:cs typeface="Times New Roman" panose="02020603050405020304" pitchFamily="18" charset="0"/>
                        </a:rPr>
                        <a:t>Turc</a:t>
                      </a:r>
                      <a:endParaRPr lang="es-PE" sz="1050">
                        <a:effectLst/>
                        <a:latin typeface="Times New Roman" panose="02020603050405020304" pitchFamily="18" charset="0"/>
                        <a:cs typeface="Times New Roman" panose="02020603050405020304" pitchFamily="18" charset="0"/>
                      </a:endParaRPr>
                    </a:p>
                    <a:p>
                      <a:pPr marL="0" lvl="0" indent="-342900">
                        <a:lnSpc>
                          <a:spcPct val="115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Jensen – </a:t>
                      </a:r>
                      <a:r>
                        <a:rPr lang="es-ES" sz="1050" err="1">
                          <a:effectLst/>
                          <a:latin typeface="Times New Roman" panose="02020603050405020304" pitchFamily="18" charset="0"/>
                          <a:cs typeface="Times New Roman" panose="02020603050405020304" pitchFamily="18" charset="0"/>
                        </a:rPr>
                        <a:t>Haise</a:t>
                      </a:r>
                      <a:endParaRPr lang="es-PE" sz="1050">
                        <a:effectLst/>
                        <a:latin typeface="Times New Roman" panose="02020603050405020304" pitchFamily="18" charset="0"/>
                        <a:cs typeface="Times New Roman" panose="02020603050405020304" pitchFamily="18" charset="0"/>
                      </a:endParaRPr>
                    </a:p>
                    <a:p>
                      <a:pPr marL="0" lvl="0" indent="-342900">
                        <a:lnSpc>
                          <a:spcPct val="115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Hargreaves Temperatura </a:t>
                      </a:r>
                      <a:endParaRPr lang="es-PE" sz="1050">
                        <a:effectLst/>
                        <a:latin typeface="Times New Roman" panose="02020603050405020304" pitchFamily="18" charset="0"/>
                        <a:cs typeface="Times New Roman" panose="02020603050405020304" pitchFamily="18" charset="0"/>
                      </a:endParaRPr>
                    </a:p>
                    <a:p>
                      <a:pPr marL="0" lvl="0" indent="-342900">
                        <a:lnSpc>
                          <a:spcPct val="115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Hargreaves Radiación</a:t>
                      </a:r>
                      <a:endParaRPr lang="es-PE" sz="1050">
                        <a:effectLst/>
                        <a:latin typeface="Times New Roman" panose="02020603050405020304" pitchFamily="18" charset="0"/>
                        <a:cs typeface="Times New Roman" panose="02020603050405020304" pitchFamily="18" charset="0"/>
                      </a:endParaRPr>
                    </a:p>
                    <a:p>
                      <a:pPr marL="0" lvl="0" indent="-342900">
                        <a:lnSpc>
                          <a:spcPct val="115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Blaney – </a:t>
                      </a:r>
                      <a:r>
                        <a:rPr lang="es-ES" sz="1050" err="1">
                          <a:effectLst/>
                          <a:latin typeface="Times New Roman" panose="02020603050405020304" pitchFamily="18" charset="0"/>
                          <a:cs typeface="Times New Roman" panose="02020603050405020304" pitchFamily="18" charset="0"/>
                        </a:rPr>
                        <a:t>Criddle</a:t>
                      </a:r>
                      <a:r>
                        <a:rPr lang="es-ES" sz="1100">
                          <a:effectLst/>
                          <a:latin typeface="Times New Roman" panose="02020603050405020304" pitchFamily="18" charset="0"/>
                          <a:cs typeface="Times New Roman" panose="02020603050405020304" pitchFamily="18" charset="0"/>
                        </a:rPr>
                        <a:t> </a:t>
                      </a:r>
                      <a:endParaRPr lang="es-PE" sz="1050">
                        <a:effectLst/>
                        <a:latin typeface="Times New Roman" panose="02020603050405020304" pitchFamily="18" charset="0"/>
                        <a:cs typeface="Times New Roman" panose="02020603050405020304" pitchFamily="18" charset="0"/>
                      </a:endParaRPr>
                    </a:p>
                    <a:p>
                      <a:pPr marL="0" lvl="0" indent="-342900">
                        <a:lnSpc>
                          <a:spcPct val="115000"/>
                        </a:lnSpc>
                        <a:spcAft>
                          <a:spcPts val="0"/>
                        </a:spcAft>
                        <a:buFont typeface="Arial" panose="020B0604020202020204" pitchFamily="34" charset="0"/>
                        <a:buChar char="-"/>
                      </a:pPr>
                      <a:r>
                        <a:rPr lang="es-ES" sz="1050" err="1">
                          <a:effectLst/>
                          <a:latin typeface="Times New Roman" panose="02020603050405020304" pitchFamily="18" charset="0"/>
                          <a:cs typeface="Times New Roman" panose="02020603050405020304" pitchFamily="18" charset="0"/>
                        </a:rPr>
                        <a:t>Thorwitwe</a:t>
                      </a:r>
                      <a:endParaRPr lang="es-PE" sz="1050">
                        <a:effectLst/>
                        <a:latin typeface="Times New Roman" panose="02020603050405020304" pitchFamily="18" charset="0"/>
                        <a:cs typeface="Times New Roman" panose="02020603050405020304" pitchFamily="18" charset="0"/>
                      </a:endParaRPr>
                    </a:p>
                    <a:p>
                      <a:pPr marL="0" lvl="0" indent="-342900">
                        <a:lnSpc>
                          <a:spcPct val="115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Hargreaves </a:t>
                      </a:r>
                      <a:r>
                        <a:rPr lang="es-ES" sz="1050" err="1">
                          <a:effectLst/>
                          <a:latin typeface="Times New Roman" panose="02020603050405020304" pitchFamily="18" charset="0"/>
                          <a:cs typeface="Times New Roman" panose="02020603050405020304" pitchFamily="18" charset="0"/>
                        </a:rPr>
                        <a:t>Radia|ción</a:t>
                      </a:r>
                      <a:endParaRPr lang="es-PE"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extLst>
                  <a:ext uri="{0D108BD9-81ED-4DB2-BD59-A6C34878D82A}">
                    <a16:rowId xmlns:a16="http://schemas.microsoft.com/office/drawing/2014/main" val="149605561"/>
                  </a:ext>
                </a:extLst>
              </a:tr>
              <a:tr h="215526">
                <a:tc vMerge="1">
                  <a:txBody>
                    <a:bodyPr/>
                    <a:lstStyle/>
                    <a:p>
                      <a:endParaRPr lang="es-PE"/>
                    </a:p>
                  </a:txBody>
                  <a:tcPr/>
                </a:tc>
                <a:tc vMerge="1">
                  <a:txBody>
                    <a:bodyPr/>
                    <a:lstStyle/>
                    <a:p>
                      <a:endParaRPr lang="es-PE"/>
                    </a:p>
                  </a:txBody>
                  <a:tcPr/>
                </a:tc>
                <a:tc>
                  <a:txBody>
                    <a:bodyPr/>
                    <a:lstStyle/>
                    <a:p>
                      <a:pPr marL="342900" lvl="0" indent="-342900">
                        <a:lnSpc>
                          <a:spcPct val="115000"/>
                        </a:lnSpc>
                        <a:spcAft>
                          <a:spcPts val="800"/>
                        </a:spcAft>
                        <a:buFont typeface="Arial" panose="020B0604020202020204" pitchFamily="34" charset="0"/>
                        <a:buChar char="-"/>
                      </a:pPr>
                      <a:r>
                        <a:rPr lang="es-ES" sz="1400" b="1">
                          <a:effectLst/>
                          <a:latin typeface="Times New Roman" panose="02020603050405020304" pitchFamily="18" charset="0"/>
                          <a:cs typeface="Times New Roman" panose="02020603050405020304" pitchFamily="18" charset="0"/>
                        </a:rPr>
                        <a:t>Evapotranspiración del cultivo (</a:t>
                      </a:r>
                      <a:r>
                        <a:rPr lang="es-ES" sz="1400" b="1" err="1">
                          <a:effectLst/>
                          <a:latin typeface="Times New Roman" panose="02020603050405020304" pitchFamily="18" charset="0"/>
                          <a:cs typeface="Times New Roman" panose="02020603050405020304" pitchFamily="18" charset="0"/>
                        </a:rPr>
                        <a:t>ETc</a:t>
                      </a:r>
                      <a:r>
                        <a:rPr lang="es-ES" sz="1400" b="1">
                          <a:effectLst/>
                          <a:latin typeface="Times New Roman" panose="02020603050405020304" pitchFamily="18" charset="0"/>
                          <a:cs typeface="Times New Roman" panose="02020603050405020304" pitchFamily="18" charset="0"/>
                        </a:rPr>
                        <a:t>).</a:t>
                      </a:r>
                      <a:endParaRPr lang="es-PE"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tc>
                  <a:txBody>
                    <a:bodyPr/>
                    <a:lstStyle/>
                    <a:p>
                      <a:pPr marL="0">
                        <a:lnSpc>
                          <a:spcPct val="150000"/>
                        </a:lnSpc>
                        <a:spcAft>
                          <a:spcPts val="0"/>
                        </a:spcAft>
                      </a:pPr>
                      <a:r>
                        <a:rPr lang="es-ES" sz="1100">
                          <a:effectLst/>
                          <a:latin typeface="Times New Roman" panose="02020603050405020304" pitchFamily="18" charset="0"/>
                          <a:cs typeface="Times New Roman" panose="02020603050405020304" pitchFamily="18" charset="0"/>
                        </a:rPr>
                        <a:t>- </a:t>
                      </a:r>
                      <a:r>
                        <a:rPr lang="es-ES" sz="1050">
                          <a:effectLst/>
                          <a:latin typeface="Times New Roman" panose="02020603050405020304" pitchFamily="18" charset="0"/>
                          <a:cs typeface="Times New Roman" panose="02020603050405020304" pitchFamily="18" charset="0"/>
                        </a:rPr>
                        <a:t>Lamina de riego y drenaje.</a:t>
                      </a:r>
                      <a:endParaRPr lang="es-PE"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extLst>
                  <a:ext uri="{0D108BD9-81ED-4DB2-BD59-A6C34878D82A}">
                    <a16:rowId xmlns:a16="http://schemas.microsoft.com/office/drawing/2014/main" val="1664009481"/>
                  </a:ext>
                </a:extLst>
              </a:tr>
              <a:tr h="670382">
                <a:tc>
                  <a:txBody>
                    <a:bodyPr/>
                    <a:lstStyle/>
                    <a:p>
                      <a:pPr algn="ctr">
                        <a:lnSpc>
                          <a:spcPct val="150000"/>
                        </a:lnSpc>
                        <a:spcAft>
                          <a:spcPts val="800"/>
                        </a:spcAft>
                      </a:pPr>
                      <a:r>
                        <a:rPr lang="es-ES" sz="2000">
                          <a:effectLst/>
                          <a:latin typeface="Times New Roman" panose="02020603050405020304" pitchFamily="18" charset="0"/>
                          <a:cs typeface="Times New Roman" panose="02020603050405020304" pitchFamily="18" charset="0"/>
                        </a:rPr>
                        <a:t>Dependiente</a:t>
                      </a:r>
                      <a:endParaRPr lang="es-P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tc>
                  <a:txBody>
                    <a:bodyPr/>
                    <a:lstStyle/>
                    <a:p>
                      <a:pPr marL="31750" algn="just">
                        <a:lnSpc>
                          <a:spcPct val="107000"/>
                        </a:lnSpc>
                        <a:spcAft>
                          <a:spcPts val="800"/>
                        </a:spcAft>
                      </a:pPr>
                      <a:r>
                        <a:rPr lang="es-ES" sz="1600" b="1">
                          <a:effectLst/>
                          <a:latin typeface="Times New Roman" panose="02020603050405020304" pitchFamily="18" charset="0"/>
                          <a:cs typeface="Times New Roman" panose="02020603050405020304" pitchFamily="18" charset="0"/>
                        </a:rPr>
                        <a:t>Coeficiente de Cultivo del maíz morado (Kc).</a:t>
                      </a:r>
                      <a:endParaRPr lang="es-PE"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tc>
                  <a:txBody>
                    <a:bodyPr/>
                    <a:lstStyle/>
                    <a:p>
                      <a:pPr marL="342900" lvl="0" indent="-342900">
                        <a:lnSpc>
                          <a:spcPct val="115000"/>
                        </a:lnSpc>
                        <a:spcAft>
                          <a:spcPts val="800"/>
                        </a:spcAft>
                        <a:buFont typeface="Arial" panose="020B0604020202020204" pitchFamily="34" charset="0"/>
                        <a:buChar char="-"/>
                      </a:pPr>
                      <a:r>
                        <a:rPr lang="es-ES" sz="1400" b="1">
                          <a:effectLst/>
                          <a:latin typeface="Times New Roman" panose="02020603050405020304" pitchFamily="18" charset="0"/>
                          <a:cs typeface="Times New Roman" panose="02020603050405020304" pitchFamily="18" charset="0"/>
                        </a:rPr>
                        <a:t>Kc</a:t>
                      </a:r>
                      <a:endParaRPr lang="es-PE"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tc>
                  <a:txBody>
                    <a:bodyPr/>
                    <a:lstStyle/>
                    <a:p>
                      <a:pPr marL="0">
                        <a:lnSpc>
                          <a:spcPct val="115000"/>
                        </a:lnSpc>
                        <a:spcAft>
                          <a:spcPts val="0"/>
                        </a:spcAft>
                      </a:pPr>
                      <a:r>
                        <a:rPr lang="es-ES" sz="1050">
                          <a:effectLst/>
                          <a:latin typeface="Times New Roman" panose="02020603050405020304" pitchFamily="18" charset="0"/>
                          <a:cs typeface="Times New Roman" panose="02020603050405020304" pitchFamily="18" charset="0"/>
                        </a:rPr>
                        <a:t> </a:t>
                      </a:r>
                      <a:endParaRPr lang="es-PE" sz="1050">
                        <a:effectLst/>
                        <a:latin typeface="Times New Roman" panose="02020603050405020304" pitchFamily="18" charset="0"/>
                        <a:cs typeface="Times New Roman" panose="02020603050405020304" pitchFamily="18" charset="0"/>
                      </a:endParaRPr>
                    </a:p>
                    <a:p>
                      <a:pPr marL="0" lvl="0" indent="-342900">
                        <a:lnSpc>
                          <a:spcPct val="115000"/>
                        </a:lnSpc>
                        <a:spcAft>
                          <a:spcPts val="0"/>
                        </a:spcAft>
                        <a:buFont typeface="Arial" panose="020B0604020202020204" pitchFamily="34" charset="0"/>
                        <a:buChar char="-"/>
                      </a:pPr>
                      <a:r>
                        <a:rPr lang="es-ES" sz="1050" err="1">
                          <a:effectLst/>
                          <a:latin typeface="Times New Roman" panose="02020603050405020304" pitchFamily="18" charset="0"/>
                          <a:cs typeface="Times New Roman" panose="02020603050405020304" pitchFamily="18" charset="0"/>
                        </a:rPr>
                        <a:t>ETc</a:t>
                      </a:r>
                      <a:r>
                        <a:rPr lang="es-ES" sz="1050">
                          <a:effectLst/>
                          <a:latin typeface="Times New Roman" panose="02020603050405020304" pitchFamily="18" charset="0"/>
                          <a:cs typeface="Times New Roman" panose="02020603050405020304" pitchFamily="18" charset="0"/>
                        </a:rPr>
                        <a:t>/</a:t>
                      </a:r>
                      <a:r>
                        <a:rPr lang="es-ES" sz="1050" err="1">
                          <a:effectLst/>
                          <a:latin typeface="Times New Roman" panose="02020603050405020304" pitchFamily="18" charset="0"/>
                          <a:cs typeface="Times New Roman" panose="02020603050405020304" pitchFamily="18" charset="0"/>
                        </a:rPr>
                        <a:t>ETo</a:t>
                      </a:r>
                      <a:endParaRPr lang="es-PE" sz="1050">
                        <a:effectLst/>
                        <a:latin typeface="Times New Roman" panose="02020603050405020304" pitchFamily="18" charset="0"/>
                        <a:cs typeface="Times New Roman" panose="02020603050405020304" pitchFamily="18" charset="0"/>
                      </a:endParaRPr>
                    </a:p>
                    <a:p>
                      <a:pPr marL="0" algn="just">
                        <a:lnSpc>
                          <a:spcPct val="107000"/>
                        </a:lnSpc>
                        <a:spcAft>
                          <a:spcPts val="0"/>
                        </a:spcAft>
                      </a:pPr>
                      <a:r>
                        <a:rPr lang="es-ES" sz="1100">
                          <a:effectLst/>
                          <a:latin typeface="Times New Roman" panose="02020603050405020304" pitchFamily="18" charset="0"/>
                          <a:cs typeface="Times New Roman" panose="02020603050405020304" pitchFamily="18" charset="0"/>
                        </a:rPr>
                        <a:t> </a:t>
                      </a:r>
                      <a:endParaRPr lang="es-PE"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extLst>
                  <a:ext uri="{0D108BD9-81ED-4DB2-BD59-A6C34878D82A}">
                    <a16:rowId xmlns:a16="http://schemas.microsoft.com/office/drawing/2014/main" val="2532486415"/>
                  </a:ext>
                </a:extLst>
              </a:tr>
              <a:tr h="2124498">
                <a:tc>
                  <a:txBody>
                    <a:bodyPr/>
                    <a:lstStyle/>
                    <a:p>
                      <a:pPr algn="ctr">
                        <a:lnSpc>
                          <a:spcPct val="150000"/>
                        </a:lnSpc>
                        <a:spcAft>
                          <a:spcPts val="800"/>
                        </a:spcAft>
                      </a:pPr>
                      <a:r>
                        <a:rPr lang="es-ES" sz="2000">
                          <a:effectLst/>
                          <a:latin typeface="Times New Roman" panose="02020603050405020304" pitchFamily="18" charset="0"/>
                          <a:cs typeface="Times New Roman" panose="02020603050405020304" pitchFamily="18" charset="0"/>
                        </a:rPr>
                        <a:t>Interviniente</a:t>
                      </a:r>
                      <a:endParaRPr lang="es-PE"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tc>
                  <a:txBody>
                    <a:bodyPr/>
                    <a:lstStyle/>
                    <a:p>
                      <a:pPr marL="31750" algn="just">
                        <a:lnSpc>
                          <a:spcPct val="107000"/>
                        </a:lnSpc>
                        <a:spcAft>
                          <a:spcPts val="800"/>
                        </a:spcAft>
                      </a:pPr>
                      <a:r>
                        <a:rPr lang="es-ES" sz="1600" b="1">
                          <a:effectLst/>
                          <a:latin typeface="Times New Roman" panose="02020603050405020304" pitchFamily="18" charset="0"/>
                          <a:cs typeface="Times New Roman" panose="02020603050405020304" pitchFamily="18" charset="0"/>
                        </a:rPr>
                        <a:t>Condiciones suelo y clima</a:t>
                      </a:r>
                      <a:endParaRPr lang="es-PE"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tc>
                  <a:txBody>
                    <a:bodyPr/>
                    <a:lstStyle/>
                    <a:p>
                      <a:pPr marL="31750" algn="just">
                        <a:lnSpc>
                          <a:spcPct val="107000"/>
                        </a:lnSpc>
                        <a:spcAft>
                          <a:spcPts val="800"/>
                        </a:spcAft>
                      </a:pPr>
                      <a:r>
                        <a:rPr lang="es-ES" sz="1400" b="1">
                          <a:effectLst/>
                          <a:latin typeface="Times New Roman" panose="02020603050405020304" pitchFamily="18" charset="0"/>
                          <a:cs typeface="Times New Roman" panose="02020603050405020304" pitchFamily="18" charset="0"/>
                        </a:rPr>
                        <a:t> </a:t>
                      </a:r>
                      <a:endParaRPr lang="es-PE" sz="1400" b="1">
                        <a:effectLst/>
                        <a:latin typeface="Times New Roman" panose="02020603050405020304" pitchFamily="18" charset="0"/>
                        <a:cs typeface="Times New Roman" panose="02020603050405020304" pitchFamily="18" charset="0"/>
                      </a:endParaRPr>
                    </a:p>
                    <a:p>
                      <a:pPr marL="31750" algn="just">
                        <a:lnSpc>
                          <a:spcPct val="107000"/>
                        </a:lnSpc>
                        <a:spcAft>
                          <a:spcPts val="800"/>
                        </a:spcAft>
                      </a:pPr>
                      <a:r>
                        <a:rPr lang="es-ES" sz="1400" b="1">
                          <a:effectLst/>
                          <a:latin typeface="Times New Roman" panose="02020603050405020304" pitchFamily="18" charset="0"/>
                          <a:cs typeface="Times New Roman" panose="02020603050405020304" pitchFamily="18" charset="0"/>
                        </a:rPr>
                        <a:t> </a:t>
                      </a:r>
                      <a:endParaRPr lang="es-PE" sz="1400" b="1">
                        <a:effectLst/>
                        <a:latin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pPr>
                      <a:r>
                        <a:rPr lang="es-ES" sz="1400" b="1">
                          <a:effectLst/>
                          <a:latin typeface="Times New Roman" panose="02020603050405020304" pitchFamily="18" charset="0"/>
                          <a:cs typeface="Times New Roman" panose="02020603050405020304" pitchFamily="18" charset="0"/>
                        </a:rPr>
                        <a:t>Clima</a:t>
                      </a:r>
                      <a:endParaRPr lang="es-PE" sz="1400" b="1">
                        <a:effectLst/>
                        <a:latin typeface="Times New Roman" panose="02020603050405020304" pitchFamily="18" charset="0"/>
                        <a:cs typeface="Times New Roman" panose="02020603050405020304" pitchFamily="18" charset="0"/>
                      </a:endParaRPr>
                    </a:p>
                    <a:p>
                      <a:pPr marL="31750" algn="just">
                        <a:lnSpc>
                          <a:spcPct val="107000"/>
                        </a:lnSpc>
                        <a:spcAft>
                          <a:spcPts val="800"/>
                        </a:spcAft>
                      </a:pPr>
                      <a:r>
                        <a:rPr lang="es-ES" sz="1400" b="1">
                          <a:effectLst/>
                          <a:latin typeface="Times New Roman" panose="02020603050405020304" pitchFamily="18" charset="0"/>
                          <a:cs typeface="Times New Roman" panose="02020603050405020304" pitchFamily="18" charset="0"/>
                        </a:rPr>
                        <a:t>  </a:t>
                      </a:r>
                      <a:endParaRPr lang="es-PE" sz="1400" b="1">
                        <a:effectLst/>
                        <a:latin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pPr>
                      <a:r>
                        <a:rPr lang="es-ES" sz="1400" b="1">
                          <a:effectLst/>
                          <a:latin typeface="Times New Roman" panose="02020603050405020304" pitchFamily="18" charset="0"/>
                          <a:cs typeface="Times New Roman" panose="02020603050405020304" pitchFamily="18" charset="0"/>
                        </a:rPr>
                        <a:t>Suelo</a:t>
                      </a:r>
                      <a:endParaRPr lang="es-PE"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tc>
                <a:tc>
                  <a:txBody>
                    <a:bodyPr/>
                    <a:lstStyle/>
                    <a:p>
                      <a:pPr marL="0" lvl="0" indent="-342900">
                        <a:lnSpc>
                          <a:spcPct val="107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Temperatura Mínima </a:t>
                      </a:r>
                      <a:endParaRPr lang="es-PE" sz="1050">
                        <a:effectLst/>
                        <a:latin typeface="Times New Roman" panose="02020603050405020304" pitchFamily="18" charset="0"/>
                        <a:cs typeface="Times New Roman" panose="02020603050405020304" pitchFamily="18" charset="0"/>
                      </a:endParaRPr>
                    </a:p>
                    <a:p>
                      <a:pPr marL="0" lvl="0" indent="-342900">
                        <a:lnSpc>
                          <a:spcPct val="107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Temperatura Máxima.</a:t>
                      </a:r>
                      <a:endParaRPr lang="es-PE" sz="1050">
                        <a:effectLst/>
                        <a:latin typeface="Times New Roman" panose="02020603050405020304" pitchFamily="18" charset="0"/>
                        <a:cs typeface="Times New Roman" panose="02020603050405020304" pitchFamily="18" charset="0"/>
                      </a:endParaRPr>
                    </a:p>
                    <a:p>
                      <a:pPr marL="0" lvl="0" indent="-342900">
                        <a:lnSpc>
                          <a:spcPct val="107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Precipitación.</a:t>
                      </a:r>
                      <a:endParaRPr lang="es-PE" sz="1050">
                        <a:effectLst/>
                        <a:latin typeface="Times New Roman" panose="02020603050405020304" pitchFamily="18" charset="0"/>
                        <a:cs typeface="Times New Roman" panose="02020603050405020304" pitchFamily="18" charset="0"/>
                      </a:endParaRPr>
                    </a:p>
                    <a:p>
                      <a:pPr marL="0" lvl="0" indent="-342900">
                        <a:lnSpc>
                          <a:spcPct val="107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Velocidad de viento</a:t>
                      </a:r>
                      <a:endParaRPr lang="es-PE" sz="1050">
                        <a:effectLst/>
                        <a:latin typeface="Times New Roman" panose="02020603050405020304" pitchFamily="18" charset="0"/>
                        <a:cs typeface="Times New Roman" panose="02020603050405020304" pitchFamily="18" charset="0"/>
                      </a:endParaRPr>
                    </a:p>
                    <a:p>
                      <a:pPr marL="0" lvl="0" indent="-342900">
                        <a:lnSpc>
                          <a:spcPct val="107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Humedad Relativa.</a:t>
                      </a:r>
                      <a:endParaRPr lang="es-PE" sz="1050">
                        <a:effectLst/>
                        <a:latin typeface="Times New Roman" panose="02020603050405020304" pitchFamily="18" charset="0"/>
                        <a:cs typeface="Times New Roman" panose="02020603050405020304" pitchFamily="18" charset="0"/>
                      </a:endParaRPr>
                    </a:p>
                    <a:p>
                      <a:pPr marL="0">
                        <a:lnSpc>
                          <a:spcPct val="107000"/>
                        </a:lnSpc>
                        <a:spcAft>
                          <a:spcPts val="0"/>
                        </a:spcAft>
                      </a:pPr>
                      <a:r>
                        <a:rPr lang="es-ES" sz="1050">
                          <a:effectLst/>
                          <a:latin typeface="Times New Roman" panose="02020603050405020304" pitchFamily="18" charset="0"/>
                          <a:cs typeface="Times New Roman" panose="02020603050405020304" pitchFamily="18" charset="0"/>
                        </a:rPr>
                        <a:t> </a:t>
                      </a:r>
                      <a:endParaRPr lang="es-PE" sz="1050">
                        <a:effectLst/>
                        <a:latin typeface="Times New Roman" panose="02020603050405020304" pitchFamily="18" charset="0"/>
                        <a:cs typeface="Times New Roman" panose="02020603050405020304" pitchFamily="18" charset="0"/>
                      </a:endParaRPr>
                    </a:p>
                    <a:p>
                      <a:pPr marL="0" lvl="0" indent="-342900">
                        <a:lnSpc>
                          <a:spcPct val="107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Textura</a:t>
                      </a:r>
                      <a:endParaRPr lang="es-PE" sz="1050">
                        <a:effectLst/>
                        <a:latin typeface="Times New Roman" panose="02020603050405020304" pitchFamily="18" charset="0"/>
                        <a:cs typeface="Times New Roman" panose="02020603050405020304" pitchFamily="18" charset="0"/>
                      </a:endParaRPr>
                    </a:p>
                    <a:p>
                      <a:pPr marL="0" lvl="0" indent="-342900">
                        <a:lnSpc>
                          <a:spcPct val="107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Estructura</a:t>
                      </a:r>
                      <a:endParaRPr lang="es-PE" sz="1050">
                        <a:effectLst/>
                        <a:latin typeface="Times New Roman" panose="02020603050405020304" pitchFamily="18" charset="0"/>
                        <a:cs typeface="Times New Roman" panose="02020603050405020304" pitchFamily="18" charset="0"/>
                      </a:endParaRPr>
                    </a:p>
                    <a:p>
                      <a:pPr marL="0" lvl="0" indent="-342900">
                        <a:lnSpc>
                          <a:spcPct val="107000"/>
                        </a:lnSpc>
                        <a:spcAft>
                          <a:spcPts val="0"/>
                        </a:spcAft>
                        <a:buFont typeface="Arial" panose="020B0604020202020204" pitchFamily="34" charset="0"/>
                        <a:buChar char="-"/>
                      </a:pPr>
                      <a:r>
                        <a:rPr lang="es-ES" sz="1050">
                          <a:effectLst/>
                          <a:latin typeface="Times New Roman" panose="02020603050405020304" pitchFamily="18" charset="0"/>
                          <a:cs typeface="Times New Roman" panose="02020603050405020304" pitchFamily="18" charset="0"/>
                        </a:rPr>
                        <a:t>pH</a:t>
                      </a:r>
                      <a:endParaRPr lang="es-PE"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32059" marR="32059" marT="0" marB="0" anchor="ctr"/>
                </a:tc>
                <a:extLst>
                  <a:ext uri="{0D108BD9-81ED-4DB2-BD59-A6C34878D82A}">
                    <a16:rowId xmlns:a16="http://schemas.microsoft.com/office/drawing/2014/main" val="2152656331"/>
                  </a:ext>
                </a:extLst>
              </a:tr>
            </a:tbl>
          </a:graphicData>
        </a:graphic>
      </p:graphicFrame>
      <p:sp>
        <p:nvSpPr>
          <p:cNvPr id="3" name="Pergamino horizontal 6">
            <a:extLst>
              <a:ext uri="{FF2B5EF4-FFF2-40B4-BE49-F238E27FC236}">
                <a16:creationId xmlns:a16="http://schemas.microsoft.com/office/drawing/2014/main" id="{6D8EBDE8-CC35-CFD5-37F6-ED7DBE0451F2}"/>
              </a:ext>
            </a:extLst>
          </p:cNvPr>
          <p:cNvSpPr/>
          <p:nvPr/>
        </p:nvSpPr>
        <p:spPr>
          <a:xfrm>
            <a:off x="156406" y="0"/>
            <a:ext cx="2271713" cy="897849"/>
          </a:xfrm>
          <a:prstGeom prst="horizontalScroll">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lvl="0" defTabSz="457200">
              <a:lnSpc>
                <a:spcPct val="150000"/>
              </a:lnSpc>
            </a:pPr>
            <a:r>
              <a:rPr lang="es-PE" sz="2000" b="1">
                <a:solidFill>
                  <a:prstClr val="white"/>
                </a:solidFill>
                <a:latin typeface="Arial" panose="020B0604020202020204" pitchFamily="34" charset="0"/>
                <a:ea typeface="Calibri" panose="020F0502020204030204" pitchFamily="34" charset="0"/>
                <a:cs typeface="Times New Roman" panose="02020603050405020304" pitchFamily="18" charset="0"/>
              </a:rPr>
              <a:t>2.5 VARIABLES</a:t>
            </a:r>
            <a:endParaRPr lang="es-PE" sz="20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171291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dondear rectángulo de esquina diagonal 33">
            <a:extLst>
              <a:ext uri="{FF2B5EF4-FFF2-40B4-BE49-F238E27FC236}">
                <a16:creationId xmlns:a16="http://schemas.microsoft.com/office/drawing/2014/main" id="{EC725A76-8218-E718-4DBA-C49A18653D3A}"/>
              </a:ext>
            </a:extLst>
          </p:cNvPr>
          <p:cNvSpPr/>
          <p:nvPr/>
        </p:nvSpPr>
        <p:spPr>
          <a:xfrm>
            <a:off x="1909285" y="147922"/>
            <a:ext cx="8724275" cy="1285755"/>
          </a:xfrm>
          <a:prstGeom prst="round2DiagRect">
            <a:avLst/>
          </a:prstGeom>
          <a:solidFill>
            <a:sysClr val="window" lastClr="FFFFFF"/>
          </a:solidFill>
          <a:ln w="22225" cap="flat" cmpd="sng" algn="ctr">
            <a:solidFill>
              <a:srgbClr val="C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3200" b="1" i="0" u="none" strike="noStrike" kern="0" cap="all" spc="0" normalizeH="0" baseline="0" noProof="0" dirty="0">
                <a:ln>
                  <a:noFill/>
                </a:ln>
                <a:solidFill>
                  <a:srgbClr val="FF0000"/>
                </a:solidFill>
                <a:effectLst>
                  <a:reflection blurRad="6350" stA="55000" endA="300" endPos="45500" dir="5400000" sy="-100000" algn="bl" rotWithShape="0"/>
                </a:effectLst>
                <a:uLnTx/>
                <a:uFillTx/>
                <a:latin typeface="Cooper Black" panose="0208090404030B020404" pitchFamily="18" charset="0"/>
              </a:rPr>
              <a:t>Capítulo III</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3200" b="1" i="0" u="none" strike="noStrike" kern="0" cap="all" spc="0" normalizeH="0" baseline="0" noProof="0" dirty="0">
                <a:ln>
                  <a:noFill/>
                </a:ln>
                <a:solidFill>
                  <a:srgbClr val="FF0000"/>
                </a:solidFill>
                <a:effectLst>
                  <a:reflection blurRad="6350" stA="55000" endA="300" endPos="45500" dir="5400000" sy="-100000" algn="bl" rotWithShape="0"/>
                </a:effectLst>
                <a:uLnTx/>
                <a:uFillTx/>
                <a:latin typeface="Cooper Black" panose="0208090404030B020404" pitchFamily="18" charset="0"/>
              </a:rPr>
              <a:t>MATERIALES Y MÉTODOS</a:t>
            </a:r>
            <a:endParaRPr kumimoji="0" lang="es-PE" sz="1800" b="0" i="0" u="none" strike="noStrike" kern="0" cap="none" spc="0" normalizeH="0" baseline="0" noProof="0" dirty="0">
              <a:ln>
                <a:noFill/>
              </a:ln>
              <a:solidFill>
                <a:srgbClr val="FF0000"/>
              </a:solidFill>
              <a:effectLst/>
              <a:uLnTx/>
              <a:uFillTx/>
            </a:endParaRPr>
          </a:p>
        </p:txBody>
      </p:sp>
      <p:sp>
        <p:nvSpPr>
          <p:cNvPr id="5" name="9 Rectángulo">
            <a:extLst>
              <a:ext uri="{FF2B5EF4-FFF2-40B4-BE49-F238E27FC236}">
                <a16:creationId xmlns:a16="http://schemas.microsoft.com/office/drawing/2014/main" id="{7760C1E2-15DE-B825-31F5-BFEAEDCCE000}"/>
              </a:ext>
            </a:extLst>
          </p:cNvPr>
          <p:cNvSpPr/>
          <p:nvPr/>
        </p:nvSpPr>
        <p:spPr>
          <a:xfrm>
            <a:off x="467720" y="1731453"/>
            <a:ext cx="6643165" cy="659411"/>
          </a:xfrm>
          <a:prstGeom prst="rect">
            <a:avLst/>
          </a:prstGeom>
          <a:solidFill>
            <a:srgbClr val="5ECCF3"/>
          </a:solidFill>
          <a:ln w="15875" cap="flat" cmpd="sng" algn="ctr">
            <a:solidFill>
              <a:srgbClr val="5ECCF3">
                <a:shade val="50000"/>
                <a:shade val="75000"/>
                <a:satMod val="125000"/>
                <a:lumMod val="75000"/>
              </a:srgbClr>
            </a:solidFill>
            <a:prstDash val="solid"/>
          </a:ln>
          <a:effectLst/>
        </p:spPr>
        <p:txBody>
          <a:bodyPr wrap="none">
            <a:spAutoFit/>
          </a:bodyPr>
          <a:lstStyle/>
          <a:p>
            <a:pPr marL="0" marR="0" lvl="0" indent="0" defTabSz="914400" eaLnBrk="1" fontAlgn="auto" latinLnBrk="0" hangingPunct="1">
              <a:lnSpc>
                <a:spcPct val="150000"/>
              </a:lnSpc>
              <a:spcBef>
                <a:spcPts val="0"/>
              </a:spcBef>
              <a:spcAft>
                <a:spcPts val="1000"/>
              </a:spcAft>
              <a:buClrTx/>
              <a:buSzTx/>
              <a:buFontTx/>
              <a:buNone/>
              <a:tabLst/>
              <a:defRPr/>
            </a:pPr>
            <a:r>
              <a:rPr kumimoji="0" lang="es-ES" sz="2800" b="1" i="0" u="none" strike="noStrike" kern="0" cap="none" spc="0" normalizeH="0" baseline="0" noProof="0">
                <a:ln>
                  <a:noFill/>
                </a:ln>
                <a:solidFill>
                  <a:prstClr val="white"/>
                </a:solidFill>
                <a:effectLst/>
                <a:uLnTx/>
                <a:uFillTx/>
                <a:latin typeface="Arial"/>
                <a:ea typeface="Calibri"/>
                <a:cs typeface="Times New Roman"/>
              </a:rPr>
              <a:t>3.1 TIPO Y NIVEL DE INVESTIGACIÓN</a:t>
            </a:r>
            <a:endParaRPr kumimoji="0" lang="es-PE" sz="2800" b="0" i="0" u="none" strike="noStrike" kern="0" cap="none" spc="0" normalizeH="0" baseline="0" noProof="0">
              <a:ln>
                <a:noFill/>
              </a:ln>
              <a:solidFill>
                <a:prstClr val="white"/>
              </a:solidFill>
              <a:effectLst/>
              <a:uLnTx/>
              <a:uFillTx/>
              <a:latin typeface="Trebuchet MS"/>
              <a:ea typeface="Calibri"/>
              <a:cs typeface="Times New Roman"/>
            </a:endParaRPr>
          </a:p>
        </p:txBody>
      </p:sp>
      <p:sp>
        <p:nvSpPr>
          <p:cNvPr id="6" name="Abrir llave 17">
            <a:extLst>
              <a:ext uri="{FF2B5EF4-FFF2-40B4-BE49-F238E27FC236}">
                <a16:creationId xmlns:a16="http://schemas.microsoft.com/office/drawing/2014/main" id="{7177CE61-C276-7D62-E1C7-F8B3BB2CC85D}"/>
              </a:ext>
            </a:extLst>
          </p:cNvPr>
          <p:cNvSpPr/>
          <p:nvPr/>
        </p:nvSpPr>
        <p:spPr>
          <a:xfrm rot="5400000">
            <a:off x="5575708" y="-109117"/>
            <a:ext cx="886206" cy="6274774"/>
          </a:xfrm>
          <a:prstGeom prst="leftBrace">
            <a:avLst>
              <a:gd name="adj1" fmla="val 28475"/>
              <a:gd name="adj2" fmla="val 45396"/>
            </a:avLst>
          </a:prstGeom>
          <a:noFill/>
          <a:ln w="76200" cap="flat" cmpd="sng" algn="ctr">
            <a:solidFill>
              <a:srgbClr val="F14124"/>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2800" b="0" i="0" u="none" strike="noStrike" kern="0" cap="none" spc="0" normalizeH="0" baseline="0" noProof="0">
              <a:ln>
                <a:noFill/>
              </a:ln>
              <a:solidFill>
                <a:sysClr val="window" lastClr="FFFFFF"/>
              </a:solidFill>
              <a:effectLst/>
              <a:uLnTx/>
              <a:uFillTx/>
              <a:latin typeface="Agency FB" panose="020B0503020202020204" pitchFamily="34" charset="0"/>
              <a:cs typeface="Aharoni" panose="02010803020104030203" pitchFamily="2" charset="-79"/>
            </a:endParaRPr>
          </a:p>
        </p:txBody>
      </p:sp>
      <p:sp>
        <p:nvSpPr>
          <p:cNvPr id="7" name="11 Rectángulo">
            <a:extLst>
              <a:ext uri="{FF2B5EF4-FFF2-40B4-BE49-F238E27FC236}">
                <a16:creationId xmlns:a16="http://schemas.microsoft.com/office/drawing/2014/main" id="{0EFC13D2-9CDE-B7AC-6021-139F59131318}"/>
              </a:ext>
            </a:extLst>
          </p:cNvPr>
          <p:cNvSpPr/>
          <p:nvPr/>
        </p:nvSpPr>
        <p:spPr>
          <a:xfrm>
            <a:off x="1189470" y="4110728"/>
            <a:ext cx="4459490" cy="584775"/>
          </a:xfrm>
          <a:prstGeom prst="rect">
            <a:avLst/>
          </a:prstGeom>
          <a:solidFill>
            <a:srgbClr val="FF8021"/>
          </a:solidFill>
          <a:ln w="15875" cap="flat" cmpd="sng" algn="ctr">
            <a:solidFill>
              <a:srgbClr val="FF8021">
                <a:shade val="50000"/>
                <a:shade val="75000"/>
                <a:satMod val="125000"/>
                <a:lumMod val="75000"/>
              </a:srgbClr>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a:ln>
                  <a:noFill/>
                </a:ln>
                <a:solidFill>
                  <a:prstClr val="white"/>
                </a:solidFill>
                <a:effectLst/>
                <a:uLnTx/>
                <a:uFillTx/>
                <a:latin typeface="Arial"/>
                <a:ea typeface="Calibri"/>
              </a:rPr>
              <a:t>Tipo de investigación </a:t>
            </a:r>
            <a:endParaRPr kumimoji="0" lang="es-PE" sz="3200" b="0" i="0" u="none" strike="noStrike" kern="0" cap="none" spc="0" normalizeH="0" baseline="0" noProof="0">
              <a:ln>
                <a:noFill/>
              </a:ln>
              <a:solidFill>
                <a:prstClr val="white"/>
              </a:solidFill>
              <a:effectLst/>
              <a:uLnTx/>
              <a:uFillTx/>
              <a:latin typeface="Trebuchet MS"/>
            </a:endParaRPr>
          </a:p>
        </p:txBody>
      </p:sp>
      <p:sp>
        <p:nvSpPr>
          <p:cNvPr id="8" name="12 Rectángulo">
            <a:extLst>
              <a:ext uri="{FF2B5EF4-FFF2-40B4-BE49-F238E27FC236}">
                <a16:creationId xmlns:a16="http://schemas.microsoft.com/office/drawing/2014/main" id="{B83CD203-9BF9-6854-0A88-FF4714192505}"/>
              </a:ext>
            </a:extLst>
          </p:cNvPr>
          <p:cNvSpPr/>
          <p:nvPr/>
        </p:nvSpPr>
        <p:spPr>
          <a:xfrm>
            <a:off x="6901025" y="4023721"/>
            <a:ext cx="4485523" cy="584775"/>
          </a:xfrm>
          <a:prstGeom prst="rect">
            <a:avLst/>
          </a:prstGeom>
          <a:solidFill>
            <a:srgbClr val="FF8021"/>
          </a:solidFill>
          <a:ln w="15875" cap="flat" cmpd="sng" algn="ctr">
            <a:solidFill>
              <a:srgbClr val="FF8021">
                <a:shade val="50000"/>
                <a:shade val="75000"/>
                <a:satMod val="125000"/>
                <a:lumMod val="75000"/>
              </a:srgbClr>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a:ln>
                  <a:noFill/>
                </a:ln>
                <a:solidFill>
                  <a:prstClr val="white"/>
                </a:solidFill>
                <a:effectLst/>
                <a:uLnTx/>
                <a:uFillTx/>
                <a:latin typeface="Arial"/>
                <a:ea typeface="Calibri"/>
              </a:rPr>
              <a:t>Nivel de investigación</a:t>
            </a:r>
            <a:endParaRPr kumimoji="0" lang="es-PE" sz="3200" b="0" i="0" u="none" strike="noStrike" kern="0" cap="none" spc="0" normalizeH="0" baseline="0" noProof="0">
              <a:ln>
                <a:noFill/>
              </a:ln>
              <a:solidFill>
                <a:prstClr val="white"/>
              </a:solidFill>
              <a:effectLst/>
              <a:uLnTx/>
              <a:uFillTx/>
              <a:latin typeface="Trebuchet MS"/>
            </a:endParaRPr>
          </a:p>
        </p:txBody>
      </p:sp>
      <p:sp>
        <p:nvSpPr>
          <p:cNvPr id="9" name="13 Llamada de flecha hacia arriba">
            <a:extLst>
              <a:ext uri="{FF2B5EF4-FFF2-40B4-BE49-F238E27FC236}">
                <a16:creationId xmlns:a16="http://schemas.microsoft.com/office/drawing/2014/main" id="{23C6058B-BE79-65B0-B52F-D645D7DF0D0F}"/>
              </a:ext>
            </a:extLst>
          </p:cNvPr>
          <p:cNvSpPr/>
          <p:nvPr/>
        </p:nvSpPr>
        <p:spPr>
          <a:xfrm>
            <a:off x="2117095" y="5084109"/>
            <a:ext cx="2604240" cy="1429439"/>
          </a:xfrm>
          <a:prstGeom prst="upArrowCallout">
            <a:avLst/>
          </a:prstGeom>
          <a:solidFill>
            <a:srgbClr val="5DCEAF"/>
          </a:solidFill>
          <a:ln w="15875" cap="flat" cmpd="sng" algn="ctr">
            <a:solidFill>
              <a:srgbClr val="5DCEAF">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800" b="0" i="0" u="none" strike="noStrike" kern="0" cap="none" spc="0" normalizeH="0" baseline="0" noProof="0">
                <a:ln>
                  <a:noFill/>
                </a:ln>
                <a:solidFill>
                  <a:prstClr val="white"/>
                </a:solidFill>
                <a:effectLst/>
                <a:uLnTx/>
                <a:uFillTx/>
                <a:latin typeface="Arial" pitchFamily="34" charset="0"/>
                <a:cs typeface="Arial" pitchFamily="34" charset="0"/>
              </a:rPr>
              <a:t>Aplicada  </a:t>
            </a:r>
          </a:p>
        </p:txBody>
      </p:sp>
      <p:sp>
        <p:nvSpPr>
          <p:cNvPr id="10" name="14 Llamada de flecha hacia arriba">
            <a:extLst>
              <a:ext uri="{FF2B5EF4-FFF2-40B4-BE49-F238E27FC236}">
                <a16:creationId xmlns:a16="http://schemas.microsoft.com/office/drawing/2014/main" id="{04B64208-F009-3BC7-AED4-D82446C371FD}"/>
              </a:ext>
            </a:extLst>
          </p:cNvPr>
          <p:cNvSpPr/>
          <p:nvPr/>
        </p:nvSpPr>
        <p:spPr>
          <a:xfrm>
            <a:off x="7825063" y="4884186"/>
            <a:ext cx="2608406" cy="1825891"/>
          </a:xfrm>
          <a:prstGeom prst="upArrowCallout">
            <a:avLst/>
          </a:prstGeom>
          <a:solidFill>
            <a:srgbClr val="5DCEAF"/>
          </a:solidFill>
          <a:ln w="15875" cap="flat" cmpd="sng" algn="ctr">
            <a:solidFill>
              <a:srgbClr val="5DCEAF">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800" b="0" i="0" u="none" strike="noStrike" kern="0" cap="none" spc="0" normalizeH="0" baseline="0" noProof="0">
                <a:ln>
                  <a:noFill/>
                </a:ln>
                <a:solidFill>
                  <a:prstClr val="white"/>
                </a:solidFill>
                <a:effectLst/>
                <a:uLnTx/>
                <a:uFillTx/>
                <a:latin typeface="Arial" pitchFamily="34" charset="0"/>
                <a:cs typeface="Arial" pitchFamily="34" charset="0"/>
              </a:rPr>
              <a:t>Experimental-Tipo Transversal </a:t>
            </a:r>
          </a:p>
        </p:txBody>
      </p:sp>
    </p:spTree>
    <p:extLst>
      <p:ext uri="{BB962C8B-B14F-4D97-AF65-F5344CB8AC3E}">
        <p14:creationId xmlns:p14="http://schemas.microsoft.com/office/powerpoint/2010/main" val="411519814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 Rectángulo"/>
          <p:cNvSpPr/>
          <p:nvPr/>
        </p:nvSpPr>
        <p:spPr>
          <a:xfrm>
            <a:off x="1574601" y="192834"/>
            <a:ext cx="9018767" cy="658835"/>
          </a:xfrm>
          <a:prstGeom prst="rect">
            <a:avLst/>
          </a:prstGeom>
          <a:solidFill>
            <a:srgbClr val="00B0F0"/>
          </a:solidFill>
        </p:spPr>
        <p:txBody>
          <a:bodyPr wrap="square">
            <a:spAutoFit/>
          </a:bodyPr>
          <a:lstStyle/>
          <a:p>
            <a:pPr algn="ctr">
              <a:lnSpc>
                <a:spcPct val="150000"/>
              </a:lnSpc>
              <a:spcAft>
                <a:spcPts val="1000"/>
              </a:spcAft>
              <a:tabLst>
                <a:tab pos="630555" algn="l"/>
              </a:tabLst>
            </a:pPr>
            <a:r>
              <a:rPr lang="es-ES" sz="2800" b="1">
                <a:latin typeface="Arial"/>
                <a:ea typeface="Calibri"/>
                <a:cs typeface="Times New Roman"/>
              </a:rPr>
              <a:t>3.3 POBLACIÓN Y MUESTRA</a:t>
            </a:r>
            <a:endParaRPr lang="es-PE" sz="2800">
              <a:ea typeface="Calibri"/>
              <a:cs typeface="Times New Roman"/>
            </a:endParaRPr>
          </a:p>
        </p:txBody>
      </p:sp>
      <p:sp>
        <p:nvSpPr>
          <p:cNvPr id="3" name="7 Rectángulo"/>
          <p:cNvSpPr/>
          <p:nvPr/>
        </p:nvSpPr>
        <p:spPr>
          <a:xfrm>
            <a:off x="251520" y="1174869"/>
            <a:ext cx="1717137" cy="461665"/>
          </a:xfrm>
          <a:prstGeom prst="rect">
            <a:avLst/>
          </a:prstGeom>
          <a:solidFill>
            <a:srgbClr val="0070C0"/>
          </a:solidFill>
        </p:spPr>
        <p:txBody>
          <a:bodyPr wrap="none">
            <a:spAutoFit/>
          </a:bodyPr>
          <a:lstStyle/>
          <a:p>
            <a:r>
              <a:rPr lang="es-ES" b="1">
                <a:latin typeface="Arial"/>
                <a:ea typeface="Calibri"/>
                <a:cs typeface="Times New Roman"/>
              </a:rPr>
              <a:t> </a:t>
            </a:r>
            <a:r>
              <a:rPr lang="es-ES" sz="2400" b="1">
                <a:latin typeface="Arial"/>
                <a:ea typeface="Calibri"/>
                <a:cs typeface="Times New Roman"/>
              </a:rPr>
              <a:t>Población</a:t>
            </a:r>
            <a:endParaRPr lang="es-PE" sz="2400">
              <a:latin typeface="Trebuchet MS"/>
            </a:endParaRPr>
          </a:p>
        </p:txBody>
      </p:sp>
      <p:sp>
        <p:nvSpPr>
          <p:cNvPr id="4" name="8 Rectángulo"/>
          <p:cNvSpPr/>
          <p:nvPr/>
        </p:nvSpPr>
        <p:spPr>
          <a:xfrm>
            <a:off x="281103" y="2135282"/>
            <a:ext cx="1451038" cy="461665"/>
          </a:xfrm>
          <a:prstGeom prst="rect">
            <a:avLst/>
          </a:prstGeom>
          <a:solidFill>
            <a:srgbClr val="0070C0"/>
          </a:solidFill>
          <a:ln>
            <a:solidFill>
              <a:schemeClr val="accent1"/>
            </a:solidFill>
          </a:ln>
        </p:spPr>
        <p:txBody>
          <a:bodyPr wrap="none">
            <a:spAutoFit/>
          </a:bodyPr>
          <a:lstStyle/>
          <a:p>
            <a:r>
              <a:rPr lang="es-PE" sz="2400" b="1">
                <a:latin typeface="Arial"/>
                <a:ea typeface="Calibri"/>
              </a:rPr>
              <a:t> </a:t>
            </a:r>
            <a:r>
              <a:rPr lang="es-ES" sz="2400" b="1">
                <a:latin typeface="Arial"/>
                <a:ea typeface="Calibri"/>
              </a:rPr>
              <a:t>Muestra</a:t>
            </a:r>
            <a:endParaRPr lang="es-PE" sz="2400"/>
          </a:p>
        </p:txBody>
      </p:sp>
      <p:sp>
        <p:nvSpPr>
          <p:cNvPr id="5" name="9 Rectángulo"/>
          <p:cNvSpPr/>
          <p:nvPr/>
        </p:nvSpPr>
        <p:spPr>
          <a:xfrm>
            <a:off x="251520" y="3356508"/>
            <a:ext cx="3122971" cy="461665"/>
          </a:xfrm>
          <a:prstGeom prst="rect">
            <a:avLst/>
          </a:prstGeom>
          <a:solidFill>
            <a:srgbClr val="0070C0"/>
          </a:solidFill>
        </p:spPr>
        <p:txBody>
          <a:bodyPr wrap="none">
            <a:spAutoFit/>
          </a:bodyPr>
          <a:lstStyle/>
          <a:p>
            <a:r>
              <a:rPr lang="es-ES" sz="2400" b="1">
                <a:latin typeface="Arial"/>
                <a:ea typeface="Calibri"/>
                <a:cs typeface="Times New Roman"/>
              </a:rPr>
              <a:t> El tipo de muestreo</a:t>
            </a:r>
            <a:endParaRPr lang="es-PE" sz="2400"/>
          </a:p>
        </p:txBody>
      </p:sp>
      <p:sp>
        <p:nvSpPr>
          <p:cNvPr id="7" name="11 Rectángulo"/>
          <p:cNvSpPr/>
          <p:nvPr/>
        </p:nvSpPr>
        <p:spPr>
          <a:xfrm>
            <a:off x="2111188" y="1192641"/>
            <a:ext cx="8901953" cy="400110"/>
          </a:xfrm>
          <a:prstGeom prst="rect">
            <a:avLst/>
          </a:prstGeom>
        </p:spPr>
        <p:txBody>
          <a:bodyPr wrap="square">
            <a:spAutoFit/>
          </a:bodyPr>
          <a:lstStyle/>
          <a:p>
            <a:r>
              <a:rPr lang="es-PE" sz="2000">
                <a:latin typeface="Arial"/>
                <a:ea typeface="Calibri"/>
                <a:cs typeface="Times New Roman"/>
              </a:rPr>
              <a:t>La población es homogénea conformada por </a:t>
            </a:r>
            <a:r>
              <a:rPr lang="es-PE" sz="2000" b="1">
                <a:solidFill>
                  <a:srgbClr val="FFFF00"/>
                </a:solidFill>
                <a:latin typeface="Arial"/>
                <a:ea typeface="Calibri"/>
                <a:cs typeface="Times New Roman"/>
              </a:rPr>
              <a:t>70 plantas </a:t>
            </a:r>
            <a:r>
              <a:rPr lang="es-PE" sz="2000">
                <a:latin typeface="Arial"/>
                <a:ea typeface="Calibri"/>
                <a:cs typeface="Times New Roman"/>
              </a:rPr>
              <a:t>de maíz morado.</a:t>
            </a:r>
            <a:endParaRPr lang="es-PE" sz="2000"/>
          </a:p>
        </p:txBody>
      </p:sp>
      <p:sp>
        <p:nvSpPr>
          <p:cNvPr id="9" name="12 Rectángulo"/>
          <p:cNvSpPr/>
          <p:nvPr/>
        </p:nvSpPr>
        <p:spPr>
          <a:xfrm>
            <a:off x="2322934" y="1876073"/>
            <a:ext cx="9587963" cy="707886"/>
          </a:xfrm>
          <a:prstGeom prst="rect">
            <a:avLst/>
          </a:prstGeom>
        </p:spPr>
        <p:txBody>
          <a:bodyPr wrap="square">
            <a:spAutoFit/>
          </a:bodyPr>
          <a:lstStyle/>
          <a:p>
            <a:pPr algn="just">
              <a:spcAft>
                <a:spcPts val="1000"/>
              </a:spcAft>
            </a:pPr>
            <a:r>
              <a:rPr lang="es-ES" sz="2000">
                <a:cs typeface="Times New Roman"/>
              </a:rPr>
              <a:t>La muestra es homogénea, constituida por </a:t>
            </a:r>
            <a:r>
              <a:rPr lang="es-ES" sz="2000" b="1">
                <a:solidFill>
                  <a:srgbClr val="FFFF00"/>
                </a:solidFill>
                <a:cs typeface="Times New Roman"/>
              </a:rPr>
              <a:t>12 plantas</a:t>
            </a:r>
            <a:r>
              <a:rPr lang="es-ES" sz="2000">
                <a:cs typeface="Times New Roman"/>
              </a:rPr>
              <a:t>, distribuidas en los 3 lisímetros.</a:t>
            </a:r>
            <a:endParaRPr lang="es-PE" sz="2000">
              <a:cs typeface="Times New Roman"/>
            </a:endParaRPr>
          </a:p>
        </p:txBody>
      </p:sp>
      <p:sp>
        <p:nvSpPr>
          <p:cNvPr id="10" name="Rectángulo 9"/>
          <p:cNvSpPr/>
          <p:nvPr/>
        </p:nvSpPr>
        <p:spPr>
          <a:xfrm>
            <a:off x="3490935" y="3407764"/>
            <a:ext cx="7684705" cy="400110"/>
          </a:xfrm>
          <a:prstGeom prst="rect">
            <a:avLst/>
          </a:prstGeom>
        </p:spPr>
        <p:txBody>
          <a:bodyPr wrap="square">
            <a:spAutoFit/>
          </a:bodyPr>
          <a:lstStyle/>
          <a:p>
            <a:r>
              <a:rPr lang="es-ES" sz="2000" b="1">
                <a:solidFill>
                  <a:srgbClr val="FFFF00"/>
                </a:solidFill>
                <a:latin typeface="Arial"/>
                <a:ea typeface="Calibri"/>
              </a:rPr>
              <a:t>Probabilístico</a:t>
            </a:r>
            <a:r>
              <a:rPr lang="es-ES" sz="2000">
                <a:latin typeface="Arial"/>
                <a:ea typeface="Calibri"/>
              </a:rPr>
              <a:t>  en su forma de Muestreo Aleatorio Simple </a:t>
            </a:r>
            <a:r>
              <a:rPr lang="es-ES" sz="2000" b="1">
                <a:solidFill>
                  <a:srgbClr val="FFFF00"/>
                </a:solidFill>
                <a:latin typeface="Arial"/>
                <a:ea typeface="Calibri"/>
              </a:rPr>
              <a:t>(MAS).</a:t>
            </a:r>
            <a:endParaRPr lang="es-PE" sz="2000" b="1">
              <a:solidFill>
                <a:srgbClr val="FFFF00"/>
              </a:solidFill>
            </a:endParaRPr>
          </a:p>
        </p:txBody>
      </p:sp>
      <p:sp>
        <p:nvSpPr>
          <p:cNvPr id="8" name="12 Rectángulo">
            <a:extLst>
              <a:ext uri="{FF2B5EF4-FFF2-40B4-BE49-F238E27FC236}">
                <a16:creationId xmlns:a16="http://schemas.microsoft.com/office/drawing/2014/main" id="{E95EA8DD-2B43-E68E-DC59-0D874C408CA5}"/>
              </a:ext>
            </a:extLst>
          </p:cNvPr>
          <p:cNvSpPr/>
          <p:nvPr/>
        </p:nvSpPr>
        <p:spPr>
          <a:xfrm>
            <a:off x="2322934" y="2512523"/>
            <a:ext cx="9587963" cy="707886"/>
          </a:xfrm>
          <a:prstGeom prst="rect">
            <a:avLst/>
          </a:prstGeom>
        </p:spPr>
        <p:txBody>
          <a:bodyPr wrap="square">
            <a:spAutoFit/>
          </a:bodyPr>
          <a:lstStyle/>
          <a:p>
            <a:pPr algn="just">
              <a:spcAft>
                <a:spcPts val="1000"/>
              </a:spcAft>
            </a:pPr>
            <a:r>
              <a:rPr lang="es-PE" sz="2000">
                <a:cs typeface="Times New Roman"/>
              </a:rPr>
              <a:t>La muestra estuvo conformada por 1.20 </a:t>
            </a:r>
            <a:r>
              <a:rPr lang="es-PE" sz="2000" err="1">
                <a:cs typeface="Times New Roman"/>
              </a:rPr>
              <a:t>m2</a:t>
            </a:r>
            <a:r>
              <a:rPr lang="es-PE" sz="2000">
                <a:cs typeface="Times New Roman"/>
              </a:rPr>
              <a:t> del pasto Ray Grass acondicionado en uno de los lisímetros.</a:t>
            </a:r>
            <a:r>
              <a:rPr lang="es-ES" sz="2000">
                <a:cs typeface="Times New Roman"/>
              </a:rPr>
              <a:t>.</a:t>
            </a:r>
            <a:endParaRPr lang="es-PE" sz="2000">
              <a:cs typeface="Times New Roman"/>
            </a:endParaRPr>
          </a:p>
        </p:txBody>
      </p:sp>
      <p:cxnSp>
        <p:nvCxnSpPr>
          <p:cNvPr id="14" name="Conector recto de flecha 13">
            <a:extLst>
              <a:ext uri="{FF2B5EF4-FFF2-40B4-BE49-F238E27FC236}">
                <a16:creationId xmlns:a16="http://schemas.microsoft.com/office/drawing/2014/main" id="{678A697C-BB83-2D88-BEEA-04B1AB441928}"/>
              </a:ext>
            </a:extLst>
          </p:cNvPr>
          <p:cNvCxnSpPr>
            <a:cxnSpLocks/>
            <a:stCxn id="4" idx="3"/>
            <a:endCxn id="8" idx="1"/>
          </p:cNvCxnSpPr>
          <p:nvPr/>
        </p:nvCxnSpPr>
        <p:spPr>
          <a:xfrm>
            <a:off x="1732141" y="2366115"/>
            <a:ext cx="590793" cy="50035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Conector recto de flecha 15">
            <a:extLst>
              <a:ext uri="{FF2B5EF4-FFF2-40B4-BE49-F238E27FC236}">
                <a16:creationId xmlns:a16="http://schemas.microsoft.com/office/drawing/2014/main" id="{1353A4BB-A39C-A53C-B6B1-1570F7424950}"/>
              </a:ext>
            </a:extLst>
          </p:cNvPr>
          <p:cNvCxnSpPr>
            <a:cxnSpLocks/>
            <a:endCxn id="9" idx="1"/>
          </p:cNvCxnSpPr>
          <p:nvPr/>
        </p:nvCxnSpPr>
        <p:spPr>
          <a:xfrm flipV="1">
            <a:off x="1780600" y="2230016"/>
            <a:ext cx="542334" cy="6573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9" name="Imagen 18">
            <a:extLst>
              <a:ext uri="{FF2B5EF4-FFF2-40B4-BE49-F238E27FC236}">
                <a16:creationId xmlns:a16="http://schemas.microsoft.com/office/drawing/2014/main" id="{04EECE6B-ECCF-0170-4639-D560F69F19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34"/>
          <a:stretch/>
        </p:blipFill>
        <p:spPr bwMode="auto">
          <a:xfrm>
            <a:off x="7570032" y="3999833"/>
            <a:ext cx="3961894" cy="2665333"/>
          </a:xfrm>
          <a:prstGeom prst="rect">
            <a:avLst/>
          </a:prstGeom>
          <a:noFill/>
          <a:ln>
            <a:noFill/>
          </a:ln>
          <a:extLst>
            <a:ext uri="{53640926-AAD7-44D8-BBD7-CCE9431645EC}">
              <a14:shadowObscured xmlns:a14="http://schemas.microsoft.com/office/drawing/2010/main"/>
            </a:ext>
          </a:extLst>
        </p:spPr>
      </p:pic>
      <p:pic>
        <p:nvPicPr>
          <p:cNvPr id="20" name="Imagen 19">
            <a:extLst>
              <a:ext uri="{FF2B5EF4-FFF2-40B4-BE49-F238E27FC236}">
                <a16:creationId xmlns:a16="http://schemas.microsoft.com/office/drawing/2014/main" id="{303257F3-1C95-4C62-919D-C76175C7BD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1340" y="4016963"/>
            <a:ext cx="3760386" cy="2600691"/>
          </a:xfrm>
          <a:prstGeom prst="rect">
            <a:avLst/>
          </a:prstGeom>
          <a:noFill/>
          <a:ln>
            <a:solidFill>
              <a:schemeClr val="tx1"/>
            </a:solidFill>
          </a:ln>
        </p:spPr>
      </p:pic>
    </p:spTree>
    <p:extLst>
      <p:ext uri="{BB962C8B-B14F-4D97-AF65-F5344CB8AC3E}">
        <p14:creationId xmlns:p14="http://schemas.microsoft.com/office/powerpoint/2010/main" val="256792582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BA101-538A-B161-3661-CA77DDE77FB5}"/>
              </a:ext>
            </a:extLst>
          </p:cNvPr>
          <p:cNvSpPr>
            <a:spLocks noGrp="1"/>
          </p:cNvSpPr>
          <p:nvPr>
            <p:ph type="title"/>
          </p:nvPr>
        </p:nvSpPr>
        <p:spPr/>
        <p:txBody>
          <a:bodyPr/>
          <a:lstStyle/>
          <a:p>
            <a:endParaRPr lang="es-PE"/>
          </a:p>
        </p:txBody>
      </p:sp>
      <p:pic>
        <p:nvPicPr>
          <p:cNvPr id="5" name="Marcador de contenido 4">
            <a:extLst>
              <a:ext uri="{FF2B5EF4-FFF2-40B4-BE49-F238E27FC236}">
                <a16:creationId xmlns:a16="http://schemas.microsoft.com/office/drawing/2014/main" id="{7CE686D9-E8C4-477E-EE76-527235FAAD1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250" t="7164" r="5726" b="4413"/>
          <a:stretch/>
        </p:blipFill>
        <p:spPr>
          <a:xfrm>
            <a:off x="7289800" y="292100"/>
            <a:ext cx="4249338" cy="6328929"/>
          </a:xfrm>
        </p:spPr>
      </p:pic>
      <p:sp>
        <p:nvSpPr>
          <p:cNvPr id="6" name="CuadroTexto 5">
            <a:extLst>
              <a:ext uri="{FF2B5EF4-FFF2-40B4-BE49-F238E27FC236}">
                <a16:creationId xmlns:a16="http://schemas.microsoft.com/office/drawing/2014/main" id="{E6C70603-319C-EFF5-6E06-65270CF5CB79}"/>
              </a:ext>
            </a:extLst>
          </p:cNvPr>
          <p:cNvSpPr txBox="1"/>
          <p:nvPr/>
        </p:nvSpPr>
        <p:spPr>
          <a:xfrm>
            <a:off x="652862" y="742497"/>
            <a:ext cx="6052738" cy="5878532"/>
          </a:xfrm>
          <a:prstGeom prst="rect">
            <a:avLst/>
          </a:prstGeom>
          <a:solidFill>
            <a:schemeClr val="accent6">
              <a:lumMod val="50000"/>
            </a:schemeClr>
          </a:solidFill>
        </p:spPr>
        <p:txBody>
          <a:bodyPr wrap="square">
            <a:spAutoFit/>
          </a:bodyPr>
          <a:lstStyle/>
          <a:p>
            <a:r>
              <a:rPr lang="es-PE" sz="2000" b="1"/>
              <a:t>Características del campo de investigación </a:t>
            </a:r>
          </a:p>
          <a:p>
            <a:endParaRPr lang="es-PE" sz="1600"/>
          </a:p>
          <a:p>
            <a:r>
              <a:rPr lang="es-PE" sz="1600"/>
              <a:t>a) Campo de investigación </a:t>
            </a:r>
          </a:p>
          <a:p>
            <a:endParaRPr lang="es-PE" sz="1600"/>
          </a:p>
          <a:p>
            <a:r>
              <a:rPr lang="es-PE" sz="1600"/>
              <a:t>Longitud del campo de investigación	:	 9.50 m</a:t>
            </a:r>
          </a:p>
          <a:p>
            <a:r>
              <a:rPr lang="es-PE" sz="1600"/>
              <a:t>Ancho del campo de investigación	:	5.00 m</a:t>
            </a:r>
          </a:p>
          <a:p>
            <a:r>
              <a:rPr lang="es-PE" sz="1600"/>
              <a:t>Área total del campo de investigación 	:	 47.50 </a:t>
            </a:r>
            <a:r>
              <a:rPr lang="es-PE" sz="1600" err="1"/>
              <a:t>m2</a:t>
            </a:r>
            <a:endParaRPr lang="es-PE" sz="1600"/>
          </a:p>
          <a:p>
            <a:endParaRPr lang="es-PE" sz="1600"/>
          </a:p>
          <a:p>
            <a:r>
              <a:rPr lang="es-PE" sz="1600"/>
              <a:t>b) Características de Lisímetro </a:t>
            </a:r>
          </a:p>
          <a:p>
            <a:r>
              <a:rPr lang="es-PE" sz="1600"/>
              <a:t>Longitud del lisímetro				1.20 m</a:t>
            </a:r>
          </a:p>
          <a:p>
            <a:r>
              <a:rPr lang="es-PE" sz="1600"/>
              <a:t>Ancho del lisímetro				1.00 m</a:t>
            </a:r>
          </a:p>
          <a:p>
            <a:r>
              <a:rPr lang="es-PE" sz="1600"/>
              <a:t>Altura del lisímetro				0.90 m</a:t>
            </a:r>
          </a:p>
          <a:p>
            <a:r>
              <a:rPr lang="es-PE" sz="1600"/>
              <a:t>Volumen del lisímetro				1.08 </a:t>
            </a:r>
            <a:r>
              <a:rPr lang="es-PE" sz="1600" err="1"/>
              <a:t>m3</a:t>
            </a:r>
            <a:endParaRPr lang="es-PE" sz="1600"/>
          </a:p>
          <a:p>
            <a:endParaRPr lang="es-PE" sz="1600"/>
          </a:p>
          <a:p>
            <a:r>
              <a:rPr lang="es-PE" sz="1600"/>
              <a:t>c) Características de los surcos </a:t>
            </a:r>
          </a:p>
          <a:p>
            <a:endParaRPr lang="es-PE" sz="1600"/>
          </a:p>
          <a:p>
            <a:r>
              <a:rPr lang="es-PE" sz="1600"/>
              <a:t>Longitud de surcos				7.40 m</a:t>
            </a:r>
          </a:p>
          <a:p>
            <a:r>
              <a:rPr lang="es-PE" sz="1600"/>
              <a:t>Distanciamiento entre surcos			0.80 m</a:t>
            </a:r>
          </a:p>
          <a:p>
            <a:r>
              <a:rPr lang="es-PE" sz="1600"/>
              <a:t>Distanciamiento entre plantas			0.40 m</a:t>
            </a:r>
          </a:p>
          <a:p>
            <a:r>
              <a:rPr lang="es-PE" sz="1600" err="1"/>
              <a:t>N°</a:t>
            </a:r>
            <a:r>
              <a:rPr lang="es-PE" sz="1600"/>
              <a:t> de plantas/Lisímetro			4.00</a:t>
            </a:r>
          </a:p>
          <a:p>
            <a:r>
              <a:rPr lang="es-PE" sz="1600" err="1"/>
              <a:t>Nº</a:t>
            </a:r>
            <a:r>
              <a:rPr lang="es-PE" sz="1600"/>
              <a:t> de plantas/Golpe				2.00</a:t>
            </a:r>
          </a:p>
          <a:p>
            <a:r>
              <a:rPr lang="es-PE" sz="1600" err="1"/>
              <a:t>Nº</a:t>
            </a:r>
            <a:r>
              <a:rPr lang="es-PE" sz="1600"/>
              <a:t> de golpes/Lisímetro			2.00</a:t>
            </a:r>
          </a:p>
          <a:p>
            <a:r>
              <a:rPr lang="es-PE" sz="1600"/>
              <a:t>	</a:t>
            </a:r>
          </a:p>
        </p:txBody>
      </p:sp>
    </p:spTree>
    <p:extLst>
      <p:ext uri="{BB962C8B-B14F-4D97-AF65-F5344CB8AC3E}">
        <p14:creationId xmlns:p14="http://schemas.microsoft.com/office/powerpoint/2010/main" val="24639581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540" y="42859"/>
            <a:ext cx="9097013" cy="461665"/>
          </a:xfrm>
          <a:prstGeom prst="rect">
            <a:avLst/>
          </a:prstGeom>
          <a:solidFill>
            <a:srgbClr val="0070C0"/>
          </a:solidFill>
        </p:spPr>
        <p:style>
          <a:lnRef idx="2">
            <a:schemeClr val="accent4"/>
          </a:lnRef>
          <a:fillRef idx="1">
            <a:schemeClr val="lt1"/>
          </a:fillRef>
          <a:effectRef idx="0">
            <a:schemeClr val="accent4"/>
          </a:effectRef>
          <a:fontRef idx="minor">
            <a:schemeClr val="dk1"/>
          </a:fontRef>
        </p:style>
        <p:txBody>
          <a:bodyPr wrap="square">
            <a:spAutoFit/>
          </a:bodyPr>
          <a:lstStyle/>
          <a:p>
            <a:pPr algn="just">
              <a:spcAft>
                <a:spcPts val="1000"/>
              </a:spcAft>
              <a:tabLst>
                <a:tab pos="1187450" algn="l"/>
              </a:tabLst>
            </a:pPr>
            <a:r>
              <a:rPr lang="es-ES" sz="2400" b="1">
                <a:solidFill>
                  <a:schemeClr val="bg1"/>
                </a:solidFill>
                <a:latin typeface="Arial"/>
                <a:ea typeface="Calibri"/>
                <a:cs typeface="Times New Roman"/>
              </a:rPr>
              <a:t>3.4.  Técnicas e instrumentos de recolección de información</a:t>
            </a:r>
            <a:endParaRPr lang="es-PE" sz="2400">
              <a:solidFill>
                <a:schemeClr val="bg1"/>
              </a:solidFill>
              <a:latin typeface="Calibri"/>
              <a:ea typeface="Calibri"/>
              <a:cs typeface="Times New Roman"/>
            </a:endParaRPr>
          </a:p>
        </p:txBody>
      </p:sp>
      <p:cxnSp>
        <p:nvCxnSpPr>
          <p:cNvPr id="13" name="Conector recto de flecha 24"/>
          <p:cNvCxnSpPr>
            <a:cxnSpLocks/>
          </p:cNvCxnSpPr>
          <p:nvPr/>
        </p:nvCxnSpPr>
        <p:spPr>
          <a:xfrm flipV="1">
            <a:off x="3400168" y="2003996"/>
            <a:ext cx="1911476" cy="88834"/>
          </a:xfrm>
          <a:prstGeom prst="straightConnector1">
            <a:avLst/>
          </a:prstGeom>
          <a:noFill/>
          <a:ln w="38100" cap="flat" cmpd="sng" algn="ctr">
            <a:solidFill>
              <a:srgbClr val="C00000"/>
            </a:solidFill>
            <a:prstDash val="solid"/>
            <a:tailEnd type="triangle"/>
          </a:ln>
          <a:effectLst/>
        </p:spPr>
      </p:cxnSp>
      <p:sp>
        <p:nvSpPr>
          <p:cNvPr id="16" name="Rectángulo redondeado 6"/>
          <p:cNvSpPr/>
          <p:nvPr/>
        </p:nvSpPr>
        <p:spPr>
          <a:xfrm>
            <a:off x="217102" y="3552955"/>
            <a:ext cx="2453483" cy="60617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defRPr/>
            </a:pPr>
            <a:r>
              <a:rPr lang="es-PE" b="1" kern="0">
                <a:solidFill>
                  <a:srgbClr val="002060"/>
                </a:solidFill>
                <a:latin typeface="Arial" panose="020B0604020202020204" pitchFamily="34" charset="0"/>
                <a:cs typeface="Arial" panose="020B0604020202020204" pitchFamily="34" charset="0"/>
              </a:rPr>
              <a:t>Evapotranspiración del Cultivo (</a:t>
            </a:r>
            <a:r>
              <a:rPr lang="es-PE" b="1" kern="0" err="1">
                <a:solidFill>
                  <a:srgbClr val="002060"/>
                </a:solidFill>
                <a:latin typeface="Arial" panose="020B0604020202020204" pitchFamily="34" charset="0"/>
                <a:cs typeface="Arial" panose="020B0604020202020204" pitchFamily="34" charset="0"/>
              </a:rPr>
              <a:t>ETc</a:t>
            </a:r>
            <a:r>
              <a:rPr lang="es-PE" b="1" kern="0">
                <a:solidFill>
                  <a:srgbClr val="002060"/>
                </a:solidFill>
                <a:latin typeface="Arial" panose="020B0604020202020204" pitchFamily="34" charset="0"/>
                <a:cs typeface="Arial" panose="020B0604020202020204" pitchFamily="34" charset="0"/>
              </a:rPr>
              <a:t>)</a:t>
            </a:r>
          </a:p>
        </p:txBody>
      </p:sp>
      <p:sp>
        <p:nvSpPr>
          <p:cNvPr id="17" name="Rectángulo redondeado 8"/>
          <p:cNvSpPr/>
          <p:nvPr/>
        </p:nvSpPr>
        <p:spPr>
          <a:xfrm>
            <a:off x="111376" y="5041752"/>
            <a:ext cx="3099269" cy="800246"/>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defRPr/>
            </a:pPr>
            <a:r>
              <a:rPr lang="es-PE" b="1" kern="0">
                <a:solidFill>
                  <a:srgbClr val="002060"/>
                </a:solidFill>
                <a:latin typeface="Arial" panose="020B0604020202020204" pitchFamily="34" charset="0"/>
                <a:cs typeface="Arial" panose="020B0604020202020204" pitchFamily="34" charset="0"/>
              </a:rPr>
              <a:t>Evapotranspiración de Referencia (</a:t>
            </a:r>
            <a:r>
              <a:rPr lang="es-PE" b="1" kern="0" err="1">
                <a:solidFill>
                  <a:srgbClr val="002060"/>
                </a:solidFill>
                <a:latin typeface="Arial" panose="020B0604020202020204" pitchFamily="34" charset="0"/>
                <a:cs typeface="Arial" panose="020B0604020202020204" pitchFamily="34" charset="0"/>
              </a:rPr>
              <a:t>ETo</a:t>
            </a:r>
            <a:r>
              <a:rPr lang="es-PE" b="1" kern="0">
                <a:solidFill>
                  <a:srgbClr val="002060"/>
                </a:solidFill>
                <a:latin typeface="Arial" panose="020B0604020202020204" pitchFamily="34" charset="0"/>
                <a:cs typeface="Arial" panose="020B0604020202020204" pitchFamily="34" charset="0"/>
              </a:rPr>
              <a:t>)</a:t>
            </a:r>
          </a:p>
        </p:txBody>
      </p:sp>
      <p:sp>
        <p:nvSpPr>
          <p:cNvPr id="23" name="22 Rectángulo"/>
          <p:cNvSpPr/>
          <p:nvPr/>
        </p:nvSpPr>
        <p:spPr>
          <a:xfrm>
            <a:off x="2237019" y="1761203"/>
            <a:ext cx="2686617" cy="4630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spcAft>
                <a:spcPts val="1000"/>
              </a:spcAft>
            </a:pPr>
            <a:r>
              <a:rPr lang="es-MX" b="1">
                <a:solidFill>
                  <a:prstClr val="black"/>
                </a:solidFill>
                <a:latin typeface="Arial"/>
                <a:ea typeface="Calibri"/>
                <a:cs typeface="Times New Roman"/>
              </a:rPr>
              <a:t>b) Tipo de Muestreo</a:t>
            </a:r>
            <a:endParaRPr lang="es-PE" sz="1600">
              <a:solidFill>
                <a:prstClr val="black"/>
              </a:solidFill>
              <a:latin typeface="Calibri"/>
              <a:ea typeface="Calibri"/>
              <a:cs typeface="Times New Roman"/>
            </a:endParaRPr>
          </a:p>
        </p:txBody>
      </p:sp>
      <p:sp>
        <p:nvSpPr>
          <p:cNvPr id="24" name="23 Rectángulo"/>
          <p:cNvSpPr/>
          <p:nvPr/>
        </p:nvSpPr>
        <p:spPr>
          <a:xfrm>
            <a:off x="5346864" y="1463945"/>
            <a:ext cx="611951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s-MX" sz="1600" b="1">
                <a:solidFill>
                  <a:prstClr val="black"/>
                </a:solidFill>
                <a:latin typeface="Arial"/>
                <a:ea typeface="Calibri"/>
                <a:cs typeface="Times New Roman"/>
              </a:rPr>
              <a:t> </a:t>
            </a:r>
            <a:r>
              <a:rPr lang="es-PE" sz="1600" b="1">
                <a:solidFill>
                  <a:prstClr val="black"/>
                </a:solidFill>
                <a:latin typeface="Arial"/>
                <a:ea typeface="Calibri"/>
                <a:cs typeface="Times New Roman"/>
              </a:rPr>
              <a:t>Probabilística es en forma de muestreo aleatorio simple (MAS), ya que todas las plantas de maíz morado y Ray </a:t>
            </a:r>
            <a:r>
              <a:rPr lang="es-PE" sz="1600" b="1" err="1">
                <a:solidFill>
                  <a:prstClr val="black"/>
                </a:solidFill>
                <a:latin typeface="Arial"/>
                <a:ea typeface="Calibri"/>
                <a:cs typeface="Times New Roman"/>
              </a:rPr>
              <a:t>grass</a:t>
            </a:r>
            <a:r>
              <a:rPr lang="es-PE" sz="1600" b="1">
                <a:solidFill>
                  <a:prstClr val="black"/>
                </a:solidFill>
                <a:latin typeface="Arial"/>
                <a:ea typeface="Calibri"/>
                <a:cs typeface="Times New Roman"/>
              </a:rPr>
              <a:t> de los lisímetros tuvieron la misma probabilidad de estar presentes en la muestra al momento de la evaluación.</a:t>
            </a:r>
            <a:endParaRPr lang="es-PE" sz="1600">
              <a:solidFill>
                <a:prstClr val="white"/>
              </a:solidFill>
            </a:endParaRPr>
          </a:p>
        </p:txBody>
      </p:sp>
      <p:sp>
        <p:nvSpPr>
          <p:cNvPr id="25" name="24 Rectángulo"/>
          <p:cNvSpPr/>
          <p:nvPr/>
        </p:nvSpPr>
        <p:spPr>
          <a:xfrm>
            <a:off x="2245730" y="2715132"/>
            <a:ext cx="2287806" cy="4630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nSpc>
                <a:spcPct val="150000"/>
              </a:lnSpc>
            </a:pPr>
            <a:r>
              <a:rPr lang="es-MX" b="1">
                <a:solidFill>
                  <a:prstClr val="black"/>
                </a:solidFill>
                <a:latin typeface="Arial"/>
                <a:ea typeface="Calibri"/>
                <a:cs typeface="Times New Roman"/>
              </a:rPr>
              <a:t>c) Datos a registrar</a:t>
            </a:r>
            <a:endParaRPr lang="es-PE" sz="1600">
              <a:solidFill>
                <a:prstClr val="black"/>
              </a:solidFill>
              <a:latin typeface="Calibri"/>
              <a:ea typeface="Calibri"/>
              <a:cs typeface="Times New Roman"/>
            </a:endParaRPr>
          </a:p>
        </p:txBody>
      </p:sp>
      <p:cxnSp>
        <p:nvCxnSpPr>
          <p:cNvPr id="33" name="Conector recto de flecha 24"/>
          <p:cNvCxnSpPr/>
          <p:nvPr/>
        </p:nvCxnSpPr>
        <p:spPr>
          <a:xfrm>
            <a:off x="2805418" y="3951701"/>
            <a:ext cx="1080120" cy="4674"/>
          </a:xfrm>
          <a:prstGeom prst="straightConnector1">
            <a:avLst/>
          </a:prstGeom>
          <a:noFill/>
          <a:ln w="38100" cap="flat" cmpd="sng" algn="ctr">
            <a:solidFill>
              <a:srgbClr val="C00000"/>
            </a:solidFill>
            <a:prstDash val="solid"/>
            <a:tailEnd type="triangle"/>
          </a:ln>
          <a:effectLst/>
        </p:spPr>
      </p:cxnSp>
      <p:cxnSp>
        <p:nvCxnSpPr>
          <p:cNvPr id="35" name="Conector recto de flecha 24"/>
          <p:cNvCxnSpPr>
            <a:cxnSpLocks/>
          </p:cNvCxnSpPr>
          <p:nvPr/>
        </p:nvCxnSpPr>
        <p:spPr>
          <a:xfrm flipV="1">
            <a:off x="597185" y="980731"/>
            <a:ext cx="1538375" cy="1107884"/>
          </a:xfrm>
          <a:prstGeom prst="straightConnector1">
            <a:avLst/>
          </a:prstGeom>
          <a:noFill/>
          <a:ln w="38100" cap="flat" cmpd="sng" algn="ctr">
            <a:solidFill>
              <a:srgbClr val="C00000"/>
            </a:solidFill>
            <a:prstDash val="solid"/>
            <a:tailEnd type="triangle"/>
          </a:ln>
          <a:effectLst/>
        </p:spPr>
      </p:cxnSp>
      <p:cxnSp>
        <p:nvCxnSpPr>
          <p:cNvPr id="57" name="Conector recto de flecha 26"/>
          <p:cNvCxnSpPr>
            <a:cxnSpLocks/>
            <a:endCxn id="23" idx="1"/>
          </p:cNvCxnSpPr>
          <p:nvPr/>
        </p:nvCxnSpPr>
        <p:spPr>
          <a:xfrm flipV="1">
            <a:off x="650670" y="1992741"/>
            <a:ext cx="1586349" cy="95873"/>
          </a:xfrm>
          <a:prstGeom prst="straightConnector1">
            <a:avLst/>
          </a:prstGeom>
          <a:noFill/>
          <a:ln w="38100" cap="flat" cmpd="sng" algn="ctr">
            <a:solidFill>
              <a:srgbClr val="C00000"/>
            </a:solidFill>
            <a:prstDash val="solid"/>
            <a:tailEnd type="triangle"/>
          </a:ln>
          <a:effectLst/>
        </p:spPr>
      </p:cxnSp>
      <p:cxnSp>
        <p:nvCxnSpPr>
          <p:cNvPr id="58" name="Conector recto de flecha 26"/>
          <p:cNvCxnSpPr>
            <a:cxnSpLocks/>
            <a:endCxn id="25" idx="1"/>
          </p:cNvCxnSpPr>
          <p:nvPr/>
        </p:nvCxnSpPr>
        <p:spPr>
          <a:xfrm>
            <a:off x="597185" y="2088615"/>
            <a:ext cx="1648545" cy="858055"/>
          </a:xfrm>
          <a:prstGeom prst="straightConnector1">
            <a:avLst/>
          </a:prstGeom>
          <a:noFill/>
          <a:ln w="38100" cap="flat" cmpd="sng" algn="ctr">
            <a:solidFill>
              <a:srgbClr val="C00000"/>
            </a:solidFill>
            <a:prstDash val="solid"/>
            <a:tailEnd type="triangle"/>
          </a:ln>
          <a:effectLst/>
        </p:spPr>
      </p:cxnSp>
      <p:sp>
        <p:nvSpPr>
          <p:cNvPr id="3" name="22 Rectángulo">
            <a:extLst>
              <a:ext uri="{FF2B5EF4-FFF2-40B4-BE49-F238E27FC236}">
                <a16:creationId xmlns:a16="http://schemas.microsoft.com/office/drawing/2014/main" id="{9CF84617-5145-DBE2-BDED-BF8E355F6DB6}"/>
              </a:ext>
            </a:extLst>
          </p:cNvPr>
          <p:cNvSpPr/>
          <p:nvPr/>
        </p:nvSpPr>
        <p:spPr>
          <a:xfrm>
            <a:off x="2238797" y="731699"/>
            <a:ext cx="2686617" cy="4630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spcAft>
                <a:spcPts val="1000"/>
              </a:spcAft>
            </a:pPr>
            <a:r>
              <a:rPr lang="es-MX" b="1">
                <a:solidFill>
                  <a:prstClr val="black"/>
                </a:solidFill>
                <a:latin typeface="Arial"/>
                <a:ea typeface="Calibri"/>
                <a:cs typeface="Times New Roman"/>
              </a:rPr>
              <a:t>a) La Observación</a:t>
            </a:r>
            <a:endParaRPr lang="es-PE" sz="1600">
              <a:solidFill>
                <a:prstClr val="black"/>
              </a:solidFill>
              <a:latin typeface="Calibri"/>
              <a:ea typeface="Calibri"/>
              <a:cs typeface="Times New Roman"/>
            </a:endParaRPr>
          </a:p>
        </p:txBody>
      </p:sp>
      <p:sp>
        <p:nvSpPr>
          <p:cNvPr id="5" name="23 Rectángulo">
            <a:extLst>
              <a:ext uri="{FF2B5EF4-FFF2-40B4-BE49-F238E27FC236}">
                <a16:creationId xmlns:a16="http://schemas.microsoft.com/office/drawing/2014/main" id="{4EDBDA48-652B-E73C-6503-2933958C66D5}"/>
              </a:ext>
            </a:extLst>
          </p:cNvPr>
          <p:cNvSpPr/>
          <p:nvPr/>
        </p:nvSpPr>
        <p:spPr>
          <a:xfrm>
            <a:off x="5310686" y="658237"/>
            <a:ext cx="6119516" cy="5847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s-PE" sz="1600" b="1">
                <a:solidFill>
                  <a:prstClr val="black"/>
                </a:solidFill>
                <a:latin typeface="Arial"/>
                <a:ea typeface="Calibri"/>
                <a:cs typeface="Times New Roman"/>
              </a:rPr>
              <a:t>Realizadas durante las 4 etapas de crecimiento propuestas por la FAO (Kc, </a:t>
            </a:r>
            <a:r>
              <a:rPr lang="es-PE" sz="1600" b="1" err="1">
                <a:solidFill>
                  <a:prstClr val="black"/>
                </a:solidFill>
                <a:latin typeface="Arial"/>
                <a:ea typeface="Calibri"/>
                <a:cs typeface="Times New Roman"/>
              </a:rPr>
              <a:t>Etc</a:t>
            </a:r>
            <a:r>
              <a:rPr lang="es-PE" sz="1600" b="1">
                <a:solidFill>
                  <a:prstClr val="black"/>
                </a:solidFill>
                <a:latin typeface="Arial"/>
                <a:ea typeface="Calibri"/>
                <a:cs typeface="Times New Roman"/>
              </a:rPr>
              <a:t> y </a:t>
            </a:r>
            <a:r>
              <a:rPr lang="es-PE" sz="1600" b="1" err="1">
                <a:solidFill>
                  <a:prstClr val="black"/>
                </a:solidFill>
                <a:latin typeface="Arial"/>
                <a:ea typeface="Calibri"/>
                <a:cs typeface="Times New Roman"/>
              </a:rPr>
              <a:t>ETo</a:t>
            </a:r>
            <a:r>
              <a:rPr lang="es-PE" sz="1600" b="1">
                <a:solidFill>
                  <a:prstClr val="black"/>
                </a:solidFill>
                <a:latin typeface="Arial"/>
                <a:ea typeface="Calibri"/>
                <a:cs typeface="Times New Roman"/>
              </a:rPr>
              <a:t>).</a:t>
            </a:r>
            <a:endParaRPr lang="es-PE" sz="1600">
              <a:solidFill>
                <a:prstClr val="white"/>
              </a:solidFill>
            </a:endParaRPr>
          </a:p>
        </p:txBody>
      </p:sp>
      <p:sp>
        <p:nvSpPr>
          <p:cNvPr id="6" name="Rectángulo redondeado 6">
            <a:extLst>
              <a:ext uri="{FF2B5EF4-FFF2-40B4-BE49-F238E27FC236}">
                <a16:creationId xmlns:a16="http://schemas.microsoft.com/office/drawing/2014/main" id="{4E4F5DFC-396C-5517-2A8C-115F44931CCD}"/>
              </a:ext>
            </a:extLst>
          </p:cNvPr>
          <p:cNvSpPr/>
          <p:nvPr/>
        </p:nvSpPr>
        <p:spPr>
          <a:xfrm>
            <a:off x="9327183" y="3856042"/>
            <a:ext cx="2453483" cy="60617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defRPr/>
            </a:pPr>
            <a:r>
              <a:rPr lang="es-PE" b="1" kern="0">
                <a:solidFill>
                  <a:srgbClr val="002060"/>
                </a:solidFill>
                <a:latin typeface="Arial" panose="020B0604020202020204" pitchFamily="34" charset="0"/>
                <a:cs typeface="Arial" panose="020B0604020202020204" pitchFamily="34" charset="0"/>
              </a:rPr>
              <a:t>Coeficiente del Cultivo (Kc)</a:t>
            </a:r>
          </a:p>
        </p:txBody>
      </p:sp>
      <p:graphicFrame>
        <p:nvGraphicFramePr>
          <p:cNvPr id="15" name="Tabla 14">
            <a:extLst>
              <a:ext uri="{FF2B5EF4-FFF2-40B4-BE49-F238E27FC236}">
                <a16:creationId xmlns:a16="http://schemas.microsoft.com/office/drawing/2014/main" id="{39A5C059-9C93-0F1A-C244-63926BEBD8AA}"/>
              </a:ext>
            </a:extLst>
          </p:cNvPr>
          <p:cNvGraphicFramePr>
            <a:graphicFrameLocks noGrp="1"/>
          </p:cNvGraphicFramePr>
          <p:nvPr>
            <p:extLst>
              <p:ext uri="{D42A27DB-BD31-4B8C-83A1-F6EECF244321}">
                <p14:modId xmlns:p14="http://schemas.microsoft.com/office/powerpoint/2010/main" val="4154309725"/>
              </p:ext>
            </p:extLst>
          </p:nvPr>
        </p:nvGraphicFramePr>
        <p:xfrm>
          <a:off x="3972729" y="3547577"/>
          <a:ext cx="4637244" cy="870099"/>
        </p:xfrm>
        <a:graphic>
          <a:graphicData uri="http://schemas.openxmlformats.org/drawingml/2006/table">
            <a:tbl>
              <a:tblPr firstRow="1" firstCol="1" lastRow="1" lastCol="1" bandRow="1" bandCol="1">
                <a:tableStyleId>{5C22544A-7EE6-4342-B048-85BDC9FD1C3A}</a:tableStyleId>
              </a:tblPr>
              <a:tblGrid>
                <a:gridCol w="4637244">
                  <a:extLst>
                    <a:ext uri="{9D8B030D-6E8A-4147-A177-3AD203B41FA5}">
                      <a16:colId xmlns:a16="http://schemas.microsoft.com/office/drawing/2014/main" val="3900232431"/>
                    </a:ext>
                  </a:extLst>
                </a:gridCol>
              </a:tblGrid>
              <a:tr h="870099">
                <a:tc>
                  <a:txBody>
                    <a:bodyPr/>
                    <a:lstStyle/>
                    <a:p>
                      <a:pPr marL="127000" algn="l">
                        <a:lnSpc>
                          <a:spcPts val="2095"/>
                        </a:lnSpc>
                      </a:pPr>
                      <a:r>
                        <a:rPr lang="es-PE" sz="1800" spc="-5" err="1">
                          <a:effectLst/>
                        </a:rPr>
                        <a:t>ETo</a:t>
                      </a:r>
                      <a:r>
                        <a:rPr lang="es-PE" sz="1800" spc="-5">
                          <a:effectLst/>
                        </a:rPr>
                        <a:t>,</a:t>
                      </a:r>
                      <a:r>
                        <a:rPr lang="es-PE" sz="1800" spc="-65">
                          <a:effectLst/>
                        </a:rPr>
                        <a:t> </a:t>
                      </a:r>
                      <a:r>
                        <a:rPr lang="es-PE" sz="1800" spc="-5" err="1">
                          <a:effectLst/>
                        </a:rPr>
                        <a:t>ETc</a:t>
                      </a:r>
                      <a:r>
                        <a:rPr lang="es-PE" sz="1800" spc="35">
                          <a:effectLst/>
                        </a:rPr>
                        <a:t> </a:t>
                      </a:r>
                      <a:r>
                        <a:rPr lang="es-PE" sz="1800" spc="-5">
                          <a:effectLst/>
                        </a:rPr>
                        <a:t>(mm/día)</a:t>
                      </a:r>
                      <a:r>
                        <a:rPr lang="es-PE" sz="1800" spc="60">
                          <a:effectLst/>
                        </a:rPr>
                        <a:t> </a:t>
                      </a:r>
                      <a:r>
                        <a:rPr lang="es-PE" sz="1800" spc="-5">
                          <a:effectLst/>
                        </a:rPr>
                        <a:t>=</a:t>
                      </a:r>
                      <a:r>
                        <a:rPr lang="es-PE" sz="1800" spc="110">
                          <a:effectLst/>
                        </a:rPr>
                        <a:t> </a:t>
                      </a:r>
                      <a:r>
                        <a:rPr lang="es-PE" sz="1800" u="sng" spc="-5">
                          <a:effectLst/>
                        </a:rPr>
                        <a:t>R</a:t>
                      </a:r>
                      <a:r>
                        <a:rPr lang="es-PE" sz="1800" u="sng" spc="35">
                          <a:effectLst/>
                        </a:rPr>
                        <a:t> </a:t>
                      </a:r>
                      <a:r>
                        <a:rPr lang="es-PE" sz="1800" u="sng" spc="-5">
                          <a:effectLst/>
                        </a:rPr>
                        <a:t>(mm) + P (mm)</a:t>
                      </a:r>
                      <a:r>
                        <a:rPr lang="es-PE" sz="1800" u="sng" spc="-15">
                          <a:effectLst/>
                        </a:rPr>
                        <a:t> </a:t>
                      </a:r>
                      <a:r>
                        <a:rPr lang="es-PE" sz="1800" u="sng" spc="-5">
                          <a:effectLst/>
                        </a:rPr>
                        <a:t>−</a:t>
                      </a:r>
                      <a:r>
                        <a:rPr lang="es-PE" sz="1800" u="sng" spc="-35">
                          <a:effectLst/>
                        </a:rPr>
                        <a:t> </a:t>
                      </a:r>
                      <a:r>
                        <a:rPr lang="es-PE" sz="1800" u="sng" spc="-5">
                          <a:effectLst/>
                        </a:rPr>
                        <a:t>D</a:t>
                      </a:r>
                      <a:r>
                        <a:rPr lang="es-PE" sz="1800" u="sng" spc="65">
                          <a:effectLst/>
                        </a:rPr>
                        <a:t> </a:t>
                      </a:r>
                      <a:r>
                        <a:rPr lang="es-PE" sz="1800" u="sng">
                          <a:effectLst/>
                        </a:rPr>
                        <a:t>(mm)</a:t>
                      </a:r>
                    </a:p>
                    <a:p>
                      <a:pPr marL="127000" algn="l">
                        <a:lnSpc>
                          <a:spcPts val="2095"/>
                        </a:lnSpc>
                      </a:pPr>
                      <a:endParaRPr lang="es-PE" sz="1600">
                        <a:effectLst/>
                      </a:endParaRPr>
                    </a:p>
                    <a:p>
                      <a:pPr marL="1992630" marR="1236980" algn="ctr">
                        <a:lnSpc>
                          <a:spcPts val="1015"/>
                        </a:lnSpc>
                        <a:spcAft>
                          <a:spcPts val="0"/>
                        </a:spcAft>
                      </a:pPr>
                      <a:r>
                        <a:rPr lang="en-US" sz="1800">
                          <a:effectLst/>
                        </a:rPr>
                        <a:t>#</a:t>
                      </a:r>
                      <a:r>
                        <a:rPr lang="en-US" sz="1800" spc="30">
                          <a:effectLst/>
                        </a:rPr>
                        <a:t> </a:t>
                      </a:r>
                      <a:r>
                        <a:rPr lang="en-US" sz="1800">
                          <a:effectLst/>
                        </a:rPr>
                        <a:t>días</a:t>
                      </a:r>
                      <a:endParaRPr lang="es-P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69563997"/>
                  </a:ext>
                </a:extLst>
              </a:tr>
            </a:tbl>
          </a:graphicData>
        </a:graphic>
      </p:graphicFrame>
      <p:sp>
        <p:nvSpPr>
          <p:cNvPr id="34" name="CuadroTexto 33">
            <a:extLst>
              <a:ext uri="{FF2B5EF4-FFF2-40B4-BE49-F238E27FC236}">
                <a16:creationId xmlns:a16="http://schemas.microsoft.com/office/drawing/2014/main" id="{CB6BFC39-8F62-3822-A37D-837CE21F781D}"/>
              </a:ext>
            </a:extLst>
          </p:cNvPr>
          <p:cNvSpPr txBox="1"/>
          <p:nvPr/>
        </p:nvSpPr>
        <p:spPr>
          <a:xfrm>
            <a:off x="9199191" y="5106655"/>
            <a:ext cx="2814404" cy="670440"/>
          </a:xfrm>
          <a:prstGeom prst="rect">
            <a:avLst/>
          </a:prstGeom>
          <a:solidFill>
            <a:schemeClr val="accent1"/>
          </a:solidFill>
        </p:spPr>
        <p:txBody>
          <a:bodyPr wrap="square">
            <a:spAutoFit/>
          </a:bodyPr>
          <a:lstStyle/>
          <a:p>
            <a:pPr marL="457200" algn="just">
              <a:lnSpc>
                <a:spcPct val="107000"/>
              </a:lnSpc>
              <a:spcAft>
                <a:spcPts val="100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KC = </a:t>
            </a:r>
            <a:r>
              <a:rPr lang="es-ES" sz="1800" u="sng" err="1">
                <a:effectLst/>
                <a:latin typeface="Times New Roman" panose="02020603050405020304" pitchFamily="18" charset="0"/>
                <a:ea typeface="Calibri" panose="020F0502020204030204" pitchFamily="34" charset="0"/>
                <a:cs typeface="Times New Roman" panose="02020603050405020304" pitchFamily="18" charset="0"/>
              </a:rPr>
              <a:t>ETc</a:t>
            </a:r>
            <a:r>
              <a:rPr lang="es-ES" sz="1800" u="sng">
                <a:effectLst/>
                <a:latin typeface="Times New Roman" panose="02020603050405020304" pitchFamily="18" charset="0"/>
                <a:ea typeface="Calibri" panose="020F0502020204030204" pitchFamily="34" charset="0"/>
                <a:cs typeface="Times New Roman" panose="02020603050405020304" pitchFamily="18" charset="0"/>
              </a:rPr>
              <a:t> (mm/día)</a:t>
            </a:r>
            <a:r>
              <a:rPr lang="es-ES" sz="1800">
                <a:effectLst/>
                <a:latin typeface="Times New Roman" panose="02020603050405020304" pitchFamily="18" charset="0"/>
                <a:ea typeface="Calibri" panose="020F0502020204030204" pitchFamily="34" charset="0"/>
                <a:cs typeface="Times New Roman" panose="02020603050405020304" pitchFamily="18" charset="0"/>
              </a:rPr>
              <a:t>	       </a:t>
            </a:r>
            <a:r>
              <a:rPr lang="es-ES" sz="1800" err="1">
                <a:effectLst/>
                <a:latin typeface="Times New Roman" panose="02020603050405020304" pitchFamily="18" charset="0"/>
                <a:ea typeface="Calibri" panose="020F0502020204030204" pitchFamily="34" charset="0"/>
                <a:cs typeface="Times New Roman" panose="02020603050405020304" pitchFamily="18" charset="0"/>
              </a:rPr>
              <a:t>ETo</a:t>
            </a:r>
            <a:r>
              <a:rPr lang="es-ES" sz="1800">
                <a:effectLst/>
                <a:latin typeface="Times New Roman" panose="02020603050405020304" pitchFamily="18" charset="0"/>
                <a:ea typeface="Calibri" panose="020F0502020204030204" pitchFamily="34" charset="0"/>
                <a:cs typeface="Times New Roman" panose="02020603050405020304" pitchFamily="18" charset="0"/>
              </a:rPr>
              <a:t> (mm/día)</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CuadroTexto 37">
            <a:extLst>
              <a:ext uri="{FF2B5EF4-FFF2-40B4-BE49-F238E27FC236}">
                <a16:creationId xmlns:a16="http://schemas.microsoft.com/office/drawing/2014/main" id="{B4D07C2B-00D8-D3C7-829A-A6D058398D36}"/>
              </a:ext>
            </a:extLst>
          </p:cNvPr>
          <p:cNvSpPr txBox="1"/>
          <p:nvPr/>
        </p:nvSpPr>
        <p:spPr>
          <a:xfrm>
            <a:off x="4179422" y="4528555"/>
            <a:ext cx="2814404" cy="2308324"/>
          </a:xfrm>
          <a:prstGeom prst="rect">
            <a:avLst/>
          </a:prstGeom>
          <a:solidFill>
            <a:schemeClr val="accent1"/>
          </a:solidFill>
        </p:spPr>
        <p:txBody>
          <a:bodyPr wrap="square">
            <a:spAutoFit/>
          </a:bodyPr>
          <a:lstStyle/>
          <a:p>
            <a:r>
              <a:rPr lang="es-PE"/>
              <a:t>- Blaney–</a:t>
            </a:r>
            <a:r>
              <a:rPr lang="es-PE" err="1"/>
              <a:t>Criddle</a:t>
            </a:r>
            <a:r>
              <a:rPr lang="es-PE"/>
              <a:t>.</a:t>
            </a:r>
          </a:p>
          <a:p>
            <a:r>
              <a:rPr lang="es-PE"/>
              <a:t>- Radiación.</a:t>
            </a:r>
          </a:p>
          <a:p>
            <a:r>
              <a:rPr lang="es-PE"/>
              <a:t>- Hargreaves</a:t>
            </a:r>
          </a:p>
          <a:p>
            <a:r>
              <a:rPr lang="es-PE"/>
              <a:t> En base a la Radiación</a:t>
            </a:r>
          </a:p>
          <a:p>
            <a:r>
              <a:rPr lang="es-PE"/>
              <a:t> En base a la Temperatura.</a:t>
            </a:r>
          </a:p>
          <a:p>
            <a:r>
              <a:rPr lang="es-PE"/>
              <a:t>- </a:t>
            </a:r>
            <a:r>
              <a:rPr lang="es-PE" err="1"/>
              <a:t>Turc</a:t>
            </a:r>
            <a:endParaRPr lang="es-PE"/>
          </a:p>
          <a:p>
            <a:r>
              <a:rPr lang="es-PE"/>
              <a:t>- Jensen y </a:t>
            </a:r>
            <a:r>
              <a:rPr lang="es-PE" err="1"/>
              <a:t>Haise</a:t>
            </a:r>
            <a:endParaRPr lang="es-PE"/>
          </a:p>
          <a:p>
            <a:r>
              <a:rPr lang="es-PE"/>
              <a:t>- </a:t>
            </a:r>
            <a:r>
              <a:rPr lang="es-PE" err="1"/>
              <a:t>Thornthwaite</a:t>
            </a:r>
            <a:r>
              <a:rPr lang="es-PE"/>
              <a:t>.</a:t>
            </a:r>
          </a:p>
        </p:txBody>
      </p:sp>
      <p:cxnSp>
        <p:nvCxnSpPr>
          <p:cNvPr id="43" name="Conector recto de flecha 24">
            <a:extLst>
              <a:ext uri="{FF2B5EF4-FFF2-40B4-BE49-F238E27FC236}">
                <a16:creationId xmlns:a16="http://schemas.microsoft.com/office/drawing/2014/main" id="{DC97A3BC-7228-9796-3AF2-F2A93F68E82C}"/>
              </a:ext>
            </a:extLst>
          </p:cNvPr>
          <p:cNvCxnSpPr>
            <a:cxnSpLocks/>
          </p:cNvCxnSpPr>
          <p:nvPr/>
        </p:nvCxnSpPr>
        <p:spPr>
          <a:xfrm flipV="1">
            <a:off x="3003999" y="4225720"/>
            <a:ext cx="893876" cy="1168218"/>
          </a:xfrm>
          <a:prstGeom prst="straightConnector1">
            <a:avLst/>
          </a:prstGeom>
          <a:noFill/>
          <a:ln w="38100" cap="flat" cmpd="sng" algn="ctr">
            <a:solidFill>
              <a:srgbClr val="C00000"/>
            </a:solidFill>
            <a:prstDash val="solid"/>
            <a:tailEnd type="triangle"/>
          </a:ln>
          <a:effectLst/>
        </p:spPr>
      </p:cxnSp>
      <p:cxnSp>
        <p:nvCxnSpPr>
          <p:cNvPr id="45" name="Conector recto de flecha 26">
            <a:extLst>
              <a:ext uri="{FF2B5EF4-FFF2-40B4-BE49-F238E27FC236}">
                <a16:creationId xmlns:a16="http://schemas.microsoft.com/office/drawing/2014/main" id="{45D6FC42-A3DC-F8DE-B9AD-24E117DD4C78}"/>
              </a:ext>
            </a:extLst>
          </p:cNvPr>
          <p:cNvCxnSpPr>
            <a:cxnSpLocks/>
          </p:cNvCxnSpPr>
          <p:nvPr/>
        </p:nvCxnSpPr>
        <p:spPr>
          <a:xfrm flipV="1">
            <a:off x="2376346" y="5393938"/>
            <a:ext cx="1586349" cy="95873"/>
          </a:xfrm>
          <a:prstGeom prst="straightConnector1">
            <a:avLst/>
          </a:prstGeom>
          <a:noFill/>
          <a:ln w="38100" cap="flat" cmpd="sng" algn="ctr">
            <a:solidFill>
              <a:srgbClr val="C00000"/>
            </a:solidFill>
            <a:prstDash val="solid"/>
            <a:tailEnd type="triangle"/>
          </a:ln>
          <a:effectLst/>
        </p:spPr>
      </p:cxnSp>
    </p:spTree>
    <p:extLst>
      <p:ext uri="{BB962C8B-B14F-4D97-AF65-F5344CB8AC3E}">
        <p14:creationId xmlns:p14="http://schemas.microsoft.com/office/powerpoint/2010/main" val="183646371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75D5BA3-AC78-3BCE-768A-C02333B4023A}"/>
              </a:ext>
            </a:extLst>
          </p:cNvPr>
          <p:cNvSpPr txBox="1"/>
          <p:nvPr/>
        </p:nvSpPr>
        <p:spPr>
          <a:xfrm>
            <a:off x="304799" y="472627"/>
            <a:ext cx="6096000" cy="646331"/>
          </a:xfrm>
          <a:prstGeom prst="rect">
            <a:avLst/>
          </a:prstGeom>
          <a:noFill/>
        </p:spPr>
        <p:txBody>
          <a:bodyPr wrap="square">
            <a:spAutoFit/>
          </a:bodyPr>
          <a:lstStyle/>
          <a:p>
            <a:endParaRPr lang="es-PE" sz="1800" b="0" i="0" u="none" strike="noStrike" baseline="0">
              <a:latin typeface="Times New Roman" panose="02020603050405020304" pitchFamily="18" charset="0"/>
            </a:endParaRPr>
          </a:p>
          <a:p>
            <a:r>
              <a:rPr lang="es-PE" sz="1800" b="0" i="1" u="none" strike="noStrike" baseline="0">
                <a:latin typeface="Times New Roman" panose="02020603050405020304" pitchFamily="18" charset="0"/>
              </a:rPr>
              <a:t>Lisímetro de drenaje</a:t>
            </a:r>
            <a:endParaRPr lang="es-PE"/>
          </a:p>
        </p:txBody>
      </p:sp>
      <p:sp>
        <p:nvSpPr>
          <p:cNvPr id="2" name="24 Rectángulo">
            <a:extLst>
              <a:ext uri="{FF2B5EF4-FFF2-40B4-BE49-F238E27FC236}">
                <a16:creationId xmlns:a16="http://schemas.microsoft.com/office/drawing/2014/main" id="{FBCF3198-D789-E8FA-83AD-A143BA900C6B}"/>
              </a:ext>
            </a:extLst>
          </p:cNvPr>
          <p:cNvSpPr/>
          <p:nvPr/>
        </p:nvSpPr>
        <p:spPr>
          <a:xfrm>
            <a:off x="304799" y="241090"/>
            <a:ext cx="1249060" cy="4630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nSpc>
                <a:spcPct val="150000"/>
              </a:lnSpc>
            </a:pPr>
            <a:r>
              <a:rPr lang="es-MX" b="1">
                <a:solidFill>
                  <a:prstClr val="black"/>
                </a:solidFill>
                <a:latin typeface="Arial"/>
                <a:ea typeface="Calibri"/>
                <a:cs typeface="Times New Roman"/>
              </a:rPr>
              <a:t>d) Equipo</a:t>
            </a:r>
            <a:endParaRPr lang="es-PE" sz="1600">
              <a:solidFill>
                <a:prstClr val="black"/>
              </a:solidFill>
              <a:latin typeface="Calibri"/>
              <a:ea typeface="Calibri"/>
              <a:cs typeface="Times New Roman"/>
            </a:endParaRPr>
          </a:p>
        </p:txBody>
      </p:sp>
      <p:pic>
        <p:nvPicPr>
          <p:cNvPr id="7" name="Imagen 6">
            <a:extLst>
              <a:ext uri="{FF2B5EF4-FFF2-40B4-BE49-F238E27FC236}">
                <a16:creationId xmlns:a16="http://schemas.microsoft.com/office/drawing/2014/main" id="{D6055122-6F54-44E3-AABA-52BD97531CD9}"/>
              </a:ext>
            </a:extLst>
          </p:cNvPr>
          <p:cNvPicPr/>
          <p:nvPr/>
        </p:nvPicPr>
        <p:blipFill rotWithShape="1">
          <a:blip r:embed="rId2">
            <a:extLst>
              <a:ext uri="{28A0092B-C50C-407E-A947-70E740481C1C}">
                <a14:useLocalDpi xmlns:a14="http://schemas.microsoft.com/office/drawing/2010/main" val="0"/>
              </a:ext>
            </a:extLst>
          </a:blip>
          <a:srcRect l="9715" t="22639" r="14672" b="16618"/>
          <a:stretch/>
        </p:blipFill>
        <p:spPr bwMode="auto">
          <a:xfrm>
            <a:off x="304799" y="1118959"/>
            <a:ext cx="7394223" cy="4694820"/>
          </a:xfrm>
          <a:prstGeom prst="rect">
            <a:avLst/>
          </a:prstGeom>
          <a:ln>
            <a:noFill/>
          </a:ln>
          <a:extLst>
            <a:ext uri="{53640926-AAD7-44D8-BBD7-CCE9431645EC}">
              <a14:shadowObscured xmlns:a14="http://schemas.microsoft.com/office/drawing/2010/main"/>
            </a:ext>
          </a:extLst>
        </p:spPr>
      </p:pic>
      <p:sp>
        <p:nvSpPr>
          <p:cNvPr id="8" name="CuadroTexto 7">
            <a:extLst>
              <a:ext uri="{FF2B5EF4-FFF2-40B4-BE49-F238E27FC236}">
                <a16:creationId xmlns:a16="http://schemas.microsoft.com/office/drawing/2014/main" id="{6D9AD158-49A6-4A3F-AD18-F5C565D0613B}"/>
              </a:ext>
            </a:extLst>
          </p:cNvPr>
          <p:cNvSpPr txBox="1"/>
          <p:nvPr/>
        </p:nvSpPr>
        <p:spPr>
          <a:xfrm>
            <a:off x="6886223" y="1118958"/>
            <a:ext cx="5000978" cy="2362185"/>
          </a:xfrm>
          <a:prstGeom prst="rect">
            <a:avLst/>
          </a:prstGeom>
          <a:noFill/>
        </p:spPr>
        <p:txBody>
          <a:bodyPr wrap="square">
            <a:spAutoFit/>
          </a:bodyPr>
          <a:lstStyle/>
          <a:p>
            <a:pPr marL="457200" indent="450215" algn="just">
              <a:spcBef>
                <a:spcPts val="75"/>
              </a:spcBef>
            </a:pPr>
            <a:r>
              <a:rPr lang="es-ES" sz="1400">
                <a:effectLst/>
                <a:latin typeface="Times New Roman" panose="02020603050405020304" pitchFamily="18" charset="0"/>
                <a:ea typeface="Calibri" panose="020F0502020204030204" pitchFamily="34" charset="0"/>
                <a:cs typeface="Times New Roman" panose="02020603050405020304" pitchFamily="18" charset="0"/>
              </a:rPr>
              <a:t>Los accesorios de cada lisímetro empleado fueron:</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Bef>
                <a:spcPts val="75"/>
              </a:spcBef>
            </a:pPr>
            <a:r>
              <a:rPr lang="es-ES" sz="1400">
                <a:effectLst/>
                <a:latin typeface="Times New Roman" panose="02020603050405020304" pitchFamily="18" charset="0"/>
                <a:ea typeface="Calibri" panose="020F0502020204030204" pitchFamily="34" charset="0"/>
                <a:cs typeface="Times New Roman" panose="02020603050405020304" pitchFamily="18" charset="0"/>
              </a:rPr>
              <a:t>-Tubería de Ø = 1/2¨ de PVC.</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Bef>
                <a:spcPts val="75"/>
              </a:spcBef>
            </a:pPr>
            <a:r>
              <a:rPr lang="es-ES" sz="1400">
                <a:effectLst/>
                <a:latin typeface="Times New Roman" panose="02020603050405020304" pitchFamily="18" charset="0"/>
                <a:ea typeface="Calibri" panose="020F0502020204030204" pitchFamily="34" charset="0"/>
                <a:cs typeface="Times New Roman" panose="02020603050405020304" pitchFamily="18" charset="0"/>
              </a:rPr>
              <a:t>-llave de paso de Agua f = 1/2.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Bef>
                <a:spcPts val="75"/>
              </a:spcBef>
            </a:pPr>
            <a:r>
              <a:rPr lang="es-ES" sz="1400">
                <a:effectLst/>
                <a:latin typeface="Times New Roman" panose="02020603050405020304" pitchFamily="18" charset="0"/>
                <a:ea typeface="Calibri" panose="020F0502020204030204" pitchFamily="34" charset="0"/>
                <a:cs typeface="Times New Roman" panose="02020603050405020304" pitchFamily="18" charset="0"/>
              </a:rPr>
              <a:t>-Grifos de 1/2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Bef>
                <a:spcPts val="75"/>
              </a:spcBef>
            </a:pPr>
            <a:r>
              <a:rPr lang="es-ES" sz="1400">
                <a:effectLst/>
                <a:latin typeface="Times New Roman" panose="02020603050405020304" pitchFamily="18" charset="0"/>
                <a:ea typeface="Calibri" panose="020F0502020204030204" pitchFamily="34" charset="0"/>
                <a:cs typeface="Times New Roman" panose="02020603050405020304" pitchFamily="18" charset="0"/>
              </a:rPr>
              <a:t>-Tubo de PVC ½”</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Bef>
                <a:spcPts val="75"/>
              </a:spcBef>
            </a:pPr>
            <a:r>
              <a:rPr lang="es-ES" sz="1400">
                <a:effectLst/>
                <a:latin typeface="Times New Roman" panose="02020603050405020304" pitchFamily="18" charset="0"/>
                <a:ea typeface="Calibri" panose="020F0502020204030204" pitchFamily="34" charset="0"/>
                <a:cs typeface="Times New Roman" panose="02020603050405020304" pitchFamily="18" charset="0"/>
              </a:rPr>
              <a:t>-Reducción de 2” a ½”</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Bef>
                <a:spcPts val="75"/>
              </a:spcBef>
            </a:pPr>
            <a:r>
              <a:rPr lang="es-ES" sz="1400">
                <a:effectLst/>
                <a:latin typeface="Times New Roman" panose="02020603050405020304" pitchFamily="18" charset="0"/>
                <a:ea typeface="Calibri" panose="020F0502020204030204" pitchFamily="34" charset="0"/>
                <a:cs typeface="Times New Roman" panose="02020603050405020304" pitchFamily="18" charset="0"/>
              </a:rPr>
              <a:t>-Recipiente medidor del nivel de agua percolado.</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Bef>
                <a:spcPts val="75"/>
              </a:spcBef>
            </a:pPr>
            <a:r>
              <a:rPr lang="es-ES" sz="1400">
                <a:effectLst/>
                <a:latin typeface="Times New Roman" panose="02020603050405020304" pitchFamily="18" charset="0"/>
                <a:ea typeface="Calibri" panose="020F0502020204030204" pitchFamily="34" charset="0"/>
                <a:cs typeface="Times New Roman" panose="02020603050405020304" pitchFamily="18" charset="0"/>
              </a:rPr>
              <a:t>-Niples de f = 1/2”, L = 2.5".</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Bef>
                <a:spcPts val="75"/>
              </a:spcBef>
            </a:pPr>
            <a:r>
              <a:rPr lang="es-ES" sz="1400">
                <a:effectLst/>
                <a:latin typeface="Times New Roman" panose="02020603050405020304" pitchFamily="18" charset="0"/>
                <a:ea typeface="Calibri" panose="020F0502020204030204" pitchFamily="34" charset="0"/>
                <a:cs typeface="Times New Roman" panose="02020603050405020304" pitchFamily="18" charset="0"/>
              </a:rPr>
              <a:t>-Cemento portland</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Bef>
                <a:spcPts val="75"/>
              </a:spcBef>
              <a:spcAft>
                <a:spcPts val="800"/>
              </a:spcAft>
            </a:pPr>
            <a:r>
              <a:rPr lang="es-ES" sz="1400">
                <a:effectLst/>
                <a:latin typeface="Times New Roman" panose="02020603050405020304" pitchFamily="18" charset="0"/>
                <a:ea typeface="Calibri" panose="020F0502020204030204" pitchFamily="34" charset="0"/>
                <a:cs typeface="Times New Roman" panose="02020603050405020304" pitchFamily="18" charset="0"/>
              </a:rPr>
              <a:t>-Arena fina y piedra chancada.</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482147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6445B25-428D-2DBD-663C-7C9EAF976F07}"/>
              </a:ext>
            </a:extLst>
          </p:cNvPr>
          <p:cNvSpPr txBox="1"/>
          <p:nvPr/>
        </p:nvSpPr>
        <p:spPr>
          <a:xfrm>
            <a:off x="567137" y="322725"/>
            <a:ext cx="6096000" cy="369332"/>
          </a:xfrm>
          <a:prstGeom prst="rect">
            <a:avLst/>
          </a:prstGeom>
          <a:noFill/>
        </p:spPr>
        <p:txBody>
          <a:bodyPr wrap="square">
            <a:spAutoFit/>
          </a:bodyPr>
          <a:lstStyle/>
          <a:p>
            <a:r>
              <a:rPr lang="es-PE" sz="1800" b="0" i="0" u="none" strike="noStrike" baseline="0">
                <a:latin typeface="Times New Roman" panose="02020603050405020304" pitchFamily="18" charset="0"/>
              </a:rPr>
              <a:t>Tensiómetro de 15 y 30 cm</a:t>
            </a:r>
            <a:endParaRPr lang="es-PE"/>
          </a:p>
        </p:txBody>
      </p:sp>
      <p:pic>
        <p:nvPicPr>
          <p:cNvPr id="3" name="Imagen 2">
            <a:extLst>
              <a:ext uri="{FF2B5EF4-FFF2-40B4-BE49-F238E27FC236}">
                <a16:creationId xmlns:a16="http://schemas.microsoft.com/office/drawing/2014/main" id="{71ECAC0B-F6DC-EDD1-B86A-90097C6E2A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671"/>
          <a:stretch/>
        </p:blipFill>
        <p:spPr bwMode="auto">
          <a:xfrm>
            <a:off x="567137" y="1019330"/>
            <a:ext cx="4199735" cy="2754551"/>
          </a:xfrm>
          <a:prstGeom prst="rect">
            <a:avLst/>
          </a:prstGeom>
          <a:noFill/>
          <a:ln>
            <a:solidFill>
              <a:schemeClr val="tx1"/>
            </a:solid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4CE829F6-5803-CE7A-D41D-DAAD5D5CBC4F}"/>
              </a:ext>
            </a:extLst>
          </p:cNvPr>
          <p:cNvSpPr txBox="1"/>
          <p:nvPr/>
        </p:nvSpPr>
        <p:spPr>
          <a:xfrm>
            <a:off x="6096000" y="507391"/>
            <a:ext cx="5528863" cy="4290918"/>
          </a:xfrm>
          <a:prstGeom prst="rect">
            <a:avLst/>
          </a:prstGeom>
          <a:noFill/>
        </p:spPr>
        <p:txBody>
          <a:bodyPr wrap="square">
            <a:spAutoFit/>
          </a:bodyPr>
          <a:lstStyle/>
          <a:p>
            <a:pPr lvl="0" algn="just"/>
            <a:r>
              <a:rPr lang="es-ES" sz="1800">
                <a:effectLst/>
                <a:latin typeface="Times New Roman" panose="02020603050405020304" pitchFamily="18" charset="0"/>
                <a:ea typeface="Calibri" panose="020F0502020204030204" pitchFamily="34" charset="0"/>
                <a:cs typeface="Times New Roman" panose="02020603050405020304" pitchFamily="18" charset="0"/>
              </a:rPr>
              <a:t>Materiales</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800"/>
              </a:spcAft>
              <a:buFont typeface="+mj-lt"/>
              <a:buAutoNum type="alphaLcPeriod"/>
            </a:pPr>
            <a:r>
              <a:rPr lang="es-ES" sz="1800">
                <a:effectLst/>
                <a:latin typeface="Times New Roman" panose="02020603050405020304" pitchFamily="18" charset="0"/>
                <a:ea typeface="Calibri" panose="020F0502020204030204" pitchFamily="34" charset="0"/>
                <a:cs typeface="Times New Roman" panose="02020603050405020304" pitchFamily="18" charset="0"/>
              </a:rPr>
              <a:t>Material vegetativo semillas de Maíz Morado</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p>
            <a:r>
              <a:rPr lang="es-ES" sz="1800">
                <a:effectLst/>
                <a:latin typeface="Times New Roman" panose="02020603050405020304" pitchFamily="18" charset="0"/>
                <a:ea typeface="Calibri" panose="020F0502020204030204" pitchFamily="34" charset="0"/>
              </a:rPr>
              <a:t>Se utilizó semilla comercial de Maíz morado Var. Negra Tomasa, proveniente del Huerto </a:t>
            </a:r>
            <a:r>
              <a:rPr lang="es-ES" sz="1800" err="1">
                <a:effectLst/>
                <a:latin typeface="Times New Roman" panose="02020603050405020304" pitchFamily="18" charset="0"/>
                <a:ea typeface="Calibri" panose="020F0502020204030204" pitchFamily="34" charset="0"/>
              </a:rPr>
              <a:t>Olericola</a:t>
            </a:r>
            <a:r>
              <a:rPr lang="es-ES" sz="1800">
                <a:effectLst/>
                <a:latin typeface="Times New Roman" panose="02020603050405020304" pitchFamily="18" charset="0"/>
                <a:ea typeface="Calibri" panose="020F0502020204030204" pitchFamily="34" charset="0"/>
              </a:rPr>
              <a:t> Frutícola de la Universidad Nacional Hermilio Valdizán </a:t>
            </a:r>
          </a:p>
          <a:p>
            <a:endParaRPr lang="es-ES">
              <a:latin typeface="Times New Roman" panose="02020603050405020304" pitchFamily="18" charset="0"/>
            </a:endParaRPr>
          </a:p>
          <a:p>
            <a:pPr lvl="0" algn="just">
              <a:spcAft>
                <a:spcPts val="800"/>
              </a:spcAft>
            </a:pPr>
            <a:r>
              <a:rPr lang="es-ES">
                <a:latin typeface="Times New Roman" panose="02020603050405020304" pitchFamily="18" charset="0"/>
                <a:cs typeface="Times New Roman" panose="02020603050405020304" pitchFamily="18" charset="0"/>
              </a:rPr>
              <a:t>b.	Material</a:t>
            </a:r>
            <a:r>
              <a:rPr lang="es-ES" sz="1800">
                <a:effectLst/>
                <a:latin typeface="Times New Roman" panose="02020603050405020304" pitchFamily="18" charset="0"/>
                <a:ea typeface="Calibri" panose="020F0502020204030204" pitchFamily="34" charset="0"/>
                <a:cs typeface="Times New Roman" panose="02020603050405020304" pitchFamily="18" charset="0"/>
              </a:rPr>
              <a:t> vegetativo semilla de </a:t>
            </a:r>
            <a:r>
              <a:rPr lang="es-ES" sz="1800" err="1">
                <a:effectLst/>
                <a:latin typeface="Times New Roman" panose="02020603050405020304" pitchFamily="18" charset="0"/>
                <a:ea typeface="Calibri" panose="020F0502020204030204" pitchFamily="34" charset="0"/>
                <a:cs typeface="Times New Roman" panose="02020603050405020304" pitchFamily="18" charset="0"/>
              </a:rPr>
              <a:t>Rye</a:t>
            </a:r>
            <a:r>
              <a:rPr lang="es-ES" sz="1800">
                <a:effectLst/>
                <a:latin typeface="Times New Roman" panose="02020603050405020304" pitchFamily="18" charset="0"/>
                <a:ea typeface="Calibri" panose="020F0502020204030204" pitchFamily="34" charset="0"/>
                <a:cs typeface="Times New Roman" panose="02020603050405020304" pitchFamily="18" charset="0"/>
              </a:rPr>
              <a:t> Grass</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p>
            <a:pPr marL="270510" indent="450215" algn="just">
              <a:spcBef>
                <a:spcPts val="75"/>
              </a:spcBef>
              <a:spcAft>
                <a:spcPts val="800"/>
              </a:spcAft>
            </a:pPr>
            <a:r>
              <a:rPr lang="es-ES" sz="1800" err="1">
                <a:effectLst/>
                <a:latin typeface="Times New Roman" panose="02020603050405020304" pitchFamily="18" charset="0"/>
                <a:ea typeface="Calibri" panose="020F0502020204030204" pitchFamily="34" charset="0"/>
                <a:cs typeface="Times New Roman" panose="02020603050405020304" pitchFamily="18" charset="0"/>
              </a:rPr>
              <a:t>FARMAGRO</a:t>
            </a:r>
            <a:r>
              <a:rPr lang="es-ES" sz="1800">
                <a:effectLst/>
                <a:latin typeface="Times New Roman" panose="02020603050405020304" pitchFamily="18" charset="0"/>
                <a:ea typeface="Calibri" panose="020F0502020204030204" pitchFamily="34" charset="0"/>
                <a:cs typeface="Times New Roman" panose="02020603050405020304" pitchFamily="18" charset="0"/>
              </a:rPr>
              <a:t> (2018) reporta que el Ray Grass Nui es una gramínea perenne diploide precoz con gran aptitud de rebrote, muy utilizada en actividades de pastoreo, que se puede asociar a planta como tréboles. Además, puede aprovecharse su uso como heno y ensilaje.</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p>
            <a:endParaRPr lang="es-PE"/>
          </a:p>
        </p:txBody>
      </p:sp>
      <p:pic>
        <p:nvPicPr>
          <p:cNvPr id="4" name="Imagen 3">
            <a:extLst>
              <a:ext uri="{FF2B5EF4-FFF2-40B4-BE49-F238E27FC236}">
                <a16:creationId xmlns:a16="http://schemas.microsoft.com/office/drawing/2014/main" id="{802A06BE-4E22-EF4A-6692-4A9E6CFBFE23}"/>
              </a:ext>
            </a:extLst>
          </p:cNvPr>
          <p:cNvPicPr>
            <a:picLocks noChangeAspect="1"/>
          </p:cNvPicPr>
          <p:nvPr/>
        </p:nvPicPr>
        <p:blipFill>
          <a:blip r:embed="rId3"/>
          <a:stretch>
            <a:fillRect/>
          </a:stretch>
        </p:blipFill>
        <p:spPr>
          <a:xfrm>
            <a:off x="5187244" y="4315637"/>
            <a:ext cx="3836835" cy="2320666"/>
          </a:xfrm>
          <a:prstGeom prst="rect">
            <a:avLst/>
          </a:prstGeom>
        </p:spPr>
      </p:pic>
      <p:pic>
        <p:nvPicPr>
          <p:cNvPr id="6" name="Imagen 5">
            <a:extLst>
              <a:ext uri="{FF2B5EF4-FFF2-40B4-BE49-F238E27FC236}">
                <a16:creationId xmlns:a16="http://schemas.microsoft.com/office/drawing/2014/main" id="{D404DC6B-0489-90CB-1BAB-2DCB5202261B}"/>
              </a:ext>
            </a:extLst>
          </p:cNvPr>
          <p:cNvPicPr>
            <a:picLocks noChangeAspect="1"/>
          </p:cNvPicPr>
          <p:nvPr/>
        </p:nvPicPr>
        <p:blipFill>
          <a:blip r:embed="rId4"/>
          <a:stretch>
            <a:fillRect/>
          </a:stretch>
        </p:blipFill>
        <p:spPr>
          <a:xfrm>
            <a:off x="567471" y="4145674"/>
            <a:ext cx="3375785" cy="2389601"/>
          </a:xfrm>
          <a:prstGeom prst="rect">
            <a:avLst/>
          </a:prstGeom>
        </p:spPr>
      </p:pic>
    </p:spTree>
    <p:extLst>
      <p:ext uri="{BB962C8B-B14F-4D97-AF65-F5344CB8AC3E}">
        <p14:creationId xmlns:p14="http://schemas.microsoft.com/office/powerpoint/2010/main" val="55495963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a:extLst>
              <a:ext uri="{FF2B5EF4-FFF2-40B4-BE49-F238E27FC236}">
                <a16:creationId xmlns:a16="http://schemas.microsoft.com/office/drawing/2014/main" id="{1B65BA6C-A4F8-5F35-C021-3DDD8D0A0331}"/>
              </a:ext>
            </a:extLst>
          </p:cNvPr>
          <p:cNvSpPr/>
          <p:nvPr/>
        </p:nvSpPr>
        <p:spPr>
          <a:xfrm>
            <a:off x="33540" y="42859"/>
            <a:ext cx="10654447" cy="461665"/>
          </a:xfrm>
          <a:prstGeom prst="rect">
            <a:avLst/>
          </a:prstGeom>
          <a:solidFill>
            <a:srgbClr val="0070C0"/>
          </a:solidFill>
        </p:spPr>
        <p:style>
          <a:lnRef idx="2">
            <a:schemeClr val="accent4"/>
          </a:lnRef>
          <a:fillRef idx="1">
            <a:schemeClr val="lt1"/>
          </a:fillRef>
          <a:effectRef idx="0">
            <a:schemeClr val="accent4"/>
          </a:effectRef>
          <a:fontRef idx="minor">
            <a:schemeClr val="dk1"/>
          </a:fontRef>
        </p:style>
        <p:txBody>
          <a:bodyPr wrap="square">
            <a:spAutoFit/>
          </a:bodyPr>
          <a:lstStyle/>
          <a:p>
            <a:pPr algn="just">
              <a:spcAft>
                <a:spcPts val="1000"/>
              </a:spcAft>
              <a:tabLst>
                <a:tab pos="1187450" algn="l"/>
              </a:tabLst>
            </a:pPr>
            <a:r>
              <a:rPr lang="es-PE" sz="2400" b="1">
                <a:solidFill>
                  <a:schemeClr val="bg1"/>
                </a:solidFill>
                <a:latin typeface="Arial"/>
                <a:ea typeface="Calibri"/>
                <a:cs typeface="Times New Roman"/>
              </a:rPr>
              <a:t>3.5. Plan de procesamiento y análisis estadístico de la información </a:t>
            </a:r>
            <a:endParaRPr lang="es-PE" sz="2400">
              <a:solidFill>
                <a:schemeClr val="bg1"/>
              </a:solidFill>
              <a:latin typeface="Calibri"/>
              <a:ea typeface="Calibri"/>
              <a:cs typeface="Times New Roman"/>
            </a:endParaRPr>
          </a:p>
        </p:txBody>
      </p:sp>
      <p:sp>
        <p:nvSpPr>
          <p:cNvPr id="3" name="24 Rectángulo">
            <a:extLst>
              <a:ext uri="{FF2B5EF4-FFF2-40B4-BE49-F238E27FC236}">
                <a16:creationId xmlns:a16="http://schemas.microsoft.com/office/drawing/2014/main" id="{4E00AF1D-C92F-4167-AA66-2E847C168E13}"/>
              </a:ext>
            </a:extLst>
          </p:cNvPr>
          <p:cNvSpPr/>
          <p:nvPr/>
        </p:nvSpPr>
        <p:spPr>
          <a:xfrm>
            <a:off x="33540" y="681357"/>
            <a:ext cx="2356158" cy="4630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nSpc>
                <a:spcPct val="150000"/>
              </a:lnSpc>
            </a:pPr>
            <a:r>
              <a:rPr lang="es-MX" b="1">
                <a:solidFill>
                  <a:prstClr val="black"/>
                </a:solidFill>
                <a:latin typeface="Arial"/>
                <a:ea typeface="Calibri"/>
                <a:cs typeface="Times New Roman"/>
              </a:rPr>
              <a:t>a) Análisis de Suelo</a:t>
            </a:r>
            <a:endParaRPr lang="es-PE" sz="1600">
              <a:solidFill>
                <a:prstClr val="black"/>
              </a:solidFill>
              <a:latin typeface="Calibri"/>
              <a:ea typeface="Calibri"/>
              <a:cs typeface="Times New Roman"/>
            </a:endParaRPr>
          </a:p>
        </p:txBody>
      </p:sp>
      <p:pic>
        <p:nvPicPr>
          <p:cNvPr id="4" name="Imagen 3">
            <a:extLst>
              <a:ext uri="{FF2B5EF4-FFF2-40B4-BE49-F238E27FC236}">
                <a16:creationId xmlns:a16="http://schemas.microsoft.com/office/drawing/2014/main" id="{829AD2CB-E444-490A-B545-E1A7B7399B2E}"/>
              </a:ext>
            </a:extLst>
          </p:cNvPr>
          <p:cNvPicPr/>
          <p:nvPr/>
        </p:nvPicPr>
        <p:blipFill rotWithShape="1">
          <a:blip r:embed="rId2" cstate="print">
            <a:extLst>
              <a:ext uri="{28A0092B-C50C-407E-A947-70E740481C1C}">
                <a14:useLocalDpi xmlns:a14="http://schemas.microsoft.com/office/drawing/2010/main" val="0"/>
              </a:ext>
            </a:extLst>
          </a:blip>
          <a:srcRect l="11515" t="19086" r="8554" b="10933"/>
          <a:stretch/>
        </p:blipFill>
        <p:spPr bwMode="auto">
          <a:xfrm>
            <a:off x="1583196" y="1493131"/>
            <a:ext cx="8596630" cy="47974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139753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70EF0A0-5C9E-4C9C-A1FF-713ED2F9D907}"/>
              </a:ext>
            </a:extLst>
          </p:cNvPr>
          <p:cNvPicPr>
            <a:picLocks noChangeAspect="1"/>
          </p:cNvPicPr>
          <p:nvPr/>
        </p:nvPicPr>
        <p:blipFill rotWithShape="1">
          <a:blip r:embed="rId2">
            <a:extLst>
              <a:ext uri="{28A0092B-C50C-407E-A947-70E740481C1C}">
                <a14:useLocalDpi xmlns:a14="http://schemas.microsoft.com/office/drawing/2010/main" val="0"/>
              </a:ext>
            </a:extLst>
          </a:blip>
          <a:srcRect l="16735" t="19904" r="16088" b="20280"/>
          <a:stretch/>
        </p:blipFill>
        <p:spPr>
          <a:xfrm rot="16200000">
            <a:off x="990599" y="520698"/>
            <a:ext cx="5270502" cy="6642101"/>
          </a:xfrm>
          <a:prstGeom prst="rect">
            <a:avLst/>
          </a:prstGeom>
        </p:spPr>
      </p:pic>
      <p:pic>
        <p:nvPicPr>
          <p:cNvPr id="3" name="Imagen 2">
            <a:extLst>
              <a:ext uri="{FF2B5EF4-FFF2-40B4-BE49-F238E27FC236}">
                <a16:creationId xmlns:a16="http://schemas.microsoft.com/office/drawing/2014/main" id="{B360DC9A-9BC1-4C0F-9E98-BA4120CCAA59}"/>
              </a:ext>
            </a:extLst>
          </p:cNvPr>
          <p:cNvPicPr>
            <a:picLocks noChangeAspect="1"/>
          </p:cNvPicPr>
          <p:nvPr/>
        </p:nvPicPr>
        <p:blipFill rotWithShape="1">
          <a:blip r:embed="rId3"/>
          <a:srcRect l="30625" t="23110" r="32083" b="11277"/>
          <a:stretch/>
        </p:blipFill>
        <p:spPr>
          <a:xfrm>
            <a:off x="7175502" y="1979523"/>
            <a:ext cx="4546600" cy="4497477"/>
          </a:xfrm>
          <a:prstGeom prst="rect">
            <a:avLst/>
          </a:prstGeom>
        </p:spPr>
      </p:pic>
      <p:sp>
        <p:nvSpPr>
          <p:cNvPr id="4" name="24 Rectángulo">
            <a:extLst>
              <a:ext uri="{FF2B5EF4-FFF2-40B4-BE49-F238E27FC236}">
                <a16:creationId xmlns:a16="http://schemas.microsoft.com/office/drawing/2014/main" id="{B1F563E4-14A9-4803-8119-CFBD5225D0E4}"/>
              </a:ext>
            </a:extLst>
          </p:cNvPr>
          <p:cNvSpPr/>
          <p:nvPr/>
        </p:nvSpPr>
        <p:spPr>
          <a:xfrm>
            <a:off x="304799" y="381000"/>
            <a:ext cx="5480988" cy="4630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nSpc>
                <a:spcPct val="150000"/>
              </a:lnSpc>
            </a:pPr>
            <a:r>
              <a:rPr lang="es-ES" b="1">
                <a:solidFill>
                  <a:prstClr val="black"/>
                </a:solidFill>
                <a:latin typeface="Arial"/>
                <a:ea typeface="Calibri"/>
                <a:cs typeface="Times New Roman"/>
              </a:rPr>
              <a:t>b.	Construcción e Instalación del lisímetro</a:t>
            </a:r>
            <a:endParaRPr lang="es-PE" sz="1600">
              <a:solidFill>
                <a:prstClr val="black"/>
              </a:solidFill>
              <a:latin typeface="Calibri"/>
              <a:ea typeface="Calibri"/>
              <a:cs typeface="Times New Roman"/>
            </a:endParaRPr>
          </a:p>
        </p:txBody>
      </p:sp>
    </p:spTree>
    <p:extLst>
      <p:ext uri="{BB962C8B-B14F-4D97-AF65-F5344CB8AC3E}">
        <p14:creationId xmlns:p14="http://schemas.microsoft.com/office/powerpoint/2010/main" val="96001709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CFCE39D-2330-4CC1-9D0B-F5C237F8D977}"/>
              </a:ext>
            </a:extLst>
          </p:cNvPr>
          <p:cNvGrpSpPr/>
          <p:nvPr/>
        </p:nvGrpSpPr>
        <p:grpSpPr>
          <a:xfrm>
            <a:off x="0" y="0"/>
            <a:ext cx="12192000" cy="1181265"/>
            <a:chOff x="0" y="0"/>
            <a:chExt cx="12192000" cy="1181265"/>
          </a:xfrm>
        </p:grpSpPr>
        <p:pic>
          <p:nvPicPr>
            <p:cNvPr id="4" name="Imagen 3">
              <a:extLst>
                <a:ext uri="{FF2B5EF4-FFF2-40B4-BE49-F238E27FC236}">
                  <a16:creationId xmlns:a16="http://schemas.microsoft.com/office/drawing/2014/main" id="{14150D5F-8DA1-46D8-8B02-90B504B68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181265"/>
            </a:xfrm>
            <a:prstGeom prst="rect">
              <a:avLst/>
            </a:prstGeom>
          </p:spPr>
        </p:pic>
        <p:pic>
          <p:nvPicPr>
            <p:cNvPr id="7" name="image1.png">
              <a:extLst>
                <a:ext uri="{FF2B5EF4-FFF2-40B4-BE49-F238E27FC236}">
                  <a16:creationId xmlns:a16="http://schemas.microsoft.com/office/drawing/2014/main" id="{BECDBDF2-07E2-4D4B-B5A5-8191BA11F071}"/>
                </a:ext>
              </a:extLst>
            </p:cNvPr>
            <p:cNvPicPr/>
            <p:nvPr/>
          </p:nvPicPr>
          <p:blipFill>
            <a:blip r:embed="rId3" cstate="print"/>
            <a:stretch>
              <a:fillRect/>
            </a:stretch>
          </p:blipFill>
          <p:spPr>
            <a:xfrm>
              <a:off x="90686" y="78365"/>
              <a:ext cx="857582" cy="948924"/>
            </a:xfrm>
            <a:prstGeom prst="rect">
              <a:avLst/>
            </a:prstGeom>
          </p:spPr>
        </p:pic>
        <p:pic>
          <p:nvPicPr>
            <p:cNvPr id="8" name="Picture 2" descr="UNIVERSIDAD NACIONAL HERMILIO VALDIZÁN HUÁNUCO FACULTAD DE CIENCIAS AGRARIAS  CARRERA PROFESIONAL DE AGRONOMÍA">
              <a:extLst>
                <a:ext uri="{FF2B5EF4-FFF2-40B4-BE49-F238E27FC236}">
                  <a16:creationId xmlns:a16="http://schemas.microsoft.com/office/drawing/2014/main" id="{D09732D6-12AA-47A6-95E4-D4FF9C94B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607" y="78365"/>
              <a:ext cx="944707" cy="94892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n 2">
            <a:extLst>
              <a:ext uri="{FF2B5EF4-FFF2-40B4-BE49-F238E27FC236}">
                <a16:creationId xmlns:a16="http://schemas.microsoft.com/office/drawing/2014/main" id="{162B2C22-8C43-DA38-8C89-1586A28220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261"/>
          <a:stretch/>
        </p:blipFill>
        <p:spPr bwMode="auto">
          <a:xfrm>
            <a:off x="6205929" y="1519802"/>
            <a:ext cx="5739328" cy="5075869"/>
          </a:xfrm>
          <a:prstGeom prst="rect">
            <a:avLst/>
          </a:prstGeom>
          <a:noFill/>
          <a:ln>
            <a:solidFill>
              <a:schemeClr val="tx1"/>
            </a:solidFill>
          </a:ln>
          <a:extLst>
            <a:ext uri="{53640926-AAD7-44D8-BBD7-CCE9431645EC}">
              <a14:shadowObscured xmlns:a14="http://schemas.microsoft.com/office/drawing/2010/main"/>
            </a:ext>
          </a:extLst>
        </p:spPr>
      </p:pic>
      <p:sp>
        <p:nvSpPr>
          <p:cNvPr id="5" name="Redondear rectángulo de esquina diagonal 4"/>
          <p:cNvSpPr/>
          <p:nvPr/>
        </p:nvSpPr>
        <p:spPr>
          <a:xfrm>
            <a:off x="3780932" y="262329"/>
            <a:ext cx="4630135" cy="588320"/>
          </a:xfrm>
          <a:prstGeom prst="round2DiagRect">
            <a:avLst/>
          </a:prstGeom>
          <a:solidFill>
            <a:sysClr val="window" lastClr="FFFFFF"/>
          </a:solidFill>
          <a:ln w="22225" cap="flat" cmpd="sng" algn="ctr">
            <a:solidFill>
              <a:srgbClr val="C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3200" b="1" i="0" u="none" strike="noStrike" kern="0" cap="all" spc="0" normalizeH="0" baseline="0" noProof="0" dirty="0">
                <a:ln>
                  <a:noFill/>
                </a:ln>
                <a:solidFill>
                  <a:srgbClr val="FF0000"/>
                </a:solidFill>
                <a:effectLst>
                  <a:reflection blurRad="6350" stA="55000" endA="300" endPos="45500" dir="5400000" sy="-100000" algn="bl" rotWithShape="0"/>
                </a:effectLst>
                <a:uLnTx/>
                <a:uFillTx/>
                <a:latin typeface="Cooper Black" panose="0208090404030B020404" pitchFamily="18" charset="0"/>
              </a:rPr>
              <a:t>i. introducción</a:t>
            </a:r>
            <a:endParaRPr kumimoji="0" lang="es-PE" sz="1800" b="0" i="0" u="none" strike="noStrike" kern="0" cap="none" spc="0" normalizeH="0" baseline="0" noProof="0" dirty="0">
              <a:ln>
                <a:noFill/>
              </a:ln>
              <a:solidFill>
                <a:srgbClr val="FF0000"/>
              </a:solidFill>
              <a:effectLst/>
              <a:uLnTx/>
              <a:uFillTx/>
            </a:endParaRPr>
          </a:p>
        </p:txBody>
      </p:sp>
      <p:sp>
        <p:nvSpPr>
          <p:cNvPr id="10" name="Rectángulo 9"/>
          <p:cNvSpPr/>
          <p:nvPr/>
        </p:nvSpPr>
        <p:spPr>
          <a:xfrm>
            <a:off x="246743" y="1519801"/>
            <a:ext cx="5959185" cy="507586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tabLst>
                <a:tab pos="450215" algn="l"/>
                <a:tab pos="540385" algn="l"/>
              </a:tabLst>
            </a:pPr>
            <a:endParaRPr lang="es-ES" dirty="0">
              <a:solidFill>
                <a:prstClr val="white"/>
              </a:solidFill>
              <a:latin typeface="Arial" panose="020B0604020202020204" pitchFamily="34" charset="0"/>
              <a:ea typeface="Calibri" panose="020F0502020204030204" pitchFamily="34" charset="0"/>
            </a:endParaRPr>
          </a:p>
          <a:p>
            <a:pPr lvl="0" algn="just">
              <a:lnSpc>
                <a:spcPct val="150000"/>
              </a:lnSpc>
              <a:tabLst>
                <a:tab pos="450215" algn="l"/>
                <a:tab pos="540385" algn="l"/>
              </a:tabLst>
            </a:pPr>
            <a:r>
              <a:rPr lang="es-PE" dirty="0">
                <a:solidFill>
                  <a:prstClr val="white"/>
                </a:solidFill>
                <a:latin typeface="Arial" panose="020B0604020202020204" pitchFamily="34" charset="0"/>
                <a:ea typeface="Calibri" panose="020F0502020204030204" pitchFamily="34" charset="0"/>
              </a:rPr>
              <a:t>El uso de </a:t>
            </a:r>
            <a:r>
              <a:rPr lang="es-PE" b="1" dirty="0">
                <a:solidFill>
                  <a:srgbClr val="FF0000"/>
                </a:solidFill>
                <a:latin typeface="Arial" panose="020B0604020202020204" pitchFamily="34" charset="0"/>
                <a:ea typeface="Calibri" panose="020F0502020204030204" pitchFamily="34" charset="0"/>
              </a:rPr>
              <a:t>lisímetros volumétricos artesanales </a:t>
            </a:r>
            <a:r>
              <a:rPr lang="es-PE" dirty="0">
                <a:solidFill>
                  <a:prstClr val="white"/>
                </a:solidFill>
                <a:latin typeface="Arial" panose="020B0604020202020204" pitchFamily="34" charset="0"/>
                <a:ea typeface="Calibri" panose="020F0502020204030204" pitchFamily="34" charset="0"/>
              </a:rPr>
              <a:t>de bajo costo permitió estimar el coeficiente de cultivo (Kc) del maíz morado en las condiciones edafoclimáticas de </a:t>
            </a:r>
            <a:r>
              <a:rPr lang="es-PE" dirty="0" err="1">
                <a:solidFill>
                  <a:prstClr val="white"/>
                </a:solidFill>
                <a:latin typeface="Arial" panose="020B0604020202020204" pitchFamily="34" charset="0"/>
                <a:ea typeface="Calibri" panose="020F0502020204030204" pitchFamily="34" charset="0"/>
              </a:rPr>
              <a:t>Cayhuayna</a:t>
            </a:r>
            <a:r>
              <a:rPr lang="es-PE" dirty="0">
                <a:solidFill>
                  <a:prstClr val="white"/>
                </a:solidFill>
                <a:latin typeface="Arial" panose="020B0604020202020204" pitchFamily="34" charset="0"/>
                <a:ea typeface="Calibri" panose="020F0502020204030204" pitchFamily="34" charset="0"/>
              </a:rPr>
              <a:t>, así ya no depender de los valores de Kc propuesto por la </a:t>
            </a:r>
            <a:r>
              <a:rPr lang="es-PE" b="1" dirty="0">
                <a:solidFill>
                  <a:srgbClr val="16C80F"/>
                </a:solidFill>
                <a:latin typeface="Arial" panose="020B0604020202020204" pitchFamily="34" charset="0"/>
                <a:ea typeface="Calibri" panose="020F0502020204030204" pitchFamily="34" charset="0"/>
              </a:rPr>
              <a:t>FAO que se desarrollaron para las condiciones climáticas de los Estados Unidos, Asia y Europa. </a:t>
            </a:r>
            <a:r>
              <a:rPr lang="es-PE" dirty="0">
                <a:solidFill>
                  <a:prstClr val="white"/>
                </a:solidFill>
                <a:latin typeface="Arial" panose="020B0604020202020204" pitchFamily="34" charset="0"/>
                <a:ea typeface="Calibri" panose="020F0502020204030204" pitchFamily="34" charset="0"/>
              </a:rPr>
              <a:t>El coeficiente de cultivo (Kc), permitió estimar la cantidad de agua para riego controlando el nivel de humedad de la </a:t>
            </a:r>
            <a:r>
              <a:rPr lang="es-PE" b="1" dirty="0">
                <a:solidFill>
                  <a:schemeClr val="accent4"/>
                </a:solidFill>
                <a:latin typeface="Arial" panose="020B0604020202020204" pitchFamily="34" charset="0"/>
                <a:ea typeface="Calibri" panose="020F0502020204030204" pitchFamily="34" charset="0"/>
              </a:rPr>
              <a:t>zona radicular durante toda la etapa del desarrollo vegetativo; </a:t>
            </a:r>
            <a:r>
              <a:rPr lang="es-PE" dirty="0">
                <a:solidFill>
                  <a:prstClr val="white"/>
                </a:solidFill>
                <a:latin typeface="Arial" panose="020B0604020202020204" pitchFamily="34" charset="0"/>
                <a:ea typeface="Calibri" panose="020F0502020204030204" pitchFamily="34" charset="0"/>
              </a:rPr>
              <a:t>así evitando los períodos sensibles de desarrollo de cultivo, como la </a:t>
            </a:r>
            <a:r>
              <a:rPr lang="es-PE" b="1" dirty="0">
                <a:solidFill>
                  <a:schemeClr val="accent2">
                    <a:lumMod val="75000"/>
                  </a:schemeClr>
                </a:solidFill>
                <a:latin typeface="Arial" panose="020B0604020202020204" pitchFamily="34" charset="0"/>
                <a:ea typeface="Calibri" panose="020F0502020204030204" pitchFamily="34" charset="0"/>
              </a:rPr>
              <a:t>floración y el llenado de granos temprano. </a:t>
            </a:r>
            <a:endParaRPr lang="es-PE" b="1" dirty="0">
              <a:solidFill>
                <a:schemeClr val="accent2">
                  <a:lumMod val="75000"/>
                </a:schemeClr>
              </a:solidFill>
              <a:latin typeface="Calibri" panose="020F0502020204030204"/>
            </a:endParaRPr>
          </a:p>
        </p:txBody>
      </p:sp>
    </p:spTree>
    <p:extLst>
      <p:ext uri="{BB962C8B-B14F-4D97-AF65-F5344CB8AC3E}">
        <p14:creationId xmlns:p14="http://schemas.microsoft.com/office/powerpoint/2010/main" val="369281431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2AEFFE1-24F2-46A1-B138-7CFCA89AC10D}"/>
              </a:ext>
            </a:extLst>
          </p:cNvPr>
          <p:cNvPicPr>
            <a:picLocks noChangeAspect="1"/>
          </p:cNvPicPr>
          <p:nvPr/>
        </p:nvPicPr>
        <p:blipFill rotWithShape="1">
          <a:blip r:embed="rId3"/>
          <a:srcRect l="4816" t="6157" r="23056"/>
          <a:stretch/>
        </p:blipFill>
        <p:spPr>
          <a:xfrm>
            <a:off x="273337" y="607700"/>
            <a:ext cx="2685502" cy="1890780"/>
          </a:xfrm>
          <a:prstGeom prst="rect">
            <a:avLst/>
          </a:prstGeom>
        </p:spPr>
      </p:pic>
      <p:pic>
        <p:nvPicPr>
          <p:cNvPr id="5" name="Imagen 4">
            <a:extLst>
              <a:ext uri="{FF2B5EF4-FFF2-40B4-BE49-F238E27FC236}">
                <a16:creationId xmlns:a16="http://schemas.microsoft.com/office/drawing/2014/main" id="{B22CD43E-CD36-4BAF-90D8-1F2C0D3AEDCD}"/>
              </a:ext>
            </a:extLst>
          </p:cNvPr>
          <p:cNvPicPr>
            <a:picLocks noChangeAspect="1"/>
          </p:cNvPicPr>
          <p:nvPr/>
        </p:nvPicPr>
        <p:blipFill>
          <a:blip r:embed="rId4"/>
          <a:stretch>
            <a:fillRect/>
          </a:stretch>
        </p:blipFill>
        <p:spPr>
          <a:xfrm>
            <a:off x="6096000" y="594321"/>
            <a:ext cx="2415821" cy="1890780"/>
          </a:xfrm>
          <a:prstGeom prst="rect">
            <a:avLst/>
          </a:prstGeom>
        </p:spPr>
      </p:pic>
      <p:pic>
        <p:nvPicPr>
          <p:cNvPr id="8" name="Imagen 7">
            <a:extLst>
              <a:ext uri="{FF2B5EF4-FFF2-40B4-BE49-F238E27FC236}">
                <a16:creationId xmlns:a16="http://schemas.microsoft.com/office/drawing/2014/main" id="{BD59A679-C62F-44E5-AA4E-B40A621C2704}"/>
              </a:ext>
            </a:extLst>
          </p:cNvPr>
          <p:cNvPicPr>
            <a:picLocks noChangeAspect="1"/>
          </p:cNvPicPr>
          <p:nvPr/>
        </p:nvPicPr>
        <p:blipFill>
          <a:blip r:embed="rId5"/>
          <a:stretch>
            <a:fillRect/>
          </a:stretch>
        </p:blipFill>
        <p:spPr>
          <a:xfrm>
            <a:off x="4024998" y="4985971"/>
            <a:ext cx="3105698" cy="1746955"/>
          </a:xfrm>
          <a:prstGeom prst="rect">
            <a:avLst/>
          </a:prstGeom>
        </p:spPr>
      </p:pic>
      <p:pic>
        <p:nvPicPr>
          <p:cNvPr id="9" name="Imagen 8">
            <a:extLst>
              <a:ext uri="{FF2B5EF4-FFF2-40B4-BE49-F238E27FC236}">
                <a16:creationId xmlns:a16="http://schemas.microsoft.com/office/drawing/2014/main" id="{ADF1A176-01DF-475B-9AB9-4C31163F8956}"/>
              </a:ext>
            </a:extLst>
          </p:cNvPr>
          <p:cNvPicPr>
            <a:picLocks noChangeAspect="1"/>
          </p:cNvPicPr>
          <p:nvPr/>
        </p:nvPicPr>
        <p:blipFill>
          <a:blip r:embed="rId6"/>
          <a:stretch>
            <a:fillRect/>
          </a:stretch>
        </p:blipFill>
        <p:spPr>
          <a:xfrm>
            <a:off x="8167003" y="4985972"/>
            <a:ext cx="3107209" cy="1746955"/>
          </a:xfrm>
          <a:prstGeom prst="rect">
            <a:avLst/>
          </a:prstGeom>
        </p:spPr>
      </p:pic>
      <p:pic>
        <p:nvPicPr>
          <p:cNvPr id="11" name="Imagen 10">
            <a:extLst>
              <a:ext uri="{FF2B5EF4-FFF2-40B4-BE49-F238E27FC236}">
                <a16:creationId xmlns:a16="http://schemas.microsoft.com/office/drawing/2014/main" id="{3A556F85-EDD8-4E1A-8AD2-772912920C51}"/>
              </a:ext>
            </a:extLst>
          </p:cNvPr>
          <p:cNvPicPr/>
          <p:nvPr/>
        </p:nvPicPr>
        <p:blipFill rotWithShape="1">
          <a:blip r:embed="rId7" cstate="print">
            <a:extLst>
              <a:ext uri="{28A0092B-C50C-407E-A947-70E740481C1C}">
                <a14:useLocalDpi xmlns:a14="http://schemas.microsoft.com/office/drawing/2010/main" val="0"/>
              </a:ext>
            </a:extLst>
          </a:blip>
          <a:srcRect t="8210"/>
          <a:stretch/>
        </p:blipFill>
        <p:spPr bwMode="auto">
          <a:xfrm>
            <a:off x="9140827" y="594321"/>
            <a:ext cx="2480310" cy="1858324"/>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66F902DB-5439-48B8-8998-59C98CB43F3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4333" y="2927589"/>
            <a:ext cx="2447290" cy="1737995"/>
          </a:xfrm>
          <a:prstGeom prst="rect">
            <a:avLst/>
          </a:prstGeom>
          <a:noFill/>
          <a:ln>
            <a:solidFill>
              <a:schemeClr val="tx1"/>
            </a:solidFill>
          </a:ln>
        </p:spPr>
      </p:pic>
      <p:pic>
        <p:nvPicPr>
          <p:cNvPr id="13" name="Imagen 12">
            <a:extLst>
              <a:ext uri="{FF2B5EF4-FFF2-40B4-BE49-F238E27FC236}">
                <a16:creationId xmlns:a16="http://schemas.microsoft.com/office/drawing/2014/main" id="{E218DD26-B8F0-4FA3-B6B1-0BAF382CE5AF}"/>
              </a:ext>
            </a:extLst>
          </p:cNvPr>
          <p:cNvPicPr/>
          <p:nvPr/>
        </p:nvPicPr>
        <p:blipFill rotWithShape="1">
          <a:blip r:embed="rId9" cstate="print">
            <a:extLst>
              <a:ext uri="{28A0092B-C50C-407E-A947-70E740481C1C}">
                <a14:useLocalDpi xmlns:a14="http://schemas.microsoft.com/office/drawing/2010/main" val="0"/>
              </a:ext>
            </a:extLst>
          </a:blip>
          <a:srcRect l="1" r="8108"/>
          <a:stretch/>
        </p:blipFill>
        <p:spPr bwMode="auto">
          <a:xfrm>
            <a:off x="3425671" y="2930743"/>
            <a:ext cx="2447290" cy="1734841"/>
          </a:xfrm>
          <a:prstGeom prst="rect">
            <a:avLst/>
          </a:prstGeom>
          <a:noFill/>
          <a:ln>
            <a:solidFill>
              <a:schemeClr val="tx1"/>
            </a:solid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13B7333C-5B9A-4ECD-AD3C-483D72CE7AA0}"/>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45990" y="2927589"/>
            <a:ext cx="2483485" cy="1835785"/>
          </a:xfrm>
          <a:prstGeom prst="rect">
            <a:avLst/>
          </a:prstGeom>
          <a:noFill/>
          <a:ln>
            <a:solidFill>
              <a:schemeClr val="tx1"/>
            </a:solidFill>
          </a:ln>
        </p:spPr>
      </p:pic>
      <p:pic>
        <p:nvPicPr>
          <p:cNvPr id="15" name="Imagen 14">
            <a:extLst>
              <a:ext uri="{FF2B5EF4-FFF2-40B4-BE49-F238E27FC236}">
                <a16:creationId xmlns:a16="http://schemas.microsoft.com/office/drawing/2014/main" id="{FC4C0DF5-5388-47D2-851F-CC0E5AB6AA4A}"/>
              </a:ext>
            </a:extLst>
          </p:cNvPr>
          <p:cNvPicPr/>
          <p:nvPr/>
        </p:nvPicPr>
        <p:blipFill rotWithShape="1">
          <a:blip r:embed="rId11" cstate="print">
            <a:extLst>
              <a:ext uri="{28A0092B-C50C-407E-A947-70E740481C1C}">
                <a14:useLocalDpi xmlns:a14="http://schemas.microsoft.com/office/drawing/2010/main" val="0"/>
              </a:ext>
            </a:extLst>
          </a:blip>
          <a:srcRect t="8934"/>
          <a:stretch/>
        </p:blipFill>
        <p:spPr bwMode="auto">
          <a:xfrm>
            <a:off x="9173847" y="2927589"/>
            <a:ext cx="2447290" cy="1738630"/>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07FD2574-CD7D-4199-85FF-34DF4AD32645}"/>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4333" y="4994931"/>
            <a:ext cx="2447290" cy="1737995"/>
          </a:xfrm>
          <a:prstGeom prst="rect">
            <a:avLst/>
          </a:prstGeom>
          <a:noFill/>
          <a:ln>
            <a:solidFill>
              <a:schemeClr val="tx1"/>
            </a:solidFill>
          </a:ln>
        </p:spPr>
      </p:pic>
      <p:sp>
        <p:nvSpPr>
          <p:cNvPr id="18" name="24 Rectángulo">
            <a:extLst>
              <a:ext uri="{FF2B5EF4-FFF2-40B4-BE49-F238E27FC236}">
                <a16:creationId xmlns:a16="http://schemas.microsoft.com/office/drawing/2014/main" id="{617728EF-D031-453C-BA39-A68DE8B5EE80}"/>
              </a:ext>
            </a:extLst>
          </p:cNvPr>
          <p:cNvSpPr/>
          <p:nvPr/>
        </p:nvSpPr>
        <p:spPr>
          <a:xfrm>
            <a:off x="273337" y="65439"/>
            <a:ext cx="5647700" cy="4630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nSpc>
                <a:spcPct val="150000"/>
              </a:lnSpc>
            </a:pPr>
            <a:r>
              <a:rPr lang="es-ES" b="1" dirty="0">
                <a:solidFill>
                  <a:prstClr val="black"/>
                </a:solidFill>
                <a:latin typeface="Arial"/>
                <a:ea typeface="Calibri"/>
                <a:cs typeface="Times New Roman"/>
              </a:rPr>
              <a:t>b.	Instalación del Experimento-Maíz Morado</a:t>
            </a:r>
            <a:endParaRPr lang="es-PE" sz="1600" dirty="0">
              <a:solidFill>
                <a:prstClr val="black"/>
              </a:solidFill>
              <a:latin typeface="Calibri"/>
              <a:ea typeface="Calibri"/>
              <a:cs typeface="Times New Roman"/>
            </a:endParaRPr>
          </a:p>
        </p:txBody>
      </p:sp>
      <p:pic>
        <p:nvPicPr>
          <p:cNvPr id="4" name="Imagen 3">
            <a:extLst>
              <a:ext uri="{FF2B5EF4-FFF2-40B4-BE49-F238E27FC236}">
                <a16:creationId xmlns:a16="http://schemas.microsoft.com/office/drawing/2014/main" id="{C971B343-0E4B-40FE-A199-F1FB6891C982}"/>
              </a:ext>
            </a:extLst>
          </p:cNvPr>
          <p:cNvPicPr>
            <a:picLocks noChangeAspect="1"/>
          </p:cNvPicPr>
          <p:nvPr/>
        </p:nvPicPr>
        <p:blipFill>
          <a:blip r:embed="rId13"/>
          <a:stretch>
            <a:fillRect/>
          </a:stretch>
        </p:blipFill>
        <p:spPr>
          <a:xfrm>
            <a:off x="3140698" y="615260"/>
            <a:ext cx="2510959" cy="1883219"/>
          </a:xfrm>
          <a:prstGeom prst="rect">
            <a:avLst/>
          </a:prstGeom>
        </p:spPr>
      </p:pic>
    </p:spTree>
    <p:extLst>
      <p:ext uri="{BB962C8B-B14F-4D97-AF65-F5344CB8AC3E}">
        <p14:creationId xmlns:p14="http://schemas.microsoft.com/office/powerpoint/2010/main" val="208937181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8964F06-B6F8-4439-B456-17E3F580DBFD}"/>
              </a:ext>
            </a:extLst>
          </p:cNvPr>
          <p:cNvPicPr>
            <a:picLocks noChangeAspect="1"/>
          </p:cNvPicPr>
          <p:nvPr/>
        </p:nvPicPr>
        <p:blipFill rotWithShape="1">
          <a:blip r:embed="rId2"/>
          <a:srcRect t="19064" b="8015"/>
          <a:stretch/>
        </p:blipFill>
        <p:spPr>
          <a:xfrm>
            <a:off x="659232" y="975806"/>
            <a:ext cx="2278239" cy="2215111"/>
          </a:xfrm>
          <a:prstGeom prst="rect">
            <a:avLst/>
          </a:prstGeom>
        </p:spPr>
      </p:pic>
      <p:pic>
        <p:nvPicPr>
          <p:cNvPr id="3" name="Imagen 2">
            <a:extLst>
              <a:ext uri="{FF2B5EF4-FFF2-40B4-BE49-F238E27FC236}">
                <a16:creationId xmlns:a16="http://schemas.microsoft.com/office/drawing/2014/main" id="{25B43DA5-23AB-431D-8840-1DE23171EA86}"/>
              </a:ext>
            </a:extLst>
          </p:cNvPr>
          <p:cNvPicPr>
            <a:picLocks noChangeAspect="1"/>
          </p:cNvPicPr>
          <p:nvPr/>
        </p:nvPicPr>
        <p:blipFill>
          <a:blip r:embed="rId3"/>
          <a:stretch>
            <a:fillRect/>
          </a:stretch>
        </p:blipFill>
        <p:spPr>
          <a:xfrm>
            <a:off x="3338240" y="4625648"/>
            <a:ext cx="2860999" cy="1608529"/>
          </a:xfrm>
          <a:prstGeom prst="rect">
            <a:avLst/>
          </a:prstGeom>
        </p:spPr>
      </p:pic>
      <p:pic>
        <p:nvPicPr>
          <p:cNvPr id="4" name="Imagen 3">
            <a:extLst>
              <a:ext uri="{FF2B5EF4-FFF2-40B4-BE49-F238E27FC236}">
                <a16:creationId xmlns:a16="http://schemas.microsoft.com/office/drawing/2014/main" id="{9894B8A8-A7F0-495B-8FED-E8553B56A494}"/>
              </a:ext>
            </a:extLst>
          </p:cNvPr>
          <p:cNvPicPr/>
          <p:nvPr/>
        </p:nvPicPr>
        <p:blipFill rotWithShape="1">
          <a:blip r:embed="rId4" cstate="print">
            <a:extLst>
              <a:ext uri="{28A0092B-C50C-407E-A947-70E740481C1C}">
                <a14:useLocalDpi xmlns:a14="http://schemas.microsoft.com/office/drawing/2010/main" val="0"/>
              </a:ext>
            </a:extLst>
          </a:blip>
          <a:srcRect t="12530"/>
          <a:stretch/>
        </p:blipFill>
        <p:spPr bwMode="auto">
          <a:xfrm>
            <a:off x="427316" y="4547617"/>
            <a:ext cx="2510155" cy="1686560"/>
          </a:xfrm>
          <a:prstGeom prst="rect">
            <a:avLst/>
          </a:prstGeom>
          <a:noFill/>
          <a:ln w="952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389F41EB-03D4-4404-A6FA-AA359F34A96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5238" y="1165468"/>
            <a:ext cx="2447290" cy="1835785"/>
          </a:xfrm>
          <a:prstGeom prst="rect">
            <a:avLst/>
          </a:prstGeom>
          <a:noFill/>
          <a:ln>
            <a:solidFill>
              <a:schemeClr val="tx1"/>
            </a:solidFill>
          </a:ln>
        </p:spPr>
      </p:pic>
      <p:pic>
        <p:nvPicPr>
          <p:cNvPr id="8" name="Imagen 7">
            <a:extLst>
              <a:ext uri="{FF2B5EF4-FFF2-40B4-BE49-F238E27FC236}">
                <a16:creationId xmlns:a16="http://schemas.microsoft.com/office/drawing/2014/main" id="{CDDDE3CF-DA16-49A5-B6AF-828FC6C17DB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5622" y="4352954"/>
            <a:ext cx="2474595" cy="1835785"/>
          </a:xfrm>
          <a:prstGeom prst="rect">
            <a:avLst/>
          </a:prstGeom>
          <a:noFill/>
          <a:ln>
            <a:solidFill>
              <a:schemeClr val="tx1"/>
            </a:solidFill>
          </a:ln>
        </p:spPr>
      </p:pic>
      <p:pic>
        <p:nvPicPr>
          <p:cNvPr id="11" name="Imagen 10">
            <a:extLst>
              <a:ext uri="{FF2B5EF4-FFF2-40B4-BE49-F238E27FC236}">
                <a16:creationId xmlns:a16="http://schemas.microsoft.com/office/drawing/2014/main" id="{0E0B4DE4-F48A-4ABD-8824-589735E83B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6101" y="1128709"/>
            <a:ext cx="2447713" cy="1835785"/>
          </a:xfrm>
          <a:prstGeom prst="rect">
            <a:avLst/>
          </a:prstGeom>
        </p:spPr>
      </p:pic>
      <p:pic>
        <p:nvPicPr>
          <p:cNvPr id="12" name="Imagen 11">
            <a:extLst>
              <a:ext uri="{FF2B5EF4-FFF2-40B4-BE49-F238E27FC236}">
                <a16:creationId xmlns:a16="http://schemas.microsoft.com/office/drawing/2014/main" id="{40BF689D-62CB-4D61-8087-B73673C9AA38}"/>
              </a:ext>
            </a:extLst>
          </p:cNvPr>
          <p:cNvPicPr/>
          <p:nvPr/>
        </p:nvPicPr>
        <p:blipFill rotWithShape="1">
          <a:blip r:embed="rId8" cstate="print">
            <a:extLst>
              <a:ext uri="{28A0092B-C50C-407E-A947-70E740481C1C}">
                <a14:useLocalDpi xmlns:a14="http://schemas.microsoft.com/office/drawing/2010/main" val="0"/>
              </a:ext>
            </a:extLst>
          </a:blip>
          <a:srcRect t="8934"/>
          <a:stretch/>
        </p:blipFill>
        <p:spPr bwMode="auto">
          <a:xfrm>
            <a:off x="9430631" y="2559685"/>
            <a:ext cx="2447290" cy="1738630"/>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9" name="24 Rectángulo">
            <a:extLst>
              <a:ext uri="{FF2B5EF4-FFF2-40B4-BE49-F238E27FC236}">
                <a16:creationId xmlns:a16="http://schemas.microsoft.com/office/drawing/2014/main" id="{CC53E45A-8E0C-41D9-9B97-A8F3FBEC56C3}"/>
              </a:ext>
            </a:extLst>
          </p:cNvPr>
          <p:cNvSpPr/>
          <p:nvPr/>
        </p:nvSpPr>
        <p:spPr>
          <a:xfrm>
            <a:off x="273337" y="65439"/>
            <a:ext cx="5391219" cy="4630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nSpc>
                <a:spcPct val="150000"/>
              </a:lnSpc>
            </a:pPr>
            <a:r>
              <a:rPr lang="es-ES" b="1">
                <a:solidFill>
                  <a:prstClr val="black"/>
                </a:solidFill>
                <a:latin typeface="Arial"/>
                <a:ea typeface="Calibri"/>
                <a:cs typeface="Times New Roman"/>
              </a:rPr>
              <a:t>b.	Instalación del Experimento-Ray Grass</a:t>
            </a:r>
            <a:endParaRPr lang="es-PE" sz="1600">
              <a:solidFill>
                <a:prstClr val="black"/>
              </a:solidFill>
              <a:latin typeface="Calibri"/>
              <a:ea typeface="Calibri"/>
              <a:cs typeface="Times New Roman"/>
            </a:endParaRPr>
          </a:p>
        </p:txBody>
      </p:sp>
    </p:spTree>
    <p:extLst>
      <p:ext uri="{BB962C8B-B14F-4D97-AF65-F5344CB8AC3E}">
        <p14:creationId xmlns:p14="http://schemas.microsoft.com/office/powerpoint/2010/main" val="243639580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7C88CEC-7430-23DE-1C69-D86D75D519B8}"/>
              </a:ext>
            </a:extLst>
          </p:cNvPr>
          <p:cNvSpPr txBox="1"/>
          <p:nvPr/>
        </p:nvSpPr>
        <p:spPr>
          <a:xfrm>
            <a:off x="0" y="203545"/>
            <a:ext cx="6093500" cy="567271"/>
          </a:xfrm>
          <a:prstGeom prst="rect">
            <a:avLst/>
          </a:prstGeom>
          <a:noFill/>
        </p:spPr>
        <p:txBody>
          <a:bodyPr wrap="square">
            <a:spAutoFit/>
          </a:bodyPr>
          <a:lstStyle/>
          <a:p>
            <a:pPr marL="457200" algn="just">
              <a:lnSpc>
                <a:spcPct val="200000"/>
              </a:lnSpc>
              <a:spcAft>
                <a:spcPts val="800"/>
              </a:spcAft>
            </a:pPr>
            <a:r>
              <a:rPr lang="es-ES" sz="1800" b="1">
                <a:effectLst/>
                <a:latin typeface="Times New Roman" panose="02020603050405020304" pitchFamily="18" charset="0"/>
                <a:ea typeface="Calibri" panose="020F0502020204030204" pitchFamily="34" charset="0"/>
                <a:cs typeface="Times New Roman" panose="02020603050405020304" pitchFamily="18" charset="0"/>
              </a:rPr>
              <a:t>Cálculos de lámina de riego del suelo</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08F469DA-9FAA-64BA-6104-3B0EA92686EE}"/>
              </a:ext>
            </a:extLst>
          </p:cNvPr>
          <p:cNvSpPr txBox="1"/>
          <p:nvPr/>
        </p:nvSpPr>
        <p:spPr>
          <a:xfrm>
            <a:off x="284813" y="879235"/>
            <a:ext cx="10942820" cy="3539430"/>
          </a:xfrm>
          <a:prstGeom prst="rect">
            <a:avLst/>
          </a:prstGeom>
          <a:noFill/>
        </p:spPr>
        <p:txBody>
          <a:bodyPr wrap="square">
            <a:spAutoFit/>
          </a:bodyPr>
          <a:lstStyle/>
          <a:p>
            <a:pPr marL="457200" algn="just"/>
            <a:r>
              <a:rPr lang="es-ES" sz="1400" dirty="0">
                <a:effectLst/>
                <a:latin typeface="Times New Roman" panose="02020603050405020304" pitchFamily="18" charset="0"/>
                <a:ea typeface="Calibri" panose="020F0502020204030204" pitchFamily="34" charset="0"/>
                <a:cs typeface="Times New Roman" panose="02020603050405020304" pitchFamily="18" charset="0"/>
              </a:rPr>
              <a:t>Los cálculos humedad del suelo se llevaron a cabo para determinar la humedad gravimétrica así determinar el descenso tolerable de humedad del cultivo de maíz morado (n=50%) y el cultivo de referencia Ray Grass (n=40%).</a:t>
            </a:r>
            <a:endParaRPr lang="es-PE"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r>
              <a:rPr lang="es-ES" sz="1400" b="1" dirty="0">
                <a:effectLst/>
                <a:latin typeface="Times New Roman" panose="02020603050405020304" pitchFamily="18" charset="0"/>
                <a:ea typeface="Calibri" panose="020F0502020204030204" pitchFamily="34" charset="0"/>
                <a:cs typeface="Times New Roman" panose="02020603050405020304" pitchFamily="18" charset="0"/>
              </a:rPr>
              <a:t>Metodología</a:t>
            </a:r>
            <a:endParaRPr lang="es-PE"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spcAft>
                <a:spcPts val="800"/>
              </a:spcAf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Se acondiciono los 02 lisímetros con su respectivo tensiómetro; esta se saturo de agua el primer riego inicial La lámina aplicada (La) Fue determinada mediante de riego inicial haciendo un total para la profundidad de 87.12 litros. Luego se procedió a obtener la muestra registrando la tensión que registraba el suelo y de inmediato se llevó al laboratorio este procedimiento se realizó durante 8 evaluaciones desde el 14/10/2021 al 16/10/2021.</a:t>
            </a:r>
            <a:endParaRPr lang="es-PE"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s-ES" sz="1400" b="1" dirty="0">
                <a:effectLst/>
                <a:latin typeface="Times New Roman" panose="02020603050405020304" pitchFamily="18" charset="0"/>
                <a:ea typeface="Calibri" panose="020F0502020204030204" pitchFamily="34" charset="0"/>
                <a:cs typeface="Times New Roman" panose="02020603050405020304" pitchFamily="18" charset="0"/>
              </a:rPr>
              <a:t>Datos:</a:t>
            </a:r>
            <a:endParaRPr lang="es-PE" sz="12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spcAft>
                <a:spcPts val="800"/>
              </a:spcAf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Capacidad de Campo (%CC) = 16% para un suelo franco arenoso.</a:t>
            </a:r>
            <a:endParaRPr lang="es-PE" sz="12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spcAft>
                <a:spcPts val="800"/>
              </a:spcAf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Punto de Marchitez Permanente (%</a:t>
            </a:r>
            <a:r>
              <a:rPr lang="es-ES" sz="1400" dirty="0" err="1">
                <a:effectLst/>
                <a:latin typeface="Times New Roman" panose="02020603050405020304" pitchFamily="18" charset="0"/>
                <a:ea typeface="Calibri" panose="020F0502020204030204" pitchFamily="34" charset="0"/>
                <a:cs typeface="Times New Roman" panose="02020603050405020304" pitchFamily="18" charset="0"/>
              </a:rPr>
              <a:t>PMP</a:t>
            </a: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 = 8% para un suelo franco arenoso</a:t>
            </a:r>
            <a:endParaRPr lang="es-PE" sz="12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spcAft>
                <a:spcPts val="800"/>
              </a:spcAf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Densidad Aparente (Da) = 1.65 g/</a:t>
            </a:r>
            <a:r>
              <a:rPr lang="es-ES" sz="1400" dirty="0" err="1">
                <a:effectLst/>
                <a:latin typeface="Times New Roman" panose="02020603050405020304" pitchFamily="18" charset="0"/>
                <a:ea typeface="Calibri" panose="020F0502020204030204" pitchFamily="34" charset="0"/>
                <a:cs typeface="Times New Roman" panose="02020603050405020304" pitchFamily="18" charset="0"/>
              </a:rPr>
              <a:t>cm</a:t>
            </a:r>
            <a:r>
              <a:rPr lang="es-ES" sz="1400" baseline="30000" dirty="0" err="1">
                <a:effectLst/>
                <a:latin typeface="Times New Roman" panose="02020603050405020304" pitchFamily="18" charset="0"/>
                <a:ea typeface="Calibri" panose="020F0502020204030204" pitchFamily="34" charset="0"/>
                <a:cs typeface="Times New Roman" panose="02020603050405020304" pitchFamily="18" charset="0"/>
              </a:rPr>
              <a:t>3</a:t>
            </a:r>
            <a:endParaRPr lang="es-PE" sz="12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spcAft>
                <a:spcPts val="800"/>
              </a:spcAf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Profundidad radicular. 55 cm.</a:t>
            </a:r>
            <a:endParaRPr lang="es-PE" sz="12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spcAft>
                <a:spcPts val="800"/>
              </a:spcAf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Densidad Real (</a:t>
            </a:r>
            <a:r>
              <a:rPr lang="es-ES" sz="1400" dirty="0" err="1">
                <a:effectLst/>
                <a:latin typeface="Times New Roman" panose="02020603050405020304" pitchFamily="18" charset="0"/>
                <a:ea typeface="Calibri" panose="020F0502020204030204" pitchFamily="34" charset="0"/>
                <a:cs typeface="Times New Roman" panose="02020603050405020304" pitchFamily="18" charset="0"/>
              </a:rPr>
              <a:t>Dr</a:t>
            </a: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 = 2.50 g/</a:t>
            </a:r>
            <a:r>
              <a:rPr lang="es-ES" sz="1400" dirty="0" err="1">
                <a:effectLst/>
                <a:latin typeface="Times New Roman" panose="02020603050405020304" pitchFamily="18" charset="0"/>
                <a:ea typeface="Calibri" panose="020F0502020204030204" pitchFamily="34" charset="0"/>
                <a:cs typeface="Times New Roman" panose="02020603050405020304" pitchFamily="18" charset="0"/>
              </a:rPr>
              <a:t>cm</a:t>
            </a:r>
            <a:r>
              <a:rPr lang="es-ES" sz="1400" baseline="30000" dirty="0" err="1">
                <a:effectLst/>
                <a:latin typeface="Times New Roman" panose="02020603050405020304" pitchFamily="18" charset="0"/>
                <a:ea typeface="Calibri" panose="020F0502020204030204" pitchFamily="34" charset="0"/>
                <a:cs typeface="Times New Roman" panose="02020603050405020304" pitchFamily="18" charset="0"/>
              </a:rPr>
              <a:t>3</a:t>
            </a:r>
            <a:endParaRPr lang="es-PE"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0513CE93-858B-D0D0-35BC-6F78E2E3D08F}"/>
              </a:ext>
            </a:extLst>
          </p:cNvPr>
          <p:cNvPicPr>
            <a:picLocks noChangeAspect="1"/>
          </p:cNvPicPr>
          <p:nvPr/>
        </p:nvPicPr>
        <p:blipFill rotWithShape="1">
          <a:blip r:embed="rId2"/>
          <a:srcRect l="26926" t="33099" r="25861" b="32013"/>
          <a:stretch/>
        </p:blipFill>
        <p:spPr>
          <a:xfrm>
            <a:off x="964367" y="4527084"/>
            <a:ext cx="5381469" cy="2235790"/>
          </a:xfrm>
          <a:prstGeom prst="rect">
            <a:avLst/>
          </a:prstGeom>
        </p:spPr>
      </p:pic>
      <p:pic>
        <p:nvPicPr>
          <p:cNvPr id="9" name="Imagen 8">
            <a:extLst>
              <a:ext uri="{FF2B5EF4-FFF2-40B4-BE49-F238E27FC236}">
                <a16:creationId xmlns:a16="http://schemas.microsoft.com/office/drawing/2014/main" id="{B3E9E9DC-8B50-1AE0-B6EA-0AC90FB440D9}"/>
              </a:ext>
            </a:extLst>
          </p:cNvPr>
          <p:cNvPicPr>
            <a:picLocks noChangeAspect="1"/>
          </p:cNvPicPr>
          <p:nvPr/>
        </p:nvPicPr>
        <p:blipFill rotWithShape="1">
          <a:blip r:embed="rId3"/>
          <a:srcRect l="27049" t="36933" r="24017" b="22173"/>
          <a:stretch/>
        </p:blipFill>
        <p:spPr>
          <a:xfrm>
            <a:off x="6630650" y="4504382"/>
            <a:ext cx="4806846" cy="2258492"/>
          </a:xfrm>
          <a:prstGeom prst="rect">
            <a:avLst/>
          </a:prstGeom>
        </p:spPr>
      </p:pic>
    </p:spTree>
    <p:extLst>
      <p:ext uri="{BB962C8B-B14F-4D97-AF65-F5344CB8AC3E}">
        <p14:creationId xmlns:p14="http://schemas.microsoft.com/office/powerpoint/2010/main" val="348909896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E4EA703-1521-0860-6927-F5C8AF65F703}"/>
              </a:ext>
            </a:extLst>
          </p:cNvPr>
          <p:cNvPicPr>
            <a:picLocks noChangeAspect="1"/>
          </p:cNvPicPr>
          <p:nvPr/>
        </p:nvPicPr>
        <p:blipFill rotWithShape="1">
          <a:blip r:embed="rId2"/>
          <a:srcRect l="30491" t="25999" r="27582" b="11237"/>
          <a:stretch/>
        </p:blipFill>
        <p:spPr>
          <a:xfrm>
            <a:off x="2503357" y="552792"/>
            <a:ext cx="6289769" cy="5293735"/>
          </a:xfrm>
          <a:prstGeom prst="rect">
            <a:avLst/>
          </a:prstGeom>
        </p:spPr>
      </p:pic>
    </p:spTree>
    <p:extLst>
      <p:ext uri="{BB962C8B-B14F-4D97-AF65-F5344CB8AC3E}">
        <p14:creationId xmlns:p14="http://schemas.microsoft.com/office/powerpoint/2010/main" val="345799600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664E90-8A14-5171-FB85-F1783EB93525}"/>
              </a:ext>
            </a:extLst>
          </p:cNvPr>
          <p:cNvSpPr txBox="1"/>
          <p:nvPr/>
        </p:nvSpPr>
        <p:spPr>
          <a:xfrm>
            <a:off x="603354" y="264171"/>
            <a:ext cx="4373380" cy="4258923"/>
          </a:xfrm>
          <a:prstGeom prst="rect">
            <a:avLst/>
          </a:prstGeom>
          <a:noFill/>
        </p:spPr>
        <p:txBody>
          <a:bodyPr wrap="square">
            <a:spAutoFit/>
          </a:bodyPr>
          <a:lstStyle/>
          <a:p>
            <a:pPr lvl="2">
              <a:lnSpc>
                <a:spcPct val="150000"/>
              </a:lnSpc>
            </a:pPr>
            <a:r>
              <a:rPr lang="es-ES" sz="1400" b="1">
                <a:effectLst/>
                <a:latin typeface="Times New Roman" panose="02020603050405020304" pitchFamily="18" charset="0"/>
                <a:ea typeface="Calibri" panose="020F0502020204030204" pitchFamily="34" charset="0"/>
                <a:cs typeface="Times New Roman" panose="02020603050405020304" pitchFamily="18" charset="0"/>
              </a:rPr>
              <a:t>Lámina de riego durante la evaluación de la </a:t>
            </a:r>
            <a:r>
              <a:rPr lang="es-ES" sz="1400" b="1" err="1">
                <a:effectLst/>
                <a:latin typeface="Times New Roman" panose="02020603050405020304" pitchFamily="18" charset="0"/>
                <a:ea typeface="Calibri" panose="020F0502020204030204" pitchFamily="34" charset="0"/>
                <a:cs typeface="Times New Roman" panose="02020603050405020304" pitchFamily="18" charset="0"/>
              </a:rPr>
              <a:t>ETo</a:t>
            </a:r>
            <a:r>
              <a:rPr lang="es-ES" sz="1400" b="1">
                <a:effectLst/>
                <a:latin typeface="Times New Roman" panose="02020603050405020304" pitchFamily="18" charset="0"/>
                <a:ea typeface="Calibri" panose="020F0502020204030204" pitchFamily="34" charset="0"/>
                <a:cs typeface="Times New Roman" panose="02020603050405020304" pitchFamily="18" charset="0"/>
              </a:rPr>
              <a:t> Y </a:t>
            </a:r>
            <a:r>
              <a:rPr lang="es-ES" sz="1400" b="1" err="1">
                <a:effectLst/>
                <a:latin typeface="Times New Roman" panose="02020603050405020304" pitchFamily="18" charset="0"/>
                <a:ea typeface="Calibri" panose="020F0502020204030204" pitchFamily="34" charset="0"/>
                <a:cs typeface="Times New Roman" panose="02020603050405020304" pitchFamily="18" charset="0"/>
              </a:rPr>
              <a:t>ETc</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p>
            <a:pPr marL="90170" algn="just">
              <a:lnSpc>
                <a:spcPct val="150000"/>
              </a:lnSpc>
              <a:spcAft>
                <a:spcPts val="800"/>
              </a:spcAft>
            </a:pPr>
            <a:r>
              <a:rPr lang="es-PE" sz="1400">
                <a:effectLst/>
                <a:latin typeface="Times New Roman" panose="02020603050405020304" pitchFamily="18" charset="0"/>
                <a:ea typeface="Times New Roman" panose="02020603050405020304" pitchFamily="18" charset="0"/>
                <a:cs typeface="Times New Roman" panose="02020603050405020304" pitchFamily="18" charset="0"/>
              </a:rPr>
              <a:t>La Aplicación de Riegos en cada lisímetro obedeció a cada vez que la lectura del tensiómetro marque el descenso tolerable de humedad del suelo (n = 0.50 para maíz morado) del valor entre la capacidad de campo y el punto de marchitez permanente del suelo. Para mantener el suelo a capacidad de campo, se controló con el tensiómetro instalado para tal fin que para este caso se regó cada vez que éste marcó una tensión de 27 </a:t>
            </a:r>
            <a:r>
              <a:rPr lang="es-PE" sz="1400" err="1">
                <a:effectLst/>
                <a:latin typeface="Times New Roman" panose="02020603050405020304" pitchFamily="18" charset="0"/>
                <a:ea typeface="Times New Roman" panose="02020603050405020304" pitchFamily="18" charset="0"/>
                <a:cs typeface="Times New Roman" panose="02020603050405020304" pitchFamily="18" charset="0"/>
              </a:rPr>
              <a:t>centibares</a:t>
            </a:r>
            <a:r>
              <a:rPr lang="es-PE" sz="1400">
                <a:effectLst/>
                <a:latin typeface="Times New Roman" panose="02020603050405020304" pitchFamily="18" charset="0"/>
                <a:ea typeface="Times New Roman" panose="02020603050405020304" pitchFamily="18" charset="0"/>
                <a:cs typeface="Times New Roman" panose="02020603050405020304" pitchFamily="18" charset="0"/>
              </a:rPr>
              <a:t> para el maíz morado y 25 </a:t>
            </a:r>
            <a:r>
              <a:rPr lang="es-PE" sz="1400" err="1">
                <a:effectLst/>
                <a:latin typeface="Times New Roman" panose="02020603050405020304" pitchFamily="18" charset="0"/>
                <a:ea typeface="Times New Roman" panose="02020603050405020304" pitchFamily="18" charset="0"/>
                <a:cs typeface="Times New Roman" panose="02020603050405020304" pitchFamily="18" charset="0"/>
              </a:rPr>
              <a:t>centibares</a:t>
            </a:r>
            <a:r>
              <a:rPr lang="es-PE" sz="1400">
                <a:effectLst/>
                <a:latin typeface="Times New Roman" panose="02020603050405020304" pitchFamily="18" charset="0"/>
                <a:ea typeface="Times New Roman" panose="02020603050405020304" pitchFamily="18" charset="0"/>
                <a:cs typeface="Times New Roman" panose="02020603050405020304" pitchFamily="18" charset="0"/>
              </a:rPr>
              <a:t> para el </a:t>
            </a:r>
            <a:r>
              <a:rPr lang="es-PE" sz="1400" err="1">
                <a:effectLst/>
                <a:latin typeface="Times New Roman" panose="02020603050405020304" pitchFamily="18" charset="0"/>
                <a:ea typeface="Times New Roman" panose="02020603050405020304" pitchFamily="18" charset="0"/>
                <a:cs typeface="Times New Roman" panose="02020603050405020304" pitchFamily="18" charset="0"/>
              </a:rPr>
              <a:t>ray</a:t>
            </a:r>
            <a:r>
              <a:rPr lang="es-PE" sz="1400">
                <a:effectLst/>
                <a:latin typeface="Times New Roman" panose="02020603050405020304" pitchFamily="18" charset="0"/>
                <a:ea typeface="Times New Roman" panose="02020603050405020304" pitchFamily="18" charset="0"/>
                <a:cs typeface="Times New Roman" panose="02020603050405020304" pitchFamily="18" charset="0"/>
              </a:rPr>
              <a:t> </a:t>
            </a:r>
            <a:r>
              <a:rPr lang="es-PE" sz="1400" err="1">
                <a:effectLst/>
                <a:latin typeface="Times New Roman" panose="02020603050405020304" pitchFamily="18" charset="0"/>
                <a:ea typeface="Times New Roman" panose="02020603050405020304" pitchFamily="18" charset="0"/>
                <a:cs typeface="Times New Roman" panose="02020603050405020304" pitchFamily="18" charset="0"/>
              </a:rPr>
              <a:t>grass</a:t>
            </a:r>
            <a:r>
              <a:rPr lang="es-PE" sz="1400">
                <a:effectLst/>
                <a:latin typeface="Times New Roman" panose="02020603050405020304" pitchFamily="18" charset="0"/>
                <a:ea typeface="Times New Roman" panose="02020603050405020304" pitchFamily="18" charset="0"/>
                <a:cs typeface="Times New Roman" panose="02020603050405020304" pitchFamily="18" charset="0"/>
              </a:rPr>
              <a:t> que fue de aproximadamente tres a 5 días, según indicaba el tensiómetro.</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C8F00294-0C31-92CB-72C9-9946ABA6A9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6269" y="3431788"/>
            <a:ext cx="3607633" cy="2964304"/>
          </a:xfrm>
          <a:prstGeom prst="rect">
            <a:avLst/>
          </a:prstGeom>
          <a:noFill/>
          <a:ln>
            <a:solidFill>
              <a:schemeClr val="tx1"/>
            </a:solidFill>
          </a:ln>
        </p:spPr>
      </p:pic>
      <p:pic>
        <p:nvPicPr>
          <p:cNvPr id="4" name="Imagen 3">
            <a:extLst>
              <a:ext uri="{FF2B5EF4-FFF2-40B4-BE49-F238E27FC236}">
                <a16:creationId xmlns:a16="http://schemas.microsoft.com/office/drawing/2014/main" id="{A402B107-6D19-D592-C76C-CA8ADD5D4E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0580" y="464696"/>
            <a:ext cx="3607633" cy="2690263"/>
          </a:xfrm>
          <a:prstGeom prst="rect">
            <a:avLst/>
          </a:prstGeom>
          <a:noFill/>
          <a:ln>
            <a:solidFill>
              <a:schemeClr val="tx1"/>
            </a:solidFill>
          </a:ln>
        </p:spPr>
      </p:pic>
    </p:spTree>
    <p:extLst>
      <p:ext uri="{BB962C8B-B14F-4D97-AF65-F5344CB8AC3E}">
        <p14:creationId xmlns:p14="http://schemas.microsoft.com/office/powerpoint/2010/main" val="193076868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AB41CE4C-BB72-E1EE-D05B-FDD4E03ADFE8}"/>
              </a:ext>
            </a:extLst>
          </p:cNvPr>
          <p:cNvGraphicFramePr>
            <a:graphicFrameLocks noGrp="1"/>
          </p:cNvGraphicFramePr>
          <p:nvPr>
            <p:extLst>
              <p:ext uri="{D42A27DB-BD31-4B8C-83A1-F6EECF244321}">
                <p14:modId xmlns:p14="http://schemas.microsoft.com/office/powerpoint/2010/main" val="900490948"/>
              </p:ext>
            </p:extLst>
          </p:nvPr>
        </p:nvGraphicFramePr>
        <p:xfrm>
          <a:off x="513412" y="1648046"/>
          <a:ext cx="7896941" cy="4720857"/>
        </p:xfrm>
        <a:graphic>
          <a:graphicData uri="http://schemas.openxmlformats.org/drawingml/2006/table">
            <a:tbl>
              <a:tblPr firstRow="1" firstCol="1" lastRow="1" lastCol="1" bandRow="1" bandCol="1">
                <a:tableStyleId>{5C22544A-7EE6-4342-B048-85BDC9FD1C3A}</a:tableStyleId>
              </a:tblPr>
              <a:tblGrid>
                <a:gridCol w="2385597">
                  <a:extLst>
                    <a:ext uri="{9D8B030D-6E8A-4147-A177-3AD203B41FA5}">
                      <a16:colId xmlns:a16="http://schemas.microsoft.com/office/drawing/2014/main" val="2344834321"/>
                    </a:ext>
                  </a:extLst>
                </a:gridCol>
                <a:gridCol w="1140072">
                  <a:extLst>
                    <a:ext uri="{9D8B030D-6E8A-4147-A177-3AD203B41FA5}">
                      <a16:colId xmlns:a16="http://schemas.microsoft.com/office/drawing/2014/main" val="3573036791"/>
                    </a:ext>
                  </a:extLst>
                </a:gridCol>
                <a:gridCol w="1269400">
                  <a:extLst>
                    <a:ext uri="{9D8B030D-6E8A-4147-A177-3AD203B41FA5}">
                      <a16:colId xmlns:a16="http://schemas.microsoft.com/office/drawing/2014/main" val="1541329518"/>
                    </a:ext>
                  </a:extLst>
                </a:gridCol>
                <a:gridCol w="1269400">
                  <a:extLst>
                    <a:ext uri="{9D8B030D-6E8A-4147-A177-3AD203B41FA5}">
                      <a16:colId xmlns:a16="http://schemas.microsoft.com/office/drawing/2014/main" val="138568342"/>
                    </a:ext>
                  </a:extLst>
                </a:gridCol>
                <a:gridCol w="1832472">
                  <a:extLst>
                    <a:ext uri="{9D8B030D-6E8A-4147-A177-3AD203B41FA5}">
                      <a16:colId xmlns:a16="http://schemas.microsoft.com/office/drawing/2014/main" val="1976429105"/>
                    </a:ext>
                  </a:extLst>
                </a:gridCol>
              </a:tblGrid>
              <a:tr h="749269">
                <a:tc>
                  <a:txBody>
                    <a:bodyPr/>
                    <a:lstStyle/>
                    <a:p>
                      <a:pPr marL="66675" algn="ctr">
                        <a:spcBef>
                          <a:spcPts val="5"/>
                        </a:spcBef>
                        <a:spcAft>
                          <a:spcPts val="0"/>
                        </a:spcAft>
                      </a:pPr>
                      <a:r>
                        <a:rPr lang="es-ES" sz="1200">
                          <a:effectLst/>
                        </a:rPr>
                        <a:t>Fecha/Hora</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91440" marR="78740" algn="ctr">
                        <a:spcBef>
                          <a:spcPts val="5"/>
                        </a:spcBef>
                        <a:spcAft>
                          <a:spcPts val="0"/>
                        </a:spcAft>
                      </a:pPr>
                      <a:r>
                        <a:rPr lang="es-ES" sz="1200">
                          <a:effectLst/>
                        </a:rPr>
                        <a:t>Tensión</a:t>
                      </a:r>
                      <a:endParaRPr lang="es-PE" sz="1100">
                        <a:effectLst/>
                      </a:endParaRPr>
                    </a:p>
                    <a:p>
                      <a:pPr marL="91440" marR="67310" algn="ctr">
                        <a:spcBef>
                          <a:spcPts val="645"/>
                        </a:spcBef>
                        <a:spcAft>
                          <a:spcPts val="0"/>
                        </a:spcAft>
                      </a:pPr>
                      <a:r>
                        <a:rPr lang="es-ES" sz="1200">
                          <a:effectLst/>
                        </a:rPr>
                        <a:t>(cb)</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spcBef>
                          <a:spcPts val="5"/>
                        </a:spcBef>
                      </a:pPr>
                      <a:r>
                        <a:rPr lang="es-ES" sz="1200" spc="-10">
                          <a:effectLst/>
                        </a:rPr>
                        <a:t>Suelo</a:t>
                      </a:r>
                      <a:endParaRPr lang="es-PE" sz="1100">
                        <a:effectLst/>
                      </a:endParaRPr>
                    </a:p>
                    <a:p>
                      <a:pPr marL="114300" algn="ctr">
                        <a:spcBef>
                          <a:spcPts val="645"/>
                        </a:spcBef>
                        <a:spcAft>
                          <a:spcPts val="0"/>
                        </a:spcAft>
                      </a:pPr>
                      <a:r>
                        <a:rPr lang="es-ES" sz="1200" spc="-10">
                          <a:effectLst/>
                        </a:rPr>
                        <a:t>Húmedo</a:t>
                      </a:r>
                      <a:r>
                        <a:rPr lang="es-ES" sz="1200" spc="45">
                          <a:effectLst/>
                        </a:rPr>
                        <a:t> </a:t>
                      </a:r>
                      <a:r>
                        <a:rPr lang="es-ES" sz="1200" spc="-5">
                          <a:effectLst/>
                        </a:rPr>
                        <a:t>(gr)</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spcBef>
                          <a:spcPts val="5"/>
                        </a:spcBef>
                      </a:pPr>
                      <a:r>
                        <a:rPr lang="es-ES" sz="1200" spc="-10">
                          <a:effectLst/>
                        </a:rPr>
                        <a:t>Suelo</a:t>
                      </a:r>
                      <a:endParaRPr lang="es-PE" sz="1100">
                        <a:effectLst/>
                      </a:endParaRPr>
                    </a:p>
                    <a:p>
                      <a:pPr marL="166370" algn="ctr">
                        <a:spcBef>
                          <a:spcPts val="645"/>
                        </a:spcBef>
                        <a:spcAft>
                          <a:spcPts val="0"/>
                        </a:spcAft>
                      </a:pPr>
                      <a:r>
                        <a:rPr lang="es-ES" sz="1200">
                          <a:effectLst/>
                        </a:rPr>
                        <a:t>Seco</a:t>
                      </a:r>
                      <a:r>
                        <a:rPr lang="es-ES" sz="1200" spc="-65">
                          <a:effectLst/>
                        </a:rPr>
                        <a:t> </a:t>
                      </a:r>
                      <a:r>
                        <a:rPr lang="es-ES" sz="1200">
                          <a:effectLst/>
                        </a:rPr>
                        <a:t>(gr)</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91440" algn="ctr">
                        <a:spcBef>
                          <a:spcPts val="5"/>
                        </a:spcBef>
                        <a:spcAft>
                          <a:spcPts val="0"/>
                        </a:spcAft>
                      </a:pPr>
                      <a:r>
                        <a:rPr lang="es-ES" sz="1200">
                          <a:effectLst/>
                        </a:rPr>
                        <a:t>Humedades</a:t>
                      </a:r>
                      <a:endParaRPr lang="es-PE" sz="1100">
                        <a:effectLst/>
                      </a:endParaRPr>
                    </a:p>
                    <a:p>
                      <a:pPr marL="114935" algn="ctr">
                        <a:spcBef>
                          <a:spcPts val="645"/>
                        </a:spcBef>
                        <a:spcAft>
                          <a:spcPts val="0"/>
                        </a:spcAft>
                      </a:pPr>
                      <a:r>
                        <a:rPr lang="es-ES" sz="1200">
                          <a:effectLst/>
                        </a:rPr>
                        <a:t>del</a:t>
                      </a:r>
                      <a:r>
                        <a:rPr lang="es-ES" sz="1200" spc="-50">
                          <a:effectLst/>
                        </a:rPr>
                        <a:t> </a:t>
                      </a:r>
                      <a:r>
                        <a:rPr lang="es-ES" sz="1200">
                          <a:effectLst/>
                        </a:rPr>
                        <a:t>suelo</a:t>
                      </a:r>
                      <a:r>
                        <a:rPr lang="es-ES" sz="1200" spc="40">
                          <a:effectLst/>
                        </a:rPr>
                        <a:t> </a:t>
                      </a:r>
                      <a:r>
                        <a:rPr lang="es-ES" sz="1200">
                          <a:effectLst/>
                        </a:rPr>
                        <a:t>(%)</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744855101"/>
                  </a:ext>
                </a:extLst>
              </a:tr>
              <a:tr h="389620">
                <a:tc>
                  <a:txBody>
                    <a:bodyPr/>
                    <a:lstStyle/>
                    <a:p>
                      <a:pPr marL="90805" marR="78740" algn="ctr">
                        <a:spcAft>
                          <a:spcPts val="0"/>
                        </a:spcAft>
                      </a:pPr>
                      <a:r>
                        <a:rPr lang="es-ES" sz="1100">
                          <a:effectLst/>
                        </a:rPr>
                        <a:t>12/10/2021 - 7:00 am</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90805" marR="78740" algn="ctr">
                        <a:spcAft>
                          <a:spcPts val="0"/>
                        </a:spcAft>
                      </a:pPr>
                      <a:r>
                        <a:rPr lang="es-ES" sz="1100">
                          <a:effectLst/>
                        </a:rPr>
                        <a:t>0.00</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3">
                  <a:txBody>
                    <a:bodyPr/>
                    <a:lstStyle/>
                    <a:p>
                      <a:pPr marL="428625" algn="ctr"/>
                      <a:r>
                        <a:rPr lang="es-ES" sz="1100" spc="-85">
                          <a:effectLst/>
                        </a:rPr>
                        <a:t>                          </a:t>
                      </a:r>
                      <a:r>
                        <a:rPr lang="es-ES" sz="1100">
                          <a:effectLst/>
                        </a:rPr>
                        <a:t>Saturación</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3877322041"/>
                  </a:ext>
                </a:extLst>
              </a:tr>
              <a:tr h="517678">
                <a:tc>
                  <a:txBody>
                    <a:bodyPr/>
                    <a:lstStyle/>
                    <a:p>
                      <a:pPr marL="90805" marR="78740" algn="ctr">
                        <a:spcAft>
                          <a:spcPts val="0"/>
                        </a:spcAft>
                      </a:pPr>
                      <a:r>
                        <a:rPr lang="es-ES" sz="1100">
                          <a:effectLst/>
                        </a:rPr>
                        <a:t>12/10/2021 - 12:00 pm</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90805" marR="78740" algn="ctr">
                        <a:spcAft>
                          <a:spcPts val="0"/>
                        </a:spcAft>
                      </a:pPr>
                      <a:r>
                        <a:rPr lang="es-ES" sz="1100">
                          <a:effectLst/>
                        </a:rPr>
                        <a:t>5</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328295" algn="ctr"/>
                      <a:r>
                        <a:rPr lang="en-US" sz="1100">
                          <a:effectLst/>
                        </a:rPr>
                        <a:t>47.5</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4000" algn="ctr">
                        <a:spcAft>
                          <a:spcPts val="0"/>
                        </a:spcAft>
                      </a:pPr>
                      <a:r>
                        <a:rPr lang="es-ES" sz="1100">
                          <a:effectLst/>
                        </a:rPr>
                        <a:t>42.0</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31470" marR="302260" algn="ctr">
                        <a:spcAft>
                          <a:spcPts val="0"/>
                        </a:spcAft>
                      </a:pPr>
                      <a:r>
                        <a:rPr lang="es-ES" sz="1100">
                          <a:effectLst/>
                        </a:rPr>
                        <a:t>18.42</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025026708"/>
                  </a:ext>
                </a:extLst>
              </a:tr>
              <a:tr h="511320">
                <a:tc>
                  <a:txBody>
                    <a:bodyPr/>
                    <a:lstStyle/>
                    <a:p>
                      <a:pPr marL="90805" marR="78740" algn="ctr">
                        <a:spcAft>
                          <a:spcPts val="0"/>
                        </a:spcAft>
                      </a:pPr>
                      <a:r>
                        <a:rPr lang="es-ES" sz="1100">
                          <a:effectLst/>
                        </a:rPr>
                        <a:t>12/09/2021 - 6:00 pm</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90805" marR="78740" algn="ctr">
                        <a:spcAft>
                          <a:spcPts val="0"/>
                        </a:spcAft>
                      </a:pPr>
                      <a:r>
                        <a:rPr lang="es-ES" sz="1100">
                          <a:effectLst/>
                        </a:rPr>
                        <a:t>9</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328295" algn="ctr"/>
                      <a:r>
                        <a:rPr lang="en-US" sz="1100">
                          <a:effectLst/>
                        </a:rPr>
                        <a:t>38.9</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4000" algn="ctr">
                        <a:spcAft>
                          <a:spcPts val="0"/>
                        </a:spcAft>
                      </a:pPr>
                      <a:r>
                        <a:rPr lang="es-ES" sz="1100">
                          <a:effectLst/>
                        </a:rPr>
                        <a:t>35.3</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31470" marR="302260" algn="ctr">
                        <a:spcAft>
                          <a:spcPts val="0"/>
                        </a:spcAft>
                      </a:pPr>
                      <a:r>
                        <a:rPr lang="es-ES" sz="1100">
                          <a:effectLst/>
                        </a:rPr>
                        <a:t>16.21</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38967640"/>
                  </a:ext>
                </a:extLst>
              </a:tr>
              <a:tr h="510413">
                <a:tc>
                  <a:txBody>
                    <a:bodyPr/>
                    <a:lstStyle/>
                    <a:p>
                      <a:pPr marL="90805" marR="78740" algn="ctr">
                        <a:spcAft>
                          <a:spcPts val="0"/>
                        </a:spcAft>
                      </a:pPr>
                      <a:r>
                        <a:rPr lang="es-ES" sz="1100">
                          <a:effectLst/>
                        </a:rPr>
                        <a:t>13/10/2021 - 7:00 am</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90805" marR="78740" algn="ctr">
                        <a:spcAft>
                          <a:spcPts val="0"/>
                        </a:spcAft>
                      </a:pPr>
                      <a:r>
                        <a:rPr lang="es-ES" sz="1100">
                          <a:effectLst/>
                        </a:rPr>
                        <a:t>30</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328295" algn="ctr"/>
                      <a:r>
                        <a:rPr lang="en-US" sz="1100">
                          <a:effectLst/>
                        </a:rPr>
                        <a:t>23.3</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4000" algn="ctr">
                        <a:spcAft>
                          <a:spcPts val="0"/>
                        </a:spcAft>
                      </a:pPr>
                      <a:r>
                        <a:rPr lang="es-ES" sz="1100">
                          <a:effectLst/>
                        </a:rPr>
                        <a:t>22.0</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31470" marR="302260" algn="ctr">
                        <a:spcAft>
                          <a:spcPts val="0"/>
                        </a:spcAft>
                      </a:pPr>
                      <a:r>
                        <a:rPr lang="es-ES" sz="1100">
                          <a:effectLst/>
                        </a:rPr>
                        <a:t>11.17</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668795502"/>
                  </a:ext>
                </a:extLst>
              </a:tr>
              <a:tr h="517678">
                <a:tc>
                  <a:txBody>
                    <a:bodyPr/>
                    <a:lstStyle/>
                    <a:p>
                      <a:pPr marL="90805" marR="78740" algn="ctr">
                        <a:spcAft>
                          <a:spcPts val="0"/>
                        </a:spcAft>
                      </a:pPr>
                      <a:r>
                        <a:rPr lang="es-ES" sz="1100">
                          <a:effectLst/>
                        </a:rPr>
                        <a:t>13/10/2021 - 12:00 pm</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90805" marR="78740" algn="ctr">
                        <a:spcAft>
                          <a:spcPts val="0"/>
                        </a:spcAft>
                      </a:pPr>
                      <a:r>
                        <a:rPr lang="es-ES" sz="1100">
                          <a:effectLst/>
                        </a:rPr>
                        <a:t>14</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328295" algn="ctr"/>
                      <a:r>
                        <a:rPr lang="en-US" sz="1100">
                          <a:effectLst/>
                        </a:rPr>
                        <a:t>35.0</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4000" algn="ctr">
                        <a:spcAft>
                          <a:spcPts val="0"/>
                        </a:spcAft>
                      </a:pPr>
                      <a:r>
                        <a:rPr lang="es-ES" sz="1100">
                          <a:effectLst/>
                        </a:rPr>
                        <a:t>32.4</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31470" marR="302260" algn="ctr">
                        <a:spcAft>
                          <a:spcPts val="0"/>
                        </a:spcAft>
                      </a:pPr>
                      <a:r>
                        <a:rPr lang="es-ES" sz="1100">
                          <a:effectLst/>
                        </a:rPr>
                        <a:t>14.05</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36530295"/>
                  </a:ext>
                </a:extLst>
              </a:tr>
              <a:tr h="517678">
                <a:tc>
                  <a:txBody>
                    <a:bodyPr/>
                    <a:lstStyle/>
                    <a:p>
                      <a:pPr marL="90805" marR="78740" algn="ctr">
                        <a:spcAft>
                          <a:spcPts val="0"/>
                        </a:spcAft>
                      </a:pPr>
                      <a:r>
                        <a:rPr lang="es-ES" sz="1100">
                          <a:effectLst/>
                        </a:rPr>
                        <a:t>13/10/2021 - 6:00 pm</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90805" marR="78740" algn="ctr">
                        <a:spcAft>
                          <a:spcPts val="0"/>
                        </a:spcAft>
                      </a:pPr>
                      <a:r>
                        <a:rPr lang="es-ES" sz="1100">
                          <a:effectLst/>
                        </a:rPr>
                        <a:t>20</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328295" algn="ctr"/>
                      <a:r>
                        <a:rPr lang="en-US" sz="1100">
                          <a:effectLst/>
                        </a:rPr>
                        <a:t>25.1</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4000" algn="ctr">
                        <a:spcAft>
                          <a:spcPts val="0"/>
                        </a:spcAft>
                      </a:pPr>
                      <a:r>
                        <a:rPr lang="es-ES" sz="1100">
                          <a:effectLst/>
                        </a:rPr>
                        <a:t>23.8</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31470" marR="302260" algn="ctr">
                        <a:spcAft>
                          <a:spcPts val="0"/>
                        </a:spcAft>
                      </a:pPr>
                      <a:r>
                        <a:rPr lang="es-ES" sz="1100">
                          <a:effectLst/>
                        </a:rPr>
                        <a:t>13.41</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60529286"/>
                  </a:ext>
                </a:extLst>
              </a:tr>
              <a:tr h="517678">
                <a:tc>
                  <a:txBody>
                    <a:bodyPr/>
                    <a:lstStyle/>
                    <a:p>
                      <a:pPr marL="90805" marR="78740" algn="ctr">
                        <a:spcAft>
                          <a:spcPts val="0"/>
                        </a:spcAft>
                      </a:pPr>
                      <a:r>
                        <a:rPr lang="es-ES" sz="1100">
                          <a:effectLst/>
                        </a:rPr>
                        <a:t>13/10/2021 - 7:00 am</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90805" marR="78740" algn="ctr">
                        <a:spcAft>
                          <a:spcPts val="0"/>
                        </a:spcAft>
                      </a:pPr>
                      <a:r>
                        <a:rPr lang="es-ES" sz="1100">
                          <a:effectLst/>
                        </a:rPr>
                        <a:t>25</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328295" algn="ctr"/>
                      <a:r>
                        <a:rPr lang="en-US" sz="1100">
                          <a:effectLst/>
                        </a:rPr>
                        <a:t>35.2</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4000" algn="ctr">
                        <a:spcAft>
                          <a:spcPts val="0"/>
                        </a:spcAft>
                      </a:pPr>
                      <a:r>
                        <a:rPr lang="es-ES" sz="1100">
                          <a:effectLst/>
                        </a:rPr>
                        <a:t>32.9</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31470" marR="302260" algn="ctr">
                        <a:spcAft>
                          <a:spcPts val="0"/>
                        </a:spcAft>
                      </a:pPr>
                      <a:r>
                        <a:rPr lang="es-ES" sz="1100">
                          <a:effectLst/>
                        </a:rPr>
                        <a:t>11.91</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07391212"/>
                  </a:ext>
                </a:extLst>
              </a:tr>
              <a:tr h="489523">
                <a:tc>
                  <a:txBody>
                    <a:bodyPr/>
                    <a:lstStyle/>
                    <a:p>
                      <a:pPr marL="90805" marR="78740" algn="ctr">
                        <a:spcAft>
                          <a:spcPts val="0"/>
                        </a:spcAft>
                      </a:pPr>
                      <a:r>
                        <a:rPr lang="es-ES" sz="1100">
                          <a:effectLst/>
                        </a:rPr>
                        <a:t>14/10/2021 - 12:00 pm</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90805" marR="78740" algn="ctr">
                        <a:spcAft>
                          <a:spcPts val="0"/>
                        </a:spcAft>
                      </a:pPr>
                      <a:r>
                        <a:rPr lang="es-ES" sz="1100">
                          <a:effectLst/>
                        </a:rPr>
                        <a:t>37</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328295" algn="ctr"/>
                      <a:r>
                        <a:rPr lang="en-US" sz="1100">
                          <a:effectLst/>
                        </a:rPr>
                        <a:t>38.4</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4000" algn="ctr">
                        <a:spcAft>
                          <a:spcPts val="0"/>
                        </a:spcAft>
                      </a:pPr>
                      <a:r>
                        <a:rPr lang="es-ES" sz="1100">
                          <a:effectLst/>
                        </a:rPr>
                        <a:t>36.0</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331470" marR="302260" algn="ctr">
                        <a:spcAft>
                          <a:spcPts val="0"/>
                        </a:spcAft>
                      </a:pPr>
                      <a:r>
                        <a:rPr lang="es-ES" sz="1100">
                          <a:effectLst/>
                        </a:rPr>
                        <a:t>10.52</a:t>
                      </a:r>
                      <a:endParaRPr lang="es-P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26221911"/>
                  </a:ext>
                </a:extLst>
              </a:tr>
            </a:tbl>
          </a:graphicData>
        </a:graphic>
      </p:graphicFrame>
      <p:sp>
        <p:nvSpPr>
          <p:cNvPr id="5" name="CuadroTexto 4">
            <a:extLst>
              <a:ext uri="{FF2B5EF4-FFF2-40B4-BE49-F238E27FC236}">
                <a16:creationId xmlns:a16="http://schemas.microsoft.com/office/drawing/2014/main" id="{33E9ACEE-6FC0-8843-A14C-E3E67904DB63}"/>
              </a:ext>
            </a:extLst>
          </p:cNvPr>
          <p:cNvSpPr txBox="1"/>
          <p:nvPr/>
        </p:nvSpPr>
        <p:spPr>
          <a:xfrm>
            <a:off x="513412" y="0"/>
            <a:ext cx="8240843" cy="1121269"/>
          </a:xfrm>
          <a:prstGeom prst="rect">
            <a:avLst/>
          </a:prstGeom>
          <a:noFill/>
        </p:spPr>
        <p:txBody>
          <a:bodyPr wrap="square">
            <a:spAutoFit/>
          </a:bodyPr>
          <a:lstStyle/>
          <a:p>
            <a:pPr>
              <a:lnSpc>
                <a:spcPct val="200000"/>
              </a:lnSpc>
              <a:spcAft>
                <a:spcPts val="1000"/>
              </a:spcAft>
            </a:pPr>
            <a:r>
              <a:rPr lang="es-ES" sz="1800" b="1" i="0">
                <a:effectLst/>
                <a:latin typeface="Times New Roman" panose="02020603050405020304" pitchFamily="18" charset="0"/>
                <a:ea typeface="Calibri" panose="020F0502020204030204" pitchFamily="34" charset="0"/>
                <a:cs typeface="Times New Roman" panose="02020603050405020304" pitchFamily="18" charset="0"/>
              </a:rPr>
              <a:t>Tabla 14</a:t>
            </a:r>
            <a:br>
              <a:rPr lang="es-ES" sz="1800" b="1" i="0">
                <a:effectLst/>
                <a:latin typeface="Times New Roman" panose="02020603050405020304" pitchFamily="18" charset="0"/>
                <a:ea typeface="Calibri" panose="020F0502020204030204" pitchFamily="34" charset="0"/>
                <a:cs typeface="Times New Roman" panose="02020603050405020304" pitchFamily="18" charset="0"/>
              </a:rPr>
            </a:br>
            <a:r>
              <a:rPr lang="es-ES" sz="1800" i="1">
                <a:effectLst/>
                <a:latin typeface="Times New Roman" panose="02020603050405020304" pitchFamily="18" charset="0"/>
                <a:ea typeface="Calibri" panose="020F0502020204030204" pitchFamily="34" charset="0"/>
                <a:cs typeface="Times New Roman" panose="02020603050405020304" pitchFamily="18" charset="0"/>
              </a:rPr>
              <a:t>Cálculo de Humedades gravimétricas edáfica a profundidades de 30 cm</a:t>
            </a:r>
            <a:endParaRPr lang="es-PE" sz="1100"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36B7ADB3-8436-4935-A533-8987B10FFA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1897" y="1944090"/>
            <a:ext cx="2447925" cy="1835785"/>
          </a:xfrm>
          <a:prstGeom prst="rect">
            <a:avLst/>
          </a:prstGeom>
          <a:noFill/>
          <a:ln>
            <a:solidFill>
              <a:schemeClr val="tx1"/>
            </a:solidFill>
          </a:ln>
        </p:spPr>
      </p:pic>
      <p:pic>
        <p:nvPicPr>
          <p:cNvPr id="7" name="Imagen 6">
            <a:extLst>
              <a:ext uri="{FF2B5EF4-FFF2-40B4-BE49-F238E27FC236}">
                <a16:creationId xmlns:a16="http://schemas.microsoft.com/office/drawing/2014/main" id="{339FA333-15A8-45A8-B203-BA204243267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1897" y="4446233"/>
            <a:ext cx="2447925" cy="1835785"/>
          </a:xfrm>
          <a:prstGeom prst="rect">
            <a:avLst/>
          </a:prstGeom>
          <a:noFill/>
          <a:ln>
            <a:solidFill>
              <a:schemeClr val="tx1"/>
            </a:solidFill>
          </a:ln>
        </p:spPr>
      </p:pic>
    </p:spTree>
    <p:extLst>
      <p:ext uri="{BB962C8B-B14F-4D97-AF65-F5344CB8AC3E}">
        <p14:creationId xmlns:p14="http://schemas.microsoft.com/office/powerpoint/2010/main" val="227278919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8F79A4C-525E-67BE-CD18-D57E3F9F1292}"/>
              </a:ext>
            </a:extLst>
          </p:cNvPr>
          <p:cNvPicPr>
            <a:picLocks noChangeAspect="1"/>
          </p:cNvPicPr>
          <p:nvPr/>
        </p:nvPicPr>
        <p:blipFill rotWithShape="1">
          <a:blip r:embed="rId2"/>
          <a:srcRect l="27664" t="25781" r="23033" b="12112"/>
          <a:stretch/>
        </p:blipFill>
        <p:spPr>
          <a:xfrm>
            <a:off x="1682045" y="1241777"/>
            <a:ext cx="9076266" cy="5267747"/>
          </a:xfrm>
          <a:prstGeom prst="rect">
            <a:avLst/>
          </a:prstGeom>
        </p:spPr>
      </p:pic>
      <p:sp>
        <p:nvSpPr>
          <p:cNvPr id="7" name="CuadroTexto 6">
            <a:extLst>
              <a:ext uri="{FF2B5EF4-FFF2-40B4-BE49-F238E27FC236}">
                <a16:creationId xmlns:a16="http://schemas.microsoft.com/office/drawing/2014/main" id="{BC51EA1B-2AD4-DC55-418C-333D3B337A2A}"/>
              </a:ext>
            </a:extLst>
          </p:cNvPr>
          <p:cNvSpPr txBox="1"/>
          <p:nvPr/>
        </p:nvSpPr>
        <p:spPr>
          <a:xfrm>
            <a:off x="316089" y="-80444"/>
            <a:ext cx="10182578" cy="1121269"/>
          </a:xfrm>
          <a:prstGeom prst="rect">
            <a:avLst/>
          </a:prstGeom>
          <a:noFill/>
        </p:spPr>
        <p:txBody>
          <a:bodyPr wrap="square">
            <a:spAutoFit/>
          </a:bodyPr>
          <a:lstStyle/>
          <a:p>
            <a:pPr>
              <a:lnSpc>
                <a:spcPct val="200000"/>
              </a:lnSpc>
              <a:spcAft>
                <a:spcPts val="800"/>
              </a:spcAft>
              <a:tabLst>
                <a:tab pos="358140" algn="l"/>
              </a:tabLst>
            </a:pPr>
            <a:r>
              <a:rPr lang="es-ES" sz="1800" b="1">
                <a:effectLst/>
                <a:latin typeface="Times New Roman" panose="02020603050405020304" pitchFamily="18" charset="0"/>
                <a:ea typeface="Calibri" panose="020F0502020204030204" pitchFamily="34" charset="0"/>
                <a:cs typeface="Times New Roman" panose="02020603050405020304" pitchFamily="18" charset="0"/>
              </a:rPr>
              <a:t>Figura 21</a:t>
            </a:r>
            <a:br>
              <a:rPr lang="es-ES" sz="1800" b="1" i="1">
                <a:effectLst/>
                <a:latin typeface="Times New Roman" panose="02020603050405020304" pitchFamily="18" charset="0"/>
                <a:ea typeface="Calibri" panose="020F0502020204030204" pitchFamily="34" charset="0"/>
                <a:cs typeface="Times New Roman" panose="02020603050405020304" pitchFamily="18" charset="0"/>
              </a:rPr>
            </a:br>
            <a:r>
              <a:rPr lang="es-ES" sz="1800" i="1">
                <a:effectLst/>
                <a:latin typeface="Times New Roman" panose="02020603050405020304" pitchFamily="18" charset="0"/>
                <a:ea typeface="Calibri" panose="020F0502020204030204" pitchFamily="34" charset="0"/>
                <a:cs typeface="Times New Roman" panose="02020603050405020304" pitchFamily="18" charset="0"/>
              </a:rPr>
              <a:t>Curva de retención de la Humedad del suelo a profundidad de 30 cm de los lisímetros para el maíz morado.</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694612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92E331A0-CC47-878B-655F-ED1BAB9B7F34}"/>
              </a:ext>
            </a:extLst>
          </p:cNvPr>
          <p:cNvGraphicFramePr>
            <a:graphicFrameLocks noGrp="1"/>
          </p:cNvGraphicFramePr>
          <p:nvPr>
            <p:extLst>
              <p:ext uri="{D42A27DB-BD31-4B8C-83A1-F6EECF244321}">
                <p14:modId xmlns:p14="http://schemas.microsoft.com/office/powerpoint/2010/main" val="3135260643"/>
              </p:ext>
            </p:extLst>
          </p:nvPr>
        </p:nvGraphicFramePr>
        <p:xfrm>
          <a:off x="943356" y="2128603"/>
          <a:ext cx="10305288" cy="4197251"/>
        </p:xfrm>
        <a:graphic>
          <a:graphicData uri="http://schemas.openxmlformats.org/drawingml/2006/table">
            <a:tbl>
              <a:tblPr firstRow="1" firstCol="1" bandRow="1">
                <a:tableStyleId>{5C22544A-7EE6-4342-B048-85BDC9FD1C3A}</a:tableStyleId>
              </a:tblPr>
              <a:tblGrid>
                <a:gridCol w="1088456">
                  <a:extLst>
                    <a:ext uri="{9D8B030D-6E8A-4147-A177-3AD203B41FA5}">
                      <a16:colId xmlns:a16="http://schemas.microsoft.com/office/drawing/2014/main" val="2784540520"/>
                    </a:ext>
                  </a:extLst>
                </a:gridCol>
                <a:gridCol w="2092391">
                  <a:extLst>
                    <a:ext uri="{9D8B030D-6E8A-4147-A177-3AD203B41FA5}">
                      <a16:colId xmlns:a16="http://schemas.microsoft.com/office/drawing/2014/main" val="2205511358"/>
                    </a:ext>
                  </a:extLst>
                </a:gridCol>
                <a:gridCol w="1253374">
                  <a:extLst>
                    <a:ext uri="{9D8B030D-6E8A-4147-A177-3AD203B41FA5}">
                      <a16:colId xmlns:a16="http://schemas.microsoft.com/office/drawing/2014/main" val="2121130299"/>
                    </a:ext>
                  </a:extLst>
                </a:gridCol>
                <a:gridCol w="2428412">
                  <a:extLst>
                    <a:ext uri="{9D8B030D-6E8A-4147-A177-3AD203B41FA5}">
                      <a16:colId xmlns:a16="http://schemas.microsoft.com/office/drawing/2014/main" val="1233168917"/>
                    </a:ext>
                  </a:extLst>
                </a:gridCol>
                <a:gridCol w="991567">
                  <a:extLst>
                    <a:ext uri="{9D8B030D-6E8A-4147-A177-3AD203B41FA5}">
                      <a16:colId xmlns:a16="http://schemas.microsoft.com/office/drawing/2014/main" val="4239103769"/>
                    </a:ext>
                  </a:extLst>
                </a:gridCol>
                <a:gridCol w="2240818">
                  <a:extLst>
                    <a:ext uri="{9D8B030D-6E8A-4147-A177-3AD203B41FA5}">
                      <a16:colId xmlns:a16="http://schemas.microsoft.com/office/drawing/2014/main" val="2679293248"/>
                    </a:ext>
                  </a:extLst>
                </a:gridCol>
                <a:gridCol w="210270">
                  <a:extLst>
                    <a:ext uri="{9D8B030D-6E8A-4147-A177-3AD203B41FA5}">
                      <a16:colId xmlns:a16="http://schemas.microsoft.com/office/drawing/2014/main" val="1280827883"/>
                    </a:ext>
                  </a:extLst>
                </a:gridCol>
              </a:tblGrid>
              <a:tr h="480600">
                <a:tc rowSpan="2">
                  <a:txBody>
                    <a:bodyPr/>
                    <a:lstStyle/>
                    <a:p>
                      <a:pPr algn="ctr">
                        <a:lnSpc>
                          <a:spcPct val="107000"/>
                        </a:lnSpc>
                        <a:spcAft>
                          <a:spcPts val="800"/>
                        </a:spcAft>
                      </a:pPr>
                      <a:r>
                        <a:rPr lang="es-PE" sz="1200">
                          <a:effectLst/>
                        </a:rPr>
                        <a:t>Tensión cb</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7000"/>
                        </a:lnSpc>
                        <a:spcAft>
                          <a:spcPts val="800"/>
                        </a:spcAft>
                      </a:pPr>
                      <a:r>
                        <a:rPr lang="es-PE" sz="1200">
                          <a:effectLst/>
                        </a:rPr>
                        <a:t>Humedad Gravi. (%)</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7000"/>
                        </a:lnSpc>
                        <a:spcAft>
                          <a:spcPts val="800"/>
                        </a:spcAft>
                      </a:pPr>
                      <a:r>
                        <a:rPr lang="es-PE" sz="1200">
                          <a:effectLst/>
                        </a:rPr>
                        <a:t>Tensión cb</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7000"/>
                        </a:lnSpc>
                        <a:spcAft>
                          <a:spcPts val="800"/>
                        </a:spcAft>
                      </a:pPr>
                      <a:r>
                        <a:rPr lang="es-PE" sz="1200">
                          <a:effectLst/>
                        </a:rPr>
                        <a:t>Humedad Grav. (%)</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7000"/>
                        </a:lnSpc>
                        <a:spcAft>
                          <a:spcPts val="800"/>
                        </a:spcAft>
                      </a:pPr>
                      <a:r>
                        <a:rPr lang="es-PE" sz="1200">
                          <a:effectLst/>
                        </a:rPr>
                        <a:t>Tensión cb</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7000"/>
                        </a:lnSpc>
                        <a:spcAft>
                          <a:spcPts val="800"/>
                        </a:spcAft>
                      </a:pPr>
                      <a:r>
                        <a:rPr lang="es-PE" sz="1200">
                          <a:effectLst/>
                        </a:rPr>
                        <a:t>Humedad Gravi. (%)</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PE" sz="1800">
                          <a:effectLst/>
                        </a:rPr>
                        <a:t> </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24810756"/>
                  </a:ext>
                </a:extLst>
              </a:tr>
              <a:tr h="336421">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nSpc>
                          <a:spcPct val="107000"/>
                        </a:lnSpc>
                      </a:pPr>
                      <a:endParaRPr lang="es-PE" sz="1800">
                        <a:effectLst/>
                        <a:latin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206968539"/>
                  </a:ext>
                </a:extLst>
              </a:tr>
              <a:tr h="336421">
                <a:tc>
                  <a:txBody>
                    <a:bodyPr/>
                    <a:lstStyle/>
                    <a:p>
                      <a:pPr algn="ctr">
                        <a:lnSpc>
                          <a:spcPct val="107000"/>
                        </a:lnSpc>
                        <a:spcAft>
                          <a:spcPts val="800"/>
                        </a:spcAft>
                      </a:pPr>
                      <a:r>
                        <a:rPr lang="es-PE" sz="1200">
                          <a:effectLst/>
                        </a:rPr>
                        <a:t>1</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18.62</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11</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15.71</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21</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13.25</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PE" sz="18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78747645"/>
                  </a:ext>
                </a:extLst>
              </a:tr>
              <a:tr h="336421">
                <a:tc>
                  <a:txBody>
                    <a:bodyPr/>
                    <a:lstStyle/>
                    <a:p>
                      <a:pPr algn="ctr">
                        <a:lnSpc>
                          <a:spcPct val="107000"/>
                        </a:lnSpc>
                        <a:spcAft>
                          <a:spcPts val="800"/>
                        </a:spcAft>
                      </a:pPr>
                      <a:r>
                        <a:rPr lang="es-PE" sz="1200">
                          <a:effectLst/>
                        </a:rPr>
                        <a:t>2</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18.3</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12</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15.44</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22</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13.03</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PE" sz="18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25627667"/>
                  </a:ext>
                </a:extLst>
              </a:tr>
              <a:tr h="336421">
                <a:tc>
                  <a:txBody>
                    <a:bodyPr/>
                    <a:lstStyle/>
                    <a:p>
                      <a:pPr algn="ctr">
                        <a:lnSpc>
                          <a:spcPct val="107000"/>
                        </a:lnSpc>
                        <a:spcAft>
                          <a:spcPts val="800"/>
                        </a:spcAft>
                      </a:pPr>
                      <a:r>
                        <a:rPr lang="es-PE" sz="1200">
                          <a:effectLst/>
                        </a:rPr>
                        <a:t>3</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17.99</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13</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15.18</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23</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12.81</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PE" sz="18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55874034"/>
                  </a:ext>
                </a:extLst>
              </a:tr>
              <a:tr h="336421">
                <a:tc>
                  <a:txBody>
                    <a:bodyPr/>
                    <a:lstStyle/>
                    <a:p>
                      <a:pPr algn="ctr">
                        <a:lnSpc>
                          <a:spcPct val="107000"/>
                        </a:lnSpc>
                        <a:spcAft>
                          <a:spcPts val="800"/>
                        </a:spcAft>
                      </a:pPr>
                      <a:r>
                        <a:rPr lang="es-PE" sz="1200">
                          <a:effectLst/>
                        </a:rPr>
                        <a:t>4</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17.69</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14</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14.92</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24</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12.59</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PE" sz="18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07936010"/>
                  </a:ext>
                </a:extLst>
              </a:tr>
              <a:tr h="336421">
                <a:tc>
                  <a:txBody>
                    <a:bodyPr/>
                    <a:lstStyle/>
                    <a:p>
                      <a:pPr algn="ctr">
                        <a:lnSpc>
                          <a:spcPct val="107000"/>
                        </a:lnSpc>
                        <a:spcAft>
                          <a:spcPts val="800"/>
                        </a:spcAft>
                      </a:pPr>
                      <a:r>
                        <a:rPr lang="es-PE" sz="1200">
                          <a:effectLst/>
                        </a:rPr>
                        <a:t>5</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17.39</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15</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14.67</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25</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12.38</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PE" sz="18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83756031"/>
                  </a:ext>
                </a:extLst>
              </a:tr>
              <a:tr h="336421">
                <a:tc>
                  <a:txBody>
                    <a:bodyPr/>
                    <a:lstStyle/>
                    <a:p>
                      <a:pPr algn="ctr">
                        <a:lnSpc>
                          <a:spcPct val="107000"/>
                        </a:lnSpc>
                        <a:spcAft>
                          <a:spcPts val="800"/>
                        </a:spcAft>
                      </a:pPr>
                      <a:r>
                        <a:rPr lang="es-PE" sz="1200">
                          <a:effectLst/>
                        </a:rPr>
                        <a:t>6</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17.1</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16</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14.43</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26</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12.17</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PE" sz="18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51854757"/>
                  </a:ext>
                </a:extLst>
              </a:tr>
              <a:tr h="336421">
                <a:tc>
                  <a:txBody>
                    <a:bodyPr/>
                    <a:lstStyle/>
                    <a:p>
                      <a:pPr algn="ctr">
                        <a:lnSpc>
                          <a:spcPct val="107000"/>
                        </a:lnSpc>
                        <a:spcAft>
                          <a:spcPts val="800"/>
                        </a:spcAft>
                      </a:pPr>
                      <a:r>
                        <a:rPr lang="es-PE" sz="1200">
                          <a:effectLst/>
                        </a:rPr>
                        <a:t>7</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16.81</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17</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14.18</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27          </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             11.97 p=50%</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PE" sz="18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50499971"/>
                  </a:ext>
                </a:extLst>
              </a:tr>
              <a:tr h="336421">
                <a:tc>
                  <a:txBody>
                    <a:bodyPr/>
                    <a:lstStyle/>
                    <a:p>
                      <a:pPr algn="ctr">
                        <a:lnSpc>
                          <a:spcPct val="107000"/>
                        </a:lnSpc>
                        <a:spcAft>
                          <a:spcPts val="800"/>
                        </a:spcAft>
                      </a:pPr>
                      <a:r>
                        <a:rPr lang="es-PE" sz="1200">
                          <a:effectLst/>
                        </a:rPr>
                        <a:t>8</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16.53</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18</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13.94</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28</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11.76</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PE" sz="18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40059780"/>
                  </a:ext>
                </a:extLst>
              </a:tr>
              <a:tr h="336421">
                <a:tc>
                  <a:txBody>
                    <a:bodyPr/>
                    <a:lstStyle/>
                    <a:p>
                      <a:pPr algn="ctr">
                        <a:lnSpc>
                          <a:spcPct val="107000"/>
                        </a:lnSpc>
                        <a:spcAft>
                          <a:spcPts val="800"/>
                        </a:spcAft>
                      </a:pPr>
                      <a:r>
                        <a:rPr lang="es-PE" sz="1200">
                          <a:effectLst/>
                        </a:rPr>
                        <a:t>9</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16.25</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19</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13.71</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29</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11.57</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PE" sz="18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72404584"/>
                  </a:ext>
                </a:extLst>
              </a:tr>
              <a:tr h="352441">
                <a:tc>
                  <a:txBody>
                    <a:bodyPr/>
                    <a:lstStyle/>
                    <a:p>
                      <a:pPr algn="ctr">
                        <a:lnSpc>
                          <a:spcPct val="107000"/>
                        </a:lnSpc>
                        <a:spcAft>
                          <a:spcPts val="800"/>
                        </a:spcAft>
                      </a:pPr>
                      <a:r>
                        <a:rPr lang="es-PE" sz="1200">
                          <a:effectLst/>
                        </a:rPr>
                        <a:t>10</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           15.97 %CC</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20</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13.48</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30</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11.37</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PE" sz="18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27016114"/>
                  </a:ext>
                </a:extLst>
              </a:tr>
            </a:tbl>
          </a:graphicData>
        </a:graphic>
      </p:graphicFrame>
      <p:sp>
        <p:nvSpPr>
          <p:cNvPr id="4" name="CuadroTexto 3">
            <a:extLst>
              <a:ext uri="{FF2B5EF4-FFF2-40B4-BE49-F238E27FC236}">
                <a16:creationId xmlns:a16="http://schemas.microsoft.com/office/drawing/2014/main" id="{19F8AB12-C1A4-C619-4F49-253CE38703C5}"/>
              </a:ext>
            </a:extLst>
          </p:cNvPr>
          <p:cNvSpPr txBox="1"/>
          <p:nvPr/>
        </p:nvSpPr>
        <p:spPr>
          <a:xfrm>
            <a:off x="828207" y="532149"/>
            <a:ext cx="8015990" cy="1121269"/>
          </a:xfrm>
          <a:prstGeom prst="rect">
            <a:avLst/>
          </a:prstGeom>
          <a:noFill/>
        </p:spPr>
        <p:txBody>
          <a:bodyPr wrap="square">
            <a:spAutoFit/>
          </a:bodyPr>
          <a:lstStyle/>
          <a:p>
            <a:pPr>
              <a:lnSpc>
                <a:spcPct val="200000"/>
              </a:lnSpc>
              <a:spcAft>
                <a:spcPts val="1000"/>
              </a:spcAft>
            </a:pPr>
            <a:r>
              <a:rPr lang="es-ES" sz="1800" b="1" i="1">
                <a:effectLst/>
                <a:latin typeface="Times New Roman" panose="02020603050405020304" pitchFamily="18" charset="0"/>
                <a:ea typeface="Calibri" panose="020F0502020204030204" pitchFamily="34" charset="0"/>
                <a:cs typeface="Times New Roman" panose="02020603050405020304" pitchFamily="18" charset="0"/>
              </a:rPr>
              <a:t>Tabla 15</a:t>
            </a:r>
            <a:br>
              <a:rPr lang="es-ES" sz="1800" b="1" i="0">
                <a:effectLst/>
                <a:latin typeface="Times New Roman" panose="02020603050405020304" pitchFamily="18" charset="0"/>
                <a:ea typeface="Calibri" panose="020F0502020204030204" pitchFamily="34" charset="0"/>
                <a:cs typeface="Times New Roman" panose="02020603050405020304" pitchFamily="18" charset="0"/>
              </a:rPr>
            </a:br>
            <a:r>
              <a:rPr lang="es-ES" sz="1800" i="1">
                <a:effectLst/>
                <a:latin typeface="Times New Roman" panose="02020603050405020304" pitchFamily="18" charset="0"/>
                <a:ea typeface="Calibri" panose="020F0502020204030204" pitchFamily="34" charset="0"/>
                <a:cs typeface="Times New Roman" panose="02020603050405020304" pitchFamily="18" charset="0"/>
              </a:rPr>
              <a:t>Cálculo de Humedades gravimétricas edáfica a profundidades de 30 cm</a:t>
            </a:r>
            <a:endParaRPr lang="es-PE" sz="1100" i="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409772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2E1895-FF12-D137-9670-D66E9A4C42BC}"/>
              </a:ext>
            </a:extLst>
          </p:cNvPr>
          <p:cNvSpPr txBox="1"/>
          <p:nvPr/>
        </p:nvSpPr>
        <p:spPr>
          <a:xfrm>
            <a:off x="528403" y="0"/>
            <a:ext cx="6093500" cy="1121269"/>
          </a:xfrm>
          <a:prstGeom prst="rect">
            <a:avLst/>
          </a:prstGeom>
          <a:noFill/>
        </p:spPr>
        <p:txBody>
          <a:bodyPr wrap="square">
            <a:spAutoFit/>
          </a:bodyPr>
          <a:lstStyle/>
          <a:p>
            <a:pPr>
              <a:lnSpc>
                <a:spcPct val="200000"/>
              </a:lnSpc>
              <a:spcAft>
                <a:spcPts val="1000"/>
              </a:spcAft>
            </a:pPr>
            <a:r>
              <a:rPr lang="es-ES" sz="1800" b="1" i="1">
                <a:effectLst/>
                <a:latin typeface="Times New Roman" panose="02020603050405020304" pitchFamily="18" charset="0"/>
                <a:ea typeface="Calibri" panose="020F0502020204030204" pitchFamily="34" charset="0"/>
                <a:cs typeface="Times New Roman" panose="02020603050405020304" pitchFamily="18" charset="0"/>
              </a:rPr>
              <a:t>Tabla 16</a:t>
            </a:r>
            <a:br>
              <a:rPr lang="es-ES" sz="1800" b="1" i="0">
                <a:effectLst/>
                <a:latin typeface="Times New Roman" panose="02020603050405020304" pitchFamily="18" charset="0"/>
                <a:ea typeface="Calibri" panose="020F0502020204030204" pitchFamily="34" charset="0"/>
                <a:cs typeface="Times New Roman" panose="02020603050405020304" pitchFamily="18" charset="0"/>
              </a:rPr>
            </a:br>
            <a:r>
              <a:rPr lang="es-ES" sz="1800" i="1">
                <a:effectLst/>
                <a:latin typeface="Times New Roman" panose="02020603050405020304" pitchFamily="18" charset="0"/>
                <a:ea typeface="Calibri" panose="020F0502020204030204" pitchFamily="34" charset="0"/>
                <a:cs typeface="Times New Roman" panose="02020603050405020304" pitchFamily="18" charset="0"/>
              </a:rPr>
              <a:t>Humedades gravimétricas edáfica a profundidades de 15 cm</a:t>
            </a:r>
            <a:endParaRPr lang="es-PE" sz="1100" i="1">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203ACC10-E183-3F1C-6B5B-4D6454824170}"/>
              </a:ext>
            </a:extLst>
          </p:cNvPr>
          <p:cNvGraphicFramePr>
            <a:graphicFrameLocks noGrp="1"/>
          </p:cNvGraphicFramePr>
          <p:nvPr>
            <p:extLst>
              <p:ext uri="{D42A27DB-BD31-4B8C-83A1-F6EECF244321}">
                <p14:modId xmlns:p14="http://schemas.microsoft.com/office/powerpoint/2010/main" val="4090134364"/>
              </p:ext>
            </p:extLst>
          </p:nvPr>
        </p:nvGraphicFramePr>
        <p:xfrm>
          <a:off x="838200" y="1734021"/>
          <a:ext cx="10515600" cy="3125470"/>
        </p:xfrm>
        <a:graphic>
          <a:graphicData uri="http://schemas.openxmlformats.org/drawingml/2006/table">
            <a:tbl>
              <a:tblPr firstRow="1" firstCol="1" bandRow="1">
                <a:tableStyleId>{5C22544A-7EE6-4342-B048-85BDC9FD1C3A}</a:tableStyleId>
              </a:tblPr>
              <a:tblGrid>
                <a:gridCol w="3158886">
                  <a:extLst>
                    <a:ext uri="{9D8B030D-6E8A-4147-A177-3AD203B41FA5}">
                      <a16:colId xmlns:a16="http://schemas.microsoft.com/office/drawing/2014/main" val="1069259818"/>
                    </a:ext>
                  </a:extLst>
                </a:gridCol>
                <a:gridCol w="1718249">
                  <a:extLst>
                    <a:ext uri="{9D8B030D-6E8A-4147-A177-3AD203B41FA5}">
                      <a16:colId xmlns:a16="http://schemas.microsoft.com/office/drawing/2014/main" val="3233945418"/>
                    </a:ext>
                  </a:extLst>
                </a:gridCol>
                <a:gridCol w="1850746">
                  <a:extLst>
                    <a:ext uri="{9D8B030D-6E8A-4147-A177-3AD203B41FA5}">
                      <a16:colId xmlns:a16="http://schemas.microsoft.com/office/drawing/2014/main" val="3483644837"/>
                    </a:ext>
                  </a:extLst>
                </a:gridCol>
                <a:gridCol w="2311329">
                  <a:extLst>
                    <a:ext uri="{9D8B030D-6E8A-4147-A177-3AD203B41FA5}">
                      <a16:colId xmlns:a16="http://schemas.microsoft.com/office/drawing/2014/main" val="1638768529"/>
                    </a:ext>
                  </a:extLst>
                </a:gridCol>
                <a:gridCol w="1476390">
                  <a:extLst>
                    <a:ext uri="{9D8B030D-6E8A-4147-A177-3AD203B41FA5}">
                      <a16:colId xmlns:a16="http://schemas.microsoft.com/office/drawing/2014/main" val="3244941059"/>
                    </a:ext>
                  </a:extLst>
                </a:gridCol>
              </a:tblGrid>
              <a:tr h="409575">
                <a:tc rowSpan="2">
                  <a:txBody>
                    <a:bodyPr/>
                    <a:lstStyle/>
                    <a:p>
                      <a:pPr algn="ctr">
                        <a:lnSpc>
                          <a:spcPct val="107000"/>
                        </a:lnSpc>
                        <a:spcAft>
                          <a:spcPts val="800"/>
                        </a:spcAft>
                      </a:pPr>
                      <a:r>
                        <a:rPr lang="es-ES" sz="1200">
                          <a:effectLst/>
                        </a:rPr>
                        <a:t>Fecha - Hora</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Tensiones</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spc="-10">
                          <a:effectLst/>
                        </a:rPr>
                        <a:t>Peso Suelo</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63500" algn="ctr">
                        <a:lnSpc>
                          <a:spcPct val="107000"/>
                        </a:lnSpc>
                        <a:spcAft>
                          <a:spcPts val="800"/>
                        </a:spcAft>
                      </a:pPr>
                      <a:r>
                        <a:rPr lang="es-ES" sz="1200" spc="-10">
                          <a:effectLst/>
                        </a:rPr>
                        <a:t>Peso Suelo</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Humedades</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13284282"/>
                  </a:ext>
                </a:extLst>
              </a:tr>
              <a:tr h="409575">
                <a:tc vMerge="1">
                  <a:txBody>
                    <a:bodyPr/>
                    <a:lstStyle/>
                    <a:p>
                      <a:endParaRPr lang="es-PE"/>
                    </a:p>
                  </a:txBody>
                  <a:tcPr/>
                </a:tc>
                <a:tc>
                  <a:txBody>
                    <a:bodyPr/>
                    <a:lstStyle/>
                    <a:p>
                      <a:pPr algn="ctr">
                        <a:lnSpc>
                          <a:spcPct val="107000"/>
                        </a:lnSpc>
                        <a:spcAft>
                          <a:spcPts val="800"/>
                        </a:spcAft>
                      </a:pPr>
                      <a:r>
                        <a:rPr lang="es-ES" sz="1200">
                          <a:effectLst/>
                        </a:rPr>
                        <a:t>(cb)</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spc="-10">
                          <a:effectLst/>
                        </a:rPr>
                        <a:t>Húmedo (gr)</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52400" algn="ctr">
                        <a:lnSpc>
                          <a:spcPct val="107000"/>
                        </a:lnSpc>
                        <a:spcAft>
                          <a:spcPts val="800"/>
                        </a:spcAft>
                      </a:pPr>
                      <a:r>
                        <a:rPr lang="es-ES" sz="1200">
                          <a:effectLst/>
                        </a:rPr>
                        <a:t>Seco (gr)</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152400" algn="ctr">
                        <a:lnSpc>
                          <a:spcPct val="107000"/>
                        </a:lnSpc>
                        <a:spcAft>
                          <a:spcPts val="800"/>
                        </a:spcAft>
                      </a:pPr>
                      <a:r>
                        <a:rPr lang="es-ES" sz="1200">
                          <a:effectLst/>
                        </a:rPr>
                        <a:t>del suelo (%)</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77479685"/>
                  </a:ext>
                </a:extLst>
              </a:tr>
              <a:tr h="288290">
                <a:tc>
                  <a:txBody>
                    <a:bodyPr/>
                    <a:lstStyle/>
                    <a:p>
                      <a:pPr>
                        <a:lnSpc>
                          <a:spcPct val="107000"/>
                        </a:lnSpc>
                        <a:spcAft>
                          <a:spcPts val="800"/>
                        </a:spcAft>
                      </a:pPr>
                      <a:r>
                        <a:rPr lang="es-ES" sz="1200">
                          <a:effectLst/>
                        </a:rPr>
                        <a:t>12/10/2021</a:t>
                      </a:r>
                      <a:r>
                        <a:rPr lang="es-ES" sz="1200" spc="30">
                          <a:effectLst/>
                        </a:rPr>
                        <a:t> </a:t>
                      </a:r>
                      <a:r>
                        <a:rPr lang="es-ES" sz="1200">
                          <a:effectLst/>
                        </a:rPr>
                        <a:t>-</a:t>
                      </a:r>
                      <a:r>
                        <a:rPr lang="es-ES" sz="1200" spc="-60">
                          <a:effectLst/>
                        </a:rPr>
                        <a:t> 7</a:t>
                      </a:r>
                      <a:r>
                        <a:rPr lang="es-ES" sz="1200">
                          <a:effectLst/>
                        </a:rPr>
                        <a:t>:00</a:t>
                      </a:r>
                      <a:r>
                        <a:rPr lang="es-ES" sz="1200" spc="90">
                          <a:effectLst/>
                        </a:rPr>
                        <a:t> </a:t>
                      </a:r>
                      <a:r>
                        <a:rPr lang="es-ES" sz="1200">
                          <a:effectLst/>
                        </a:rPr>
                        <a:t>am</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nSpc>
                          <a:spcPct val="107000"/>
                        </a:lnSpc>
                        <a:spcAft>
                          <a:spcPts val="800"/>
                        </a:spcAft>
                      </a:pPr>
                      <a:r>
                        <a:rPr lang="es-ES" sz="1200">
                          <a:effectLst/>
                        </a:rPr>
                        <a:t>-----------------------Suelo-----------------</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956611788"/>
                  </a:ext>
                </a:extLst>
              </a:tr>
              <a:tr h="288290">
                <a:tc>
                  <a:txBody>
                    <a:bodyPr/>
                    <a:lstStyle/>
                    <a:p>
                      <a:pPr>
                        <a:lnSpc>
                          <a:spcPct val="107000"/>
                        </a:lnSpc>
                        <a:spcAft>
                          <a:spcPts val="800"/>
                        </a:spcAft>
                      </a:pPr>
                      <a:r>
                        <a:rPr lang="es-ES" sz="1200">
                          <a:effectLst/>
                        </a:rPr>
                        <a:t>12/10/2021</a:t>
                      </a:r>
                      <a:r>
                        <a:rPr lang="es-ES" sz="1200" spc="30">
                          <a:effectLst/>
                        </a:rPr>
                        <a:t> </a:t>
                      </a:r>
                      <a:r>
                        <a:rPr lang="es-ES" sz="1200">
                          <a:effectLst/>
                        </a:rPr>
                        <a:t>-</a:t>
                      </a:r>
                      <a:r>
                        <a:rPr lang="es-ES" sz="1200" spc="-60">
                          <a:effectLst/>
                        </a:rPr>
                        <a:t> 12</a:t>
                      </a:r>
                      <a:r>
                        <a:rPr lang="es-ES" sz="1200">
                          <a:effectLst/>
                        </a:rPr>
                        <a:t>:00</a:t>
                      </a:r>
                      <a:r>
                        <a:rPr lang="es-ES" sz="1200" spc="90">
                          <a:effectLst/>
                        </a:rPr>
                        <a:t> pm</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5</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47.0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39.89</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16.82</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1438685"/>
                  </a:ext>
                </a:extLst>
              </a:tr>
              <a:tr h="288290">
                <a:tc>
                  <a:txBody>
                    <a:bodyPr/>
                    <a:lstStyle/>
                    <a:p>
                      <a:pPr>
                        <a:lnSpc>
                          <a:spcPct val="107000"/>
                        </a:lnSpc>
                        <a:spcAft>
                          <a:spcPts val="800"/>
                        </a:spcAft>
                      </a:pPr>
                      <a:r>
                        <a:rPr lang="es-ES" sz="1200">
                          <a:effectLst/>
                        </a:rPr>
                        <a:t>12/09/2021</a:t>
                      </a:r>
                      <a:r>
                        <a:rPr lang="es-ES" sz="1200" spc="15">
                          <a:effectLst/>
                        </a:rPr>
                        <a:t> </a:t>
                      </a:r>
                      <a:r>
                        <a:rPr lang="es-ES" sz="1200">
                          <a:effectLst/>
                        </a:rPr>
                        <a:t>-</a:t>
                      </a:r>
                      <a:r>
                        <a:rPr lang="es-ES" sz="1200" spc="-75">
                          <a:effectLst/>
                        </a:rPr>
                        <a:t> </a:t>
                      </a:r>
                      <a:r>
                        <a:rPr lang="es-ES" sz="1200">
                          <a:effectLst/>
                        </a:rPr>
                        <a:t>6:00 pm</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9</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200">
                          <a:effectLst/>
                        </a:rPr>
                        <a:t>37.7</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32.56</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15.74</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24955017"/>
                  </a:ext>
                </a:extLst>
              </a:tr>
              <a:tr h="288290">
                <a:tc>
                  <a:txBody>
                    <a:bodyPr/>
                    <a:lstStyle/>
                    <a:p>
                      <a:pPr>
                        <a:lnSpc>
                          <a:spcPct val="107000"/>
                        </a:lnSpc>
                        <a:spcAft>
                          <a:spcPts val="800"/>
                        </a:spcAft>
                      </a:pPr>
                      <a:r>
                        <a:rPr lang="es-ES" sz="1200">
                          <a:effectLst/>
                        </a:rPr>
                        <a:t>13/10/2021</a:t>
                      </a:r>
                      <a:r>
                        <a:rPr lang="es-ES" sz="1200" spc="30">
                          <a:effectLst/>
                        </a:rPr>
                        <a:t> </a:t>
                      </a:r>
                      <a:r>
                        <a:rPr lang="es-ES" sz="1200">
                          <a:effectLst/>
                        </a:rPr>
                        <a:t>-</a:t>
                      </a:r>
                      <a:r>
                        <a:rPr lang="es-ES" sz="1200" spc="-55">
                          <a:effectLst/>
                        </a:rPr>
                        <a:t> </a:t>
                      </a:r>
                      <a:r>
                        <a:rPr lang="es-ES" sz="1200">
                          <a:effectLst/>
                        </a:rPr>
                        <a:t>7:00</a:t>
                      </a:r>
                      <a:r>
                        <a:rPr lang="es-ES" sz="1200" spc="90">
                          <a:effectLst/>
                        </a:rPr>
                        <a:t> am</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30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22.5</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19.56</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12.89</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56589824"/>
                  </a:ext>
                </a:extLst>
              </a:tr>
              <a:tr h="288290">
                <a:tc>
                  <a:txBody>
                    <a:bodyPr/>
                    <a:lstStyle/>
                    <a:p>
                      <a:pPr>
                        <a:lnSpc>
                          <a:spcPct val="107000"/>
                        </a:lnSpc>
                        <a:spcAft>
                          <a:spcPts val="800"/>
                        </a:spcAft>
                      </a:pPr>
                      <a:r>
                        <a:rPr lang="es-ES" sz="1200">
                          <a:effectLst/>
                        </a:rPr>
                        <a:t>13/10/2021</a:t>
                      </a:r>
                      <a:r>
                        <a:rPr lang="es-ES" sz="1200" spc="30">
                          <a:effectLst/>
                        </a:rPr>
                        <a:t> </a:t>
                      </a:r>
                      <a:r>
                        <a:rPr lang="es-ES" sz="1200">
                          <a:effectLst/>
                        </a:rPr>
                        <a:t>-</a:t>
                      </a:r>
                      <a:r>
                        <a:rPr lang="es-ES" sz="1200" spc="-55">
                          <a:effectLst/>
                        </a:rPr>
                        <a:t> </a:t>
                      </a:r>
                      <a:r>
                        <a:rPr lang="es-ES" sz="1200">
                          <a:effectLst/>
                        </a:rPr>
                        <a:t>12:00</a:t>
                      </a:r>
                      <a:r>
                        <a:rPr lang="es-ES" sz="1200" spc="90">
                          <a:effectLst/>
                        </a:rPr>
                        <a:t> </a:t>
                      </a:r>
                      <a:r>
                        <a:rPr lang="es-ES" sz="1200">
                          <a:effectLst/>
                        </a:rPr>
                        <a:t>pm</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14</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33.8</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29.66</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13.86</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58477990"/>
                  </a:ext>
                </a:extLst>
              </a:tr>
              <a:tr h="288290">
                <a:tc>
                  <a:txBody>
                    <a:bodyPr/>
                    <a:lstStyle/>
                    <a:p>
                      <a:pPr>
                        <a:lnSpc>
                          <a:spcPct val="107000"/>
                        </a:lnSpc>
                        <a:spcAft>
                          <a:spcPts val="800"/>
                        </a:spcAft>
                      </a:pPr>
                      <a:r>
                        <a:rPr lang="es-ES" sz="1200">
                          <a:effectLst/>
                        </a:rPr>
                        <a:t>13/10/2021</a:t>
                      </a:r>
                      <a:r>
                        <a:rPr lang="es-ES" sz="1200" spc="30">
                          <a:effectLst/>
                        </a:rPr>
                        <a:t> </a:t>
                      </a:r>
                      <a:r>
                        <a:rPr lang="es-ES" sz="1200">
                          <a:effectLst/>
                        </a:rPr>
                        <a:t>-</a:t>
                      </a:r>
                      <a:r>
                        <a:rPr lang="es-ES" sz="1200" spc="-55">
                          <a:effectLst/>
                        </a:rPr>
                        <a:t> </a:t>
                      </a:r>
                      <a:r>
                        <a:rPr lang="es-ES" sz="1200">
                          <a:effectLst/>
                        </a:rPr>
                        <a:t>6:00</a:t>
                      </a:r>
                      <a:r>
                        <a:rPr lang="es-ES" sz="1200" spc="90">
                          <a:effectLst/>
                        </a:rPr>
                        <a:t> </a:t>
                      </a:r>
                      <a:r>
                        <a:rPr lang="es-ES" sz="1200">
                          <a:effectLst/>
                        </a:rPr>
                        <a:t>pm</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20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26.2</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23.02</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13.7</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22102242"/>
                  </a:ext>
                </a:extLst>
              </a:tr>
              <a:tr h="288290">
                <a:tc>
                  <a:txBody>
                    <a:bodyPr/>
                    <a:lstStyle/>
                    <a:p>
                      <a:pPr>
                        <a:lnSpc>
                          <a:spcPct val="107000"/>
                        </a:lnSpc>
                        <a:spcAft>
                          <a:spcPts val="800"/>
                        </a:spcAft>
                      </a:pPr>
                      <a:r>
                        <a:rPr lang="es-ES" sz="1200">
                          <a:effectLst/>
                        </a:rPr>
                        <a:t>13/10/2021</a:t>
                      </a:r>
                      <a:r>
                        <a:rPr lang="es-ES" sz="1200" spc="30">
                          <a:effectLst/>
                        </a:rPr>
                        <a:t> </a:t>
                      </a:r>
                      <a:r>
                        <a:rPr lang="es-ES" sz="1200">
                          <a:effectLst/>
                        </a:rPr>
                        <a:t>-</a:t>
                      </a:r>
                      <a:r>
                        <a:rPr lang="es-ES" sz="1200" spc="-55">
                          <a:effectLst/>
                        </a:rPr>
                        <a:t> 7</a:t>
                      </a:r>
                      <a:r>
                        <a:rPr lang="es-ES" sz="1200">
                          <a:effectLst/>
                        </a:rPr>
                        <a:t>:00</a:t>
                      </a:r>
                      <a:r>
                        <a:rPr lang="es-ES" sz="1200" spc="90">
                          <a:effectLst/>
                        </a:rPr>
                        <a:t> </a:t>
                      </a:r>
                      <a:r>
                        <a:rPr lang="es-ES" sz="1200">
                          <a:effectLst/>
                        </a:rPr>
                        <a:t>am</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25</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40.8</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36.2</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12.8</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75159872"/>
                  </a:ext>
                </a:extLst>
              </a:tr>
              <a:tr h="288290">
                <a:tc>
                  <a:txBody>
                    <a:bodyPr/>
                    <a:lstStyle/>
                    <a:p>
                      <a:pPr>
                        <a:lnSpc>
                          <a:spcPct val="107000"/>
                        </a:lnSpc>
                        <a:spcAft>
                          <a:spcPts val="800"/>
                        </a:spcAft>
                      </a:pPr>
                      <a:r>
                        <a:rPr lang="es-ES" sz="1200">
                          <a:effectLst/>
                        </a:rPr>
                        <a:t>14/10/2021</a:t>
                      </a:r>
                      <a:r>
                        <a:rPr lang="es-ES" sz="1200" spc="30">
                          <a:effectLst/>
                        </a:rPr>
                        <a:t> </a:t>
                      </a:r>
                      <a:r>
                        <a:rPr lang="es-ES" sz="1200">
                          <a:effectLst/>
                        </a:rPr>
                        <a:t>-</a:t>
                      </a:r>
                      <a:r>
                        <a:rPr lang="es-ES" sz="1200" spc="-55">
                          <a:effectLst/>
                        </a:rPr>
                        <a:t> </a:t>
                      </a:r>
                      <a:r>
                        <a:rPr lang="es-ES" sz="1200">
                          <a:effectLst/>
                        </a:rPr>
                        <a:t>12:00</a:t>
                      </a:r>
                      <a:r>
                        <a:rPr lang="es-ES" sz="1200" spc="90">
                          <a:effectLst/>
                        </a:rPr>
                        <a:t> </a:t>
                      </a:r>
                      <a:r>
                        <a:rPr lang="es-ES" sz="1200">
                          <a:effectLst/>
                        </a:rPr>
                        <a:t>pm</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37</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38.1</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34</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11.98</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83367487"/>
                  </a:ext>
                </a:extLst>
              </a:tr>
            </a:tbl>
          </a:graphicData>
        </a:graphic>
      </p:graphicFrame>
    </p:spTree>
    <p:extLst>
      <p:ext uri="{BB962C8B-B14F-4D97-AF65-F5344CB8AC3E}">
        <p14:creationId xmlns:p14="http://schemas.microsoft.com/office/powerpoint/2010/main" val="96262056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7AC1B4-6576-E0D8-8A7E-F119A0FAB7C5}"/>
              </a:ext>
            </a:extLst>
          </p:cNvPr>
          <p:cNvPicPr>
            <a:picLocks noChangeAspect="1"/>
          </p:cNvPicPr>
          <p:nvPr/>
        </p:nvPicPr>
        <p:blipFill rotWithShape="1">
          <a:blip r:embed="rId2"/>
          <a:srcRect l="24345" t="28405" r="24385" b="16487"/>
          <a:stretch/>
        </p:blipFill>
        <p:spPr>
          <a:xfrm>
            <a:off x="1749778" y="1663908"/>
            <a:ext cx="9324622" cy="4781861"/>
          </a:xfrm>
          <a:prstGeom prst="rect">
            <a:avLst/>
          </a:prstGeom>
        </p:spPr>
      </p:pic>
      <p:sp>
        <p:nvSpPr>
          <p:cNvPr id="5" name="CuadroTexto 4">
            <a:extLst>
              <a:ext uri="{FF2B5EF4-FFF2-40B4-BE49-F238E27FC236}">
                <a16:creationId xmlns:a16="http://schemas.microsoft.com/office/drawing/2014/main" id="{2C314F8E-2E99-6D8B-038C-033A8B7D3A5D}"/>
              </a:ext>
            </a:extLst>
          </p:cNvPr>
          <p:cNvSpPr txBox="1"/>
          <p:nvPr/>
        </p:nvSpPr>
        <p:spPr>
          <a:xfrm>
            <a:off x="867648" y="0"/>
            <a:ext cx="11064522" cy="1121269"/>
          </a:xfrm>
          <a:prstGeom prst="rect">
            <a:avLst/>
          </a:prstGeom>
          <a:noFill/>
        </p:spPr>
        <p:txBody>
          <a:bodyPr wrap="square">
            <a:spAutoFit/>
          </a:bodyPr>
          <a:lstStyle/>
          <a:p>
            <a:pPr>
              <a:lnSpc>
                <a:spcPct val="200000"/>
              </a:lnSpc>
              <a:spcAft>
                <a:spcPts val="800"/>
              </a:spcAft>
              <a:tabLst>
                <a:tab pos="358140" algn="l"/>
              </a:tabLst>
            </a:pPr>
            <a:r>
              <a:rPr lang="es-ES" sz="1800" b="1">
                <a:effectLst/>
                <a:latin typeface="Times New Roman" panose="02020603050405020304" pitchFamily="18" charset="0"/>
                <a:ea typeface="Calibri" panose="020F0502020204030204" pitchFamily="34" charset="0"/>
                <a:cs typeface="Times New Roman" panose="02020603050405020304" pitchFamily="18" charset="0"/>
              </a:rPr>
              <a:t>Figura 22</a:t>
            </a:r>
            <a:br>
              <a:rPr lang="es-ES" sz="1800" b="1" i="1">
                <a:effectLst/>
                <a:latin typeface="Times New Roman" panose="02020603050405020304" pitchFamily="18" charset="0"/>
                <a:ea typeface="Calibri" panose="020F0502020204030204" pitchFamily="34" charset="0"/>
                <a:cs typeface="Times New Roman" panose="02020603050405020304" pitchFamily="18" charset="0"/>
              </a:rPr>
            </a:br>
            <a:r>
              <a:rPr lang="es-ES" sz="1800" i="1">
                <a:effectLst/>
                <a:latin typeface="Times New Roman" panose="02020603050405020304" pitchFamily="18" charset="0"/>
                <a:ea typeface="Calibri" panose="020F0502020204030204" pitchFamily="34" charset="0"/>
                <a:cs typeface="Times New Roman" panose="02020603050405020304" pitchFamily="18" charset="0"/>
              </a:rPr>
              <a:t>Fluctuación de la retención de Humedad edáfica a la profundidad de 15 cm del lisímetro para el </a:t>
            </a:r>
            <a:r>
              <a:rPr lang="es-ES" sz="1800" i="1" err="1">
                <a:effectLst/>
                <a:latin typeface="Times New Roman" panose="02020603050405020304" pitchFamily="18" charset="0"/>
                <a:ea typeface="Calibri" panose="020F0502020204030204" pitchFamily="34" charset="0"/>
                <a:cs typeface="Times New Roman" panose="02020603050405020304" pitchFamily="18" charset="0"/>
              </a:rPr>
              <a:t>ray</a:t>
            </a:r>
            <a:r>
              <a:rPr lang="es-ES" sz="1800" i="1">
                <a:effectLst/>
                <a:latin typeface="Times New Roman" panose="02020603050405020304" pitchFamily="18" charset="0"/>
                <a:ea typeface="Calibri" panose="020F0502020204030204" pitchFamily="34" charset="0"/>
                <a:cs typeface="Times New Roman" panose="02020603050405020304" pitchFamily="18" charset="0"/>
              </a:rPr>
              <a:t> </a:t>
            </a:r>
            <a:r>
              <a:rPr lang="es-ES" sz="1800" i="1" err="1">
                <a:effectLst/>
                <a:latin typeface="Times New Roman" panose="02020603050405020304" pitchFamily="18" charset="0"/>
                <a:ea typeface="Calibri" panose="020F0502020204030204" pitchFamily="34" charset="0"/>
                <a:cs typeface="Times New Roman" panose="02020603050405020304" pitchFamily="18" charset="0"/>
              </a:rPr>
              <a:t>grass</a:t>
            </a:r>
            <a:r>
              <a:rPr lang="es-ES" sz="1800" i="1">
                <a:effectLst/>
                <a:latin typeface="Times New Roman" panose="02020603050405020304" pitchFamily="18" charset="0"/>
                <a:ea typeface="Calibri" panose="020F0502020204030204" pitchFamily="34" charset="0"/>
                <a:cs typeface="Times New Roman" panose="02020603050405020304" pitchFamily="18" charset="0"/>
              </a:rPr>
              <a:t>.</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533290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contenido 11">
            <a:extLst>
              <a:ext uri="{FF2B5EF4-FFF2-40B4-BE49-F238E27FC236}">
                <a16:creationId xmlns:a16="http://schemas.microsoft.com/office/drawing/2014/main" id="{EBF9C3E9-9AE6-414C-892A-32DBED21CEC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47740" y="4380438"/>
            <a:ext cx="2719204" cy="2314463"/>
          </a:xfrm>
        </p:spPr>
      </p:pic>
      <p:sp>
        <p:nvSpPr>
          <p:cNvPr id="4" name="Redondear rectángulo de esquina diagonal 33">
            <a:extLst>
              <a:ext uri="{FF2B5EF4-FFF2-40B4-BE49-F238E27FC236}">
                <a16:creationId xmlns:a16="http://schemas.microsoft.com/office/drawing/2014/main" id="{7E63DB0B-AB9A-42C1-A881-D9B3C5B0EDBE}"/>
              </a:ext>
            </a:extLst>
          </p:cNvPr>
          <p:cNvSpPr/>
          <p:nvPr/>
        </p:nvSpPr>
        <p:spPr>
          <a:xfrm>
            <a:off x="1993691" y="102607"/>
            <a:ext cx="8724275" cy="1478570"/>
          </a:xfrm>
          <a:prstGeom prst="round2DiagRect">
            <a:avLst/>
          </a:prstGeom>
          <a:solidFill>
            <a:sysClr val="window" lastClr="FFFFFF"/>
          </a:solidFill>
          <a:ln w="22225" cap="flat" cmpd="sng" algn="ctr">
            <a:solidFill>
              <a:srgbClr val="C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3200" b="1" i="0" u="none" strike="noStrike" kern="0" cap="all" spc="0" normalizeH="0" baseline="0" noProof="0">
                <a:ln>
                  <a:noFill/>
                </a:ln>
                <a:solidFill>
                  <a:srgbClr val="FF0000"/>
                </a:solidFill>
                <a:effectLst>
                  <a:reflection blurRad="6350" stA="55000" endA="300" endPos="45500" dir="5400000" sy="-100000" algn="bl" rotWithShape="0"/>
                </a:effectLst>
                <a:uLnTx/>
                <a:uFillTx/>
                <a:latin typeface="Cooper Black" panose="0208090404030B020404" pitchFamily="18" charset="0"/>
              </a:rPr>
              <a:t>Capítulo I</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3200" b="1" i="0" u="none" strike="noStrike" kern="0" cap="all" spc="0" normalizeH="0" baseline="0" noProof="0">
                <a:ln>
                  <a:noFill/>
                </a:ln>
                <a:solidFill>
                  <a:srgbClr val="FF0000"/>
                </a:solidFill>
                <a:effectLst>
                  <a:reflection blurRad="6350" stA="55000" endA="300" endPos="45500" dir="5400000" sy="-100000" algn="bl" rotWithShape="0"/>
                </a:effectLst>
                <a:uLnTx/>
                <a:uFillTx/>
                <a:latin typeface="Cooper Black" panose="0208090404030B020404" pitchFamily="18" charset="0"/>
              </a:rPr>
              <a:t>PROBLEMA DE INVESTIGACIÓN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3200" b="1" i="0" u="none" strike="noStrike" kern="0" cap="all" spc="0" normalizeH="0" baseline="0" noProof="0">
                <a:ln>
                  <a:noFill/>
                </a:ln>
                <a:solidFill>
                  <a:srgbClr val="FF0000"/>
                </a:solidFill>
                <a:effectLst>
                  <a:reflection blurRad="6350" stA="55000" endA="300" endPos="45500" dir="5400000" sy="-100000" algn="bl" rotWithShape="0"/>
                </a:effectLst>
                <a:uLnTx/>
                <a:uFillTx/>
                <a:latin typeface="Cooper Black" panose="0208090404030B020404" pitchFamily="18" charset="0"/>
              </a:rPr>
              <a:t> </a:t>
            </a:r>
            <a:endParaRPr kumimoji="0" lang="es-PE" sz="1800" b="0" i="0" u="none" strike="noStrike" kern="0" cap="none" spc="0" normalizeH="0" baseline="0" noProof="0">
              <a:ln>
                <a:noFill/>
              </a:ln>
              <a:solidFill>
                <a:srgbClr val="FF0000"/>
              </a:solidFill>
              <a:effectLst/>
              <a:uLnTx/>
              <a:uFillTx/>
            </a:endParaRPr>
          </a:p>
        </p:txBody>
      </p:sp>
      <p:sp>
        <p:nvSpPr>
          <p:cNvPr id="5" name="Pergamino horizontal 8">
            <a:extLst>
              <a:ext uri="{FF2B5EF4-FFF2-40B4-BE49-F238E27FC236}">
                <a16:creationId xmlns:a16="http://schemas.microsoft.com/office/drawing/2014/main" id="{09AB5D68-AC1D-5D35-5DB1-6C5EE380BC1B}"/>
              </a:ext>
            </a:extLst>
          </p:cNvPr>
          <p:cNvSpPr/>
          <p:nvPr/>
        </p:nvSpPr>
        <p:spPr>
          <a:xfrm>
            <a:off x="180970" y="1618371"/>
            <a:ext cx="5589564" cy="1053443"/>
          </a:xfrm>
          <a:prstGeom prst="horizontalScroll">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lvl="0" defTabSz="457200">
              <a:lnSpc>
                <a:spcPct val="150000"/>
              </a:lnSpc>
            </a:pPr>
            <a:r>
              <a:rPr lang="es-PE" sz="2400" b="1">
                <a:solidFill>
                  <a:prstClr val="white"/>
                </a:solidFill>
                <a:latin typeface="Arial" panose="020B0604020202020204" pitchFamily="34" charset="0"/>
                <a:ea typeface="Calibri" panose="020F0502020204030204" pitchFamily="34" charset="0"/>
                <a:cs typeface="Times New Roman" panose="02020603050405020304" pitchFamily="18" charset="0"/>
              </a:rPr>
              <a:t>Planteamiento del problema</a:t>
            </a:r>
            <a:endParaRPr lang="es-PE" sz="20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C5D7FE27-4938-9A6A-BAF3-CF5B1F983056}"/>
              </a:ext>
            </a:extLst>
          </p:cNvPr>
          <p:cNvSpPr/>
          <p:nvPr/>
        </p:nvSpPr>
        <p:spPr>
          <a:xfrm>
            <a:off x="180971" y="2756222"/>
            <a:ext cx="5589564" cy="39484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tabLst>
                <a:tab pos="450215" algn="l"/>
                <a:tab pos="540385" algn="l"/>
              </a:tabLst>
            </a:pPr>
            <a:r>
              <a:rPr lang="es-PE" b="1">
                <a:solidFill>
                  <a:schemeClr val="tx1"/>
                </a:solidFill>
                <a:latin typeface="Arial" panose="020B0604020202020204" pitchFamily="34" charset="0"/>
                <a:ea typeface="Calibri" panose="020F0502020204030204" pitchFamily="34" charset="0"/>
              </a:rPr>
              <a:t>Usar lisímetros volumétricos artesanales de bajo costo permitió estimar el Kc del cultivo de maíz morado; para  las condiciones edafoclimáticas de </a:t>
            </a:r>
            <a:r>
              <a:rPr lang="es-PE" b="1" err="1">
                <a:solidFill>
                  <a:schemeClr val="tx1"/>
                </a:solidFill>
                <a:latin typeface="Arial" panose="020B0604020202020204" pitchFamily="34" charset="0"/>
                <a:ea typeface="Calibri" panose="020F0502020204030204" pitchFamily="34" charset="0"/>
              </a:rPr>
              <a:t>Cayhuayna</a:t>
            </a:r>
            <a:r>
              <a:rPr lang="es-PE" b="1">
                <a:solidFill>
                  <a:schemeClr val="tx1"/>
                </a:solidFill>
                <a:latin typeface="Arial" panose="020B0604020202020204" pitchFamily="34" charset="0"/>
                <a:ea typeface="Calibri" panose="020F0502020204030204" pitchFamily="34" charset="0"/>
              </a:rPr>
              <a:t>, así ya no depender de los valores de Kc propuesto por la FAO. El coeficiente de cultivo (Kc), permite estimar la cantidad de agua para riego controlando el nivel de humedad de la zona radicular durante toda las etapas de crecimiento así evitando los períodos sensibles.</a:t>
            </a:r>
            <a:endParaRPr lang="es-PE">
              <a:solidFill>
                <a:schemeClr val="tx1"/>
              </a:solidFill>
              <a:latin typeface="Calibri" panose="020F0502020204030204"/>
            </a:endParaRPr>
          </a:p>
        </p:txBody>
      </p:sp>
      <p:pic>
        <p:nvPicPr>
          <p:cNvPr id="6" name="Imagen 5">
            <a:extLst>
              <a:ext uri="{FF2B5EF4-FFF2-40B4-BE49-F238E27FC236}">
                <a16:creationId xmlns:a16="http://schemas.microsoft.com/office/drawing/2014/main" id="{F444E62B-BE6E-431F-0B91-5195BA4DBC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7740" y="2232701"/>
            <a:ext cx="2719204" cy="2039227"/>
          </a:xfrm>
          <a:prstGeom prst="rect">
            <a:avLst/>
          </a:prstGeom>
          <a:noFill/>
          <a:ln>
            <a:solidFill>
              <a:schemeClr val="tx1"/>
            </a:solidFill>
          </a:ln>
        </p:spPr>
      </p:pic>
      <p:pic>
        <p:nvPicPr>
          <p:cNvPr id="7" name="Imagen 6">
            <a:extLst>
              <a:ext uri="{FF2B5EF4-FFF2-40B4-BE49-F238E27FC236}">
                <a16:creationId xmlns:a16="http://schemas.microsoft.com/office/drawing/2014/main" id="{AE2BCCB9-7CA1-CB85-2E1E-FB817908428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4813" y="2260613"/>
            <a:ext cx="2659733" cy="1983401"/>
          </a:xfrm>
          <a:prstGeom prst="rect">
            <a:avLst/>
          </a:prstGeom>
          <a:noFill/>
          <a:ln>
            <a:solidFill>
              <a:schemeClr val="tx1"/>
            </a:solidFill>
          </a:ln>
        </p:spPr>
      </p:pic>
      <p:pic>
        <p:nvPicPr>
          <p:cNvPr id="9" name="Imagen 8">
            <a:extLst>
              <a:ext uri="{FF2B5EF4-FFF2-40B4-BE49-F238E27FC236}">
                <a16:creationId xmlns:a16="http://schemas.microsoft.com/office/drawing/2014/main" id="{CAA7AB9A-7FAC-E3D2-4C95-94943A0138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261"/>
          <a:stretch/>
        </p:blipFill>
        <p:spPr bwMode="auto">
          <a:xfrm>
            <a:off x="6264813" y="4365615"/>
            <a:ext cx="2659733" cy="2314463"/>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909621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0BD88D11-D442-CED2-C5A0-264E7E6F8236}"/>
              </a:ext>
            </a:extLst>
          </p:cNvPr>
          <p:cNvGraphicFramePr>
            <a:graphicFrameLocks noGrp="1"/>
          </p:cNvGraphicFramePr>
          <p:nvPr>
            <p:extLst>
              <p:ext uri="{D42A27DB-BD31-4B8C-83A1-F6EECF244321}">
                <p14:modId xmlns:p14="http://schemas.microsoft.com/office/powerpoint/2010/main" val="1156058980"/>
              </p:ext>
            </p:extLst>
          </p:nvPr>
        </p:nvGraphicFramePr>
        <p:xfrm>
          <a:off x="838199" y="2083633"/>
          <a:ext cx="10515600" cy="3717556"/>
        </p:xfrm>
        <a:graphic>
          <a:graphicData uri="http://schemas.openxmlformats.org/drawingml/2006/table">
            <a:tbl>
              <a:tblPr firstRow="1" firstCol="1" bandRow="1">
                <a:tableStyleId>{5C22544A-7EE6-4342-B048-85BDC9FD1C3A}</a:tableStyleId>
              </a:tblPr>
              <a:tblGrid>
                <a:gridCol w="1169803">
                  <a:extLst>
                    <a:ext uri="{9D8B030D-6E8A-4147-A177-3AD203B41FA5}">
                      <a16:colId xmlns:a16="http://schemas.microsoft.com/office/drawing/2014/main" val="239987150"/>
                    </a:ext>
                  </a:extLst>
                </a:gridCol>
                <a:gridCol w="1371783">
                  <a:extLst>
                    <a:ext uri="{9D8B030D-6E8A-4147-A177-3AD203B41FA5}">
                      <a16:colId xmlns:a16="http://schemas.microsoft.com/office/drawing/2014/main" val="4072371096"/>
                    </a:ext>
                  </a:extLst>
                </a:gridCol>
                <a:gridCol w="1531684">
                  <a:extLst>
                    <a:ext uri="{9D8B030D-6E8A-4147-A177-3AD203B41FA5}">
                      <a16:colId xmlns:a16="http://schemas.microsoft.com/office/drawing/2014/main" val="1770647337"/>
                    </a:ext>
                  </a:extLst>
                </a:gridCol>
                <a:gridCol w="2455323">
                  <a:extLst>
                    <a:ext uri="{9D8B030D-6E8A-4147-A177-3AD203B41FA5}">
                      <a16:colId xmlns:a16="http://schemas.microsoft.com/office/drawing/2014/main" val="3880522526"/>
                    </a:ext>
                  </a:extLst>
                </a:gridCol>
                <a:gridCol w="1531684">
                  <a:extLst>
                    <a:ext uri="{9D8B030D-6E8A-4147-A177-3AD203B41FA5}">
                      <a16:colId xmlns:a16="http://schemas.microsoft.com/office/drawing/2014/main" val="4188055949"/>
                    </a:ext>
                  </a:extLst>
                </a:gridCol>
                <a:gridCol w="2455323">
                  <a:extLst>
                    <a:ext uri="{9D8B030D-6E8A-4147-A177-3AD203B41FA5}">
                      <a16:colId xmlns:a16="http://schemas.microsoft.com/office/drawing/2014/main" val="1791719823"/>
                    </a:ext>
                  </a:extLst>
                </a:gridCol>
              </a:tblGrid>
              <a:tr h="645196">
                <a:tc>
                  <a:txBody>
                    <a:bodyPr/>
                    <a:lstStyle/>
                    <a:p>
                      <a:pPr algn="ctr">
                        <a:lnSpc>
                          <a:spcPct val="107000"/>
                        </a:lnSpc>
                        <a:spcAft>
                          <a:spcPts val="800"/>
                        </a:spcAft>
                      </a:pPr>
                      <a:r>
                        <a:rPr lang="es-PE" sz="1600">
                          <a:effectLst/>
                        </a:rPr>
                        <a:t>Tensión </a:t>
                      </a:r>
                      <a:r>
                        <a:rPr lang="es-PE" sz="1600" err="1">
                          <a:effectLst/>
                        </a:rPr>
                        <a:t>cb</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600">
                          <a:effectLst/>
                        </a:rPr>
                        <a:t>Humedad de suelo</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600">
                          <a:effectLst/>
                        </a:rPr>
                        <a:t>Tensión cb</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600">
                          <a:effectLst/>
                        </a:rPr>
                        <a:t>Humedad de suelo</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600">
                          <a:effectLst/>
                        </a:rPr>
                        <a:t>Tensión cb</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PE" sz="1600">
                          <a:effectLst/>
                        </a:rPr>
                        <a:t>Humedad de suelo</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94319380"/>
                  </a:ext>
                </a:extLst>
              </a:tr>
              <a:tr h="307236">
                <a:tc>
                  <a:txBody>
                    <a:bodyPr/>
                    <a:lstStyle/>
                    <a:p>
                      <a:pPr algn="ctr">
                        <a:lnSpc>
                          <a:spcPct val="107000"/>
                        </a:lnSpc>
                        <a:spcAft>
                          <a:spcPts val="800"/>
                        </a:spcAft>
                      </a:pPr>
                      <a:r>
                        <a:rPr lang="es-PE" sz="1400">
                          <a:effectLst/>
                        </a:rPr>
                        <a:t>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17.82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15.15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21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13.33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45213373"/>
                  </a:ext>
                </a:extLst>
              </a:tr>
              <a:tr h="307236">
                <a:tc>
                  <a:txBody>
                    <a:bodyPr/>
                    <a:lstStyle/>
                    <a:p>
                      <a:pPr algn="ctr">
                        <a:lnSpc>
                          <a:spcPct val="107000"/>
                        </a:lnSpc>
                        <a:spcAft>
                          <a:spcPts val="800"/>
                        </a:spcAft>
                      </a:pPr>
                      <a:r>
                        <a:rPr lang="es-PE" sz="1400">
                          <a:effectLst/>
                        </a:rPr>
                        <a:t>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17.52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14.93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22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13.19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92459648"/>
                  </a:ext>
                </a:extLst>
              </a:tr>
              <a:tr h="307236">
                <a:tc>
                  <a:txBody>
                    <a:bodyPr/>
                    <a:lstStyle/>
                    <a:p>
                      <a:pPr algn="ctr">
                        <a:lnSpc>
                          <a:spcPct val="107000"/>
                        </a:lnSpc>
                        <a:spcAft>
                          <a:spcPts val="800"/>
                        </a:spcAft>
                      </a:pPr>
                      <a:r>
                        <a:rPr lang="es-PE" sz="1400">
                          <a:effectLst/>
                        </a:rPr>
                        <a:t>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17.22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14.71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23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13.07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358604987"/>
                  </a:ext>
                </a:extLst>
              </a:tr>
              <a:tr h="307236">
                <a:tc>
                  <a:txBody>
                    <a:bodyPr/>
                    <a:lstStyle/>
                    <a:p>
                      <a:pPr algn="ctr">
                        <a:lnSpc>
                          <a:spcPct val="107000"/>
                        </a:lnSpc>
                        <a:spcAft>
                          <a:spcPts val="800"/>
                        </a:spcAft>
                      </a:pPr>
                      <a:r>
                        <a:rPr lang="es-PE" sz="1400">
                          <a:effectLst/>
                        </a:rPr>
                        <a:t>4</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16.93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14</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14.51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24</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12.95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480750149"/>
                  </a:ext>
                </a:extLst>
              </a:tr>
              <a:tr h="307236">
                <a:tc>
                  <a:txBody>
                    <a:bodyPr/>
                    <a:lstStyle/>
                    <a:p>
                      <a:pPr algn="ctr">
                        <a:lnSpc>
                          <a:spcPct val="107000"/>
                        </a:lnSpc>
                        <a:spcAft>
                          <a:spcPts val="800"/>
                        </a:spcAft>
                      </a:pPr>
                      <a:r>
                        <a:rPr lang="es-PE" sz="1400">
                          <a:effectLst/>
                        </a:rPr>
                        <a:t>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16.65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14.32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25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12.84 p=40%</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668046823"/>
                  </a:ext>
                </a:extLst>
              </a:tr>
              <a:tr h="307236">
                <a:tc>
                  <a:txBody>
                    <a:bodyPr/>
                    <a:lstStyle/>
                    <a:p>
                      <a:pPr algn="ctr">
                        <a:lnSpc>
                          <a:spcPct val="107000"/>
                        </a:lnSpc>
                        <a:spcAft>
                          <a:spcPts val="800"/>
                        </a:spcAft>
                      </a:pPr>
                      <a:r>
                        <a:rPr lang="es-PE" sz="1400">
                          <a:effectLst/>
                        </a:rPr>
                        <a:t>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16.38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14.13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26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12.74</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92032654"/>
                  </a:ext>
                </a:extLst>
              </a:tr>
              <a:tr h="307236">
                <a:tc>
                  <a:txBody>
                    <a:bodyPr/>
                    <a:lstStyle/>
                    <a:p>
                      <a:pPr algn="ctr">
                        <a:lnSpc>
                          <a:spcPct val="107000"/>
                        </a:lnSpc>
                        <a:spcAft>
                          <a:spcPts val="800"/>
                        </a:spcAft>
                      </a:pPr>
                      <a:r>
                        <a:rPr lang="es-PE" sz="1400">
                          <a:effectLst/>
                        </a:rPr>
                        <a:t>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16.11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13.95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27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12.65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83594129"/>
                  </a:ext>
                </a:extLst>
              </a:tr>
              <a:tr h="307236">
                <a:tc>
                  <a:txBody>
                    <a:bodyPr/>
                    <a:lstStyle/>
                    <a:p>
                      <a:pPr algn="ctr">
                        <a:lnSpc>
                          <a:spcPct val="107000"/>
                        </a:lnSpc>
                        <a:spcAft>
                          <a:spcPts val="800"/>
                        </a:spcAft>
                      </a:pPr>
                      <a:r>
                        <a:rPr lang="es-PE" sz="1400">
                          <a:effectLst/>
                        </a:rPr>
                        <a:t>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15.86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13.78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28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12.57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9584085"/>
                  </a:ext>
                </a:extLst>
              </a:tr>
              <a:tr h="307236">
                <a:tc>
                  <a:txBody>
                    <a:bodyPr/>
                    <a:lstStyle/>
                    <a:p>
                      <a:pPr algn="ctr">
                        <a:lnSpc>
                          <a:spcPct val="107000"/>
                        </a:lnSpc>
                        <a:spcAft>
                          <a:spcPts val="800"/>
                        </a:spcAft>
                      </a:pPr>
                      <a:r>
                        <a:rPr lang="es-PE" sz="1400">
                          <a:effectLst/>
                        </a:rPr>
                        <a:t>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15.61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13.62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29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12.49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130953707"/>
                  </a:ext>
                </a:extLst>
              </a:tr>
              <a:tr h="307236">
                <a:tc>
                  <a:txBody>
                    <a:bodyPr/>
                    <a:lstStyle/>
                    <a:p>
                      <a:pPr algn="ctr">
                        <a:lnSpc>
                          <a:spcPct val="107000"/>
                        </a:lnSpc>
                        <a:spcAft>
                          <a:spcPts val="800"/>
                        </a:spcAft>
                      </a:pPr>
                      <a:r>
                        <a:rPr lang="es-PE" sz="1400">
                          <a:effectLst/>
                        </a:rPr>
                        <a:t>10</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15.38 CC</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20</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13.47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30</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PE" sz="1400">
                          <a:effectLst/>
                        </a:rPr>
                        <a:t>12.43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49425697"/>
                  </a:ext>
                </a:extLst>
              </a:tr>
            </a:tbl>
          </a:graphicData>
        </a:graphic>
      </p:graphicFrame>
      <p:sp>
        <p:nvSpPr>
          <p:cNvPr id="4" name="CuadroTexto 3">
            <a:extLst>
              <a:ext uri="{FF2B5EF4-FFF2-40B4-BE49-F238E27FC236}">
                <a16:creationId xmlns:a16="http://schemas.microsoft.com/office/drawing/2014/main" id="{5E5074C3-6C31-5B2D-D3F8-39D942B37307}"/>
              </a:ext>
            </a:extLst>
          </p:cNvPr>
          <p:cNvSpPr txBox="1"/>
          <p:nvPr/>
        </p:nvSpPr>
        <p:spPr>
          <a:xfrm>
            <a:off x="838199" y="399055"/>
            <a:ext cx="9310141" cy="1121269"/>
          </a:xfrm>
          <a:prstGeom prst="rect">
            <a:avLst/>
          </a:prstGeom>
          <a:noFill/>
        </p:spPr>
        <p:txBody>
          <a:bodyPr wrap="square">
            <a:spAutoFit/>
          </a:bodyPr>
          <a:lstStyle/>
          <a:p>
            <a:pPr>
              <a:lnSpc>
                <a:spcPct val="200000"/>
              </a:lnSpc>
              <a:spcAft>
                <a:spcPts val="1000"/>
              </a:spcAft>
            </a:pPr>
            <a:r>
              <a:rPr lang="es-ES" sz="1800" b="1" i="1">
                <a:effectLst/>
                <a:latin typeface="Times New Roman" panose="02020603050405020304" pitchFamily="18" charset="0"/>
                <a:ea typeface="Calibri" panose="020F0502020204030204" pitchFamily="34" charset="0"/>
                <a:cs typeface="Times New Roman" panose="02020603050405020304" pitchFamily="18" charset="0"/>
              </a:rPr>
              <a:t>Tabla 17</a:t>
            </a:r>
            <a:br>
              <a:rPr lang="es-ES" sz="1800" b="1" i="0">
                <a:effectLst/>
                <a:latin typeface="Times New Roman" panose="02020603050405020304" pitchFamily="18" charset="0"/>
                <a:ea typeface="Calibri" panose="020F0502020204030204" pitchFamily="34" charset="0"/>
                <a:cs typeface="Times New Roman" panose="02020603050405020304" pitchFamily="18" charset="0"/>
              </a:rPr>
            </a:br>
            <a:r>
              <a:rPr lang="es-ES" sz="1800" i="1">
                <a:effectLst/>
                <a:latin typeface="Times New Roman" panose="02020603050405020304" pitchFamily="18" charset="0"/>
                <a:ea typeface="Calibri" panose="020F0502020204030204" pitchFamily="34" charset="0"/>
                <a:cs typeface="Times New Roman" panose="02020603050405020304" pitchFamily="18" charset="0"/>
              </a:rPr>
              <a:t>Cálculo de Humedades gravimétricas edáfica a profundidades de 15 cm</a:t>
            </a:r>
            <a:endParaRPr lang="es-PE" sz="1100" i="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917246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ángulo 8"/>
          <p:cNvSpPr/>
          <p:nvPr/>
        </p:nvSpPr>
        <p:spPr>
          <a:xfrm>
            <a:off x="287495" y="755447"/>
            <a:ext cx="7452472" cy="442557"/>
          </a:xfrm>
          <a:prstGeom prst="rect">
            <a:avLst/>
          </a:prstGeom>
          <a:solidFill>
            <a:srgbClr val="00B050"/>
          </a:solidFill>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1000"/>
              </a:spcAft>
              <a:tabLst>
                <a:tab pos="900430" algn="l"/>
              </a:tabLst>
            </a:pPr>
            <a:r>
              <a:rPr lang="es-PE" sz="1700" b="1">
                <a:solidFill>
                  <a:schemeClr val="tx1"/>
                </a:solidFill>
                <a:latin typeface="Arial" panose="020B0604020202020204" pitchFamily="34" charset="0"/>
                <a:ea typeface="Calibri" panose="020F0502020204030204" pitchFamily="34" charset="0"/>
                <a:cs typeface="Times New Roman" panose="02020603050405020304" pitchFamily="18" charset="0"/>
              </a:rPr>
              <a:t>4.1.1.	Evapotranspiración del cultivo de maíz morado.</a:t>
            </a:r>
            <a:endParaRPr lang="es-PE" sz="17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287495" y="1214596"/>
            <a:ext cx="7005711" cy="697050"/>
          </a:xfrm>
          <a:prstGeom prst="rect">
            <a:avLst/>
          </a:prstGeom>
        </p:spPr>
        <p:txBody>
          <a:bodyPr wrap="square">
            <a:spAutoFit/>
          </a:bodyPr>
          <a:lstStyle/>
          <a:p>
            <a:pPr algn="just">
              <a:lnSpc>
                <a:spcPct val="150000"/>
              </a:lnSpc>
              <a:spcAft>
                <a:spcPts val="1000"/>
              </a:spcAft>
              <a:tabLst>
                <a:tab pos="630555" algn="l"/>
              </a:tabLst>
            </a:pPr>
            <a:r>
              <a:rPr lang="es-PE" sz="1050" b="1">
                <a:latin typeface="Arial" panose="020B0604020202020204" pitchFamily="34" charset="0"/>
                <a:ea typeface="Calibri" panose="020F0502020204030204" pitchFamily="34" charset="0"/>
                <a:cs typeface="Times New Roman" panose="02020603050405020304" pitchFamily="18" charset="0"/>
              </a:rPr>
              <a:t>Tabla 6</a:t>
            </a:r>
          </a:p>
          <a:p>
            <a:pPr algn="just">
              <a:lnSpc>
                <a:spcPct val="150000"/>
              </a:lnSpc>
              <a:spcAft>
                <a:spcPts val="1000"/>
              </a:spcAft>
              <a:tabLst>
                <a:tab pos="630555" algn="l"/>
              </a:tabLst>
            </a:pPr>
            <a:r>
              <a:rPr lang="es-PE" sz="1050" b="1">
                <a:latin typeface="Arial" panose="020B0604020202020204" pitchFamily="34" charset="0"/>
                <a:ea typeface="Calibri" panose="020F0502020204030204" pitchFamily="34" charset="0"/>
                <a:cs typeface="Times New Roman" panose="02020603050405020304" pitchFamily="18" charset="0"/>
              </a:rPr>
              <a:t>Registro del coeficiente de cultivo del Maíz Morado (Kc) por cada estado de crecimiento.</a:t>
            </a:r>
          </a:p>
        </p:txBody>
      </p:sp>
      <p:sp>
        <p:nvSpPr>
          <p:cNvPr id="18" name="Redondear rectángulo de esquina diagonal 17"/>
          <p:cNvSpPr/>
          <p:nvPr/>
        </p:nvSpPr>
        <p:spPr>
          <a:xfrm>
            <a:off x="4342414" y="145762"/>
            <a:ext cx="4730149" cy="442557"/>
          </a:xfrm>
          <a:prstGeom prst="round2DiagRect">
            <a:avLst/>
          </a:prstGeom>
          <a:solidFill>
            <a:sysClr val="window" lastClr="FFFFFF"/>
          </a:solidFill>
          <a:ln w="22225" cap="flat" cmpd="sng" algn="ctr">
            <a:solidFill>
              <a:srgbClr val="C00000"/>
            </a:solidFill>
            <a:prstDash val="solid"/>
          </a:ln>
          <a:effectLst/>
        </p:spPr>
        <p:txBody>
          <a:bodyPr rtlCol="0" anchor="ctr"/>
          <a:lstStyle/>
          <a:p>
            <a:pPr lvl="0" algn="ctr" defTabSz="457200"/>
            <a:r>
              <a:rPr lang="es-PE" sz="2400" b="1" cap="all">
                <a:solidFill>
                  <a:srgbClr val="FF0000"/>
                </a:solidFill>
                <a:effectLst>
                  <a:reflection blurRad="6350" stA="55000" endA="300" endPos="45500" dir="5400000" sy="-100000" algn="bl" rotWithShape="0"/>
                </a:effectLst>
                <a:latin typeface="Cooper Black" panose="0208090404030B020404" pitchFamily="18" charset="0"/>
              </a:rPr>
              <a:t>Iv. resultados</a:t>
            </a:r>
            <a:endParaRPr kumimoji="0" lang="es-PE" sz="1400" b="0" i="0" u="none" strike="noStrike" kern="0" cap="none" spc="0" normalizeH="0" baseline="0" noProof="0">
              <a:ln>
                <a:noFill/>
              </a:ln>
              <a:solidFill>
                <a:srgbClr val="FF0000"/>
              </a:solidFill>
              <a:effectLst/>
              <a:uLnTx/>
              <a:uFillTx/>
              <a:latin typeface="Tw Cen MT" panose="020B0602020104020603"/>
            </a:endParaRPr>
          </a:p>
        </p:txBody>
      </p:sp>
      <p:graphicFrame>
        <p:nvGraphicFramePr>
          <p:cNvPr id="2" name="Tabla 1">
            <a:extLst>
              <a:ext uri="{FF2B5EF4-FFF2-40B4-BE49-F238E27FC236}">
                <a16:creationId xmlns:a16="http://schemas.microsoft.com/office/drawing/2014/main" id="{B06549E4-A0DB-2E4D-8ABF-0D3DE6E8F38C}"/>
              </a:ext>
            </a:extLst>
          </p:cNvPr>
          <p:cNvGraphicFramePr>
            <a:graphicFrameLocks noGrp="1"/>
          </p:cNvGraphicFramePr>
          <p:nvPr>
            <p:extLst>
              <p:ext uri="{D42A27DB-BD31-4B8C-83A1-F6EECF244321}">
                <p14:modId xmlns:p14="http://schemas.microsoft.com/office/powerpoint/2010/main" val="4182272175"/>
              </p:ext>
            </p:extLst>
          </p:nvPr>
        </p:nvGraphicFramePr>
        <p:xfrm>
          <a:off x="287495" y="1911646"/>
          <a:ext cx="11494776" cy="4660696"/>
        </p:xfrm>
        <a:graphic>
          <a:graphicData uri="http://schemas.openxmlformats.org/drawingml/2006/table">
            <a:tbl>
              <a:tblPr firstRow="1" firstCol="1" bandRow="1">
                <a:tableStyleId>{5C22544A-7EE6-4342-B048-85BDC9FD1C3A}</a:tableStyleId>
              </a:tblPr>
              <a:tblGrid>
                <a:gridCol w="2062748">
                  <a:extLst>
                    <a:ext uri="{9D8B030D-6E8A-4147-A177-3AD203B41FA5}">
                      <a16:colId xmlns:a16="http://schemas.microsoft.com/office/drawing/2014/main" val="3291075015"/>
                    </a:ext>
                  </a:extLst>
                </a:gridCol>
                <a:gridCol w="1857774">
                  <a:extLst>
                    <a:ext uri="{9D8B030D-6E8A-4147-A177-3AD203B41FA5}">
                      <a16:colId xmlns:a16="http://schemas.microsoft.com/office/drawing/2014/main" val="122998126"/>
                    </a:ext>
                  </a:extLst>
                </a:gridCol>
                <a:gridCol w="1148503">
                  <a:extLst>
                    <a:ext uri="{9D8B030D-6E8A-4147-A177-3AD203B41FA5}">
                      <a16:colId xmlns:a16="http://schemas.microsoft.com/office/drawing/2014/main" val="711732180"/>
                    </a:ext>
                  </a:extLst>
                </a:gridCol>
                <a:gridCol w="1610504">
                  <a:extLst>
                    <a:ext uri="{9D8B030D-6E8A-4147-A177-3AD203B41FA5}">
                      <a16:colId xmlns:a16="http://schemas.microsoft.com/office/drawing/2014/main" val="1220323340"/>
                    </a:ext>
                  </a:extLst>
                </a:gridCol>
                <a:gridCol w="1613759">
                  <a:extLst>
                    <a:ext uri="{9D8B030D-6E8A-4147-A177-3AD203B41FA5}">
                      <a16:colId xmlns:a16="http://schemas.microsoft.com/office/drawing/2014/main" val="3320599847"/>
                    </a:ext>
                  </a:extLst>
                </a:gridCol>
                <a:gridCol w="1613759">
                  <a:extLst>
                    <a:ext uri="{9D8B030D-6E8A-4147-A177-3AD203B41FA5}">
                      <a16:colId xmlns:a16="http://schemas.microsoft.com/office/drawing/2014/main" val="3950140285"/>
                    </a:ext>
                  </a:extLst>
                </a:gridCol>
                <a:gridCol w="1587729">
                  <a:extLst>
                    <a:ext uri="{9D8B030D-6E8A-4147-A177-3AD203B41FA5}">
                      <a16:colId xmlns:a16="http://schemas.microsoft.com/office/drawing/2014/main" val="2889969156"/>
                    </a:ext>
                  </a:extLst>
                </a:gridCol>
              </a:tblGrid>
              <a:tr h="1349920">
                <a:tc>
                  <a:txBody>
                    <a:bodyPr/>
                    <a:lstStyle/>
                    <a:p>
                      <a:pPr algn="ctr">
                        <a:lnSpc>
                          <a:spcPct val="107000"/>
                        </a:lnSpc>
                        <a:spcAft>
                          <a:spcPts val="800"/>
                        </a:spcAft>
                      </a:pPr>
                      <a:r>
                        <a:rPr lang="es-ES" sz="1600">
                          <a:effectLst/>
                        </a:rPr>
                        <a:t>Etapas de crecimiento</a:t>
                      </a:r>
                      <a:endParaRPr lang="es-P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Fecha</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Días</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L1-ETR</a:t>
                      </a:r>
                      <a:endParaRPr lang="es-PE" sz="1600">
                        <a:effectLst/>
                      </a:endParaRPr>
                    </a:p>
                    <a:p>
                      <a:pPr algn="ctr">
                        <a:lnSpc>
                          <a:spcPct val="107000"/>
                        </a:lnSpc>
                        <a:spcAft>
                          <a:spcPts val="800"/>
                        </a:spcAft>
                      </a:pPr>
                      <a:r>
                        <a:rPr lang="es-ES" sz="1200">
                          <a:effectLst/>
                        </a:rPr>
                        <a:t>(Prom) (mm)</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L2-ETR</a:t>
                      </a:r>
                      <a:endParaRPr lang="es-PE" sz="1600">
                        <a:effectLst/>
                      </a:endParaRPr>
                    </a:p>
                    <a:p>
                      <a:pPr algn="ctr">
                        <a:lnSpc>
                          <a:spcPct val="107000"/>
                        </a:lnSpc>
                        <a:spcAft>
                          <a:spcPts val="800"/>
                        </a:spcAft>
                      </a:pPr>
                      <a:r>
                        <a:rPr lang="es-ES" sz="1200">
                          <a:effectLst/>
                        </a:rPr>
                        <a:t>Prom.</a:t>
                      </a:r>
                      <a:endParaRPr lang="es-PE" sz="1600">
                        <a:effectLst/>
                      </a:endParaRPr>
                    </a:p>
                    <a:p>
                      <a:pPr algn="ctr">
                        <a:lnSpc>
                          <a:spcPct val="107000"/>
                        </a:lnSpc>
                        <a:spcAft>
                          <a:spcPts val="800"/>
                        </a:spcAft>
                      </a:pPr>
                      <a:r>
                        <a:rPr lang="es-ES" sz="1200">
                          <a:effectLst/>
                        </a:rPr>
                        <a:t>(mm)</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L3-ETR</a:t>
                      </a:r>
                      <a:endParaRPr lang="es-PE" sz="1600">
                        <a:effectLst/>
                      </a:endParaRPr>
                    </a:p>
                    <a:p>
                      <a:pPr algn="ctr">
                        <a:lnSpc>
                          <a:spcPct val="107000"/>
                        </a:lnSpc>
                        <a:spcAft>
                          <a:spcPts val="800"/>
                        </a:spcAft>
                      </a:pPr>
                      <a:r>
                        <a:rPr lang="es-ES" sz="1200">
                          <a:effectLst/>
                        </a:rPr>
                        <a:t>Prom.</a:t>
                      </a:r>
                      <a:endParaRPr lang="es-PE" sz="1600">
                        <a:effectLst/>
                      </a:endParaRPr>
                    </a:p>
                    <a:p>
                      <a:pPr algn="ctr">
                        <a:lnSpc>
                          <a:spcPct val="107000"/>
                        </a:lnSpc>
                        <a:spcAft>
                          <a:spcPts val="800"/>
                        </a:spcAft>
                      </a:pPr>
                      <a:r>
                        <a:rPr lang="es-ES" sz="1200">
                          <a:effectLst/>
                        </a:rPr>
                        <a:t>(mm)</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ETR prom. (mm)</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0994221"/>
                  </a:ext>
                </a:extLst>
              </a:tr>
              <a:tr h="827694">
                <a:tc>
                  <a:txBody>
                    <a:bodyPr/>
                    <a:lstStyle/>
                    <a:p>
                      <a:pPr>
                        <a:lnSpc>
                          <a:spcPct val="107000"/>
                        </a:lnSpc>
                        <a:spcAft>
                          <a:spcPts val="800"/>
                        </a:spcAft>
                      </a:pPr>
                      <a:r>
                        <a:rPr lang="es-ES" sz="1400">
                          <a:effectLst/>
                        </a:rPr>
                        <a:t>Inicial</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400">
                          <a:effectLst/>
                        </a:rPr>
                        <a:t>01/11/2021</a:t>
                      </a:r>
                      <a:endParaRPr lang="es-PE" sz="1800">
                        <a:effectLst/>
                      </a:endParaRPr>
                    </a:p>
                    <a:p>
                      <a:pPr algn="ctr">
                        <a:lnSpc>
                          <a:spcPct val="107000"/>
                        </a:lnSpc>
                        <a:spcAft>
                          <a:spcPts val="800"/>
                        </a:spcAft>
                      </a:pPr>
                      <a:r>
                        <a:rPr lang="es-ES" sz="1400">
                          <a:effectLst/>
                        </a:rPr>
                        <a:t>19/11/2021</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19</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44.60</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42.90</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44.07</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43.86</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5593097"/>
                  </a:ext>
                </a:extLst>
              </a:tr>
              <a:tr h="827694">
                <a:tc>
                  <a:txBody>
                    <a:bodyPr/>
                    <a:lstStyle/>
                    <a:p>
                      <a:pPr>
                        <a:lnSpc>
                          <a:spcPct val="107000"/>
                        </a:lnSpc>
                        <a:spcAft>
                          <a:spcPts val="800"/>
                        </a:spcAft>
                      </a:pPr>
                      <a:r>
                        <a:rPr lang="es-ES" sz="1400">
                          <a:effectLst/>
                        </a:rPr>
                        <a:t>Desarrollo</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400">
                          <a:effectLst/>
                        </a:rPr>
                        <a:t>20/11/2021 </a:t>
                      </a:r>
                      <a:endParaRPr lang="es-PE" sz="1800">
                        <a:effectLst/>
                      </a:endParaRPr>
                    </a:p>
                    <a:p>
                      <a:pPr algn="ctr">
                        <a:lnSpc>
                          <a:spcPct val="107000"/>
                        </a:lnSpc>
                        <a:spcAft>
                          <a:spcPts val="800"/>
                        </a:spcAft>
                      </a:pPr>
                      <a:r>
                        <a:rPr lang="es-ES" sz="1400">
                          <a:effectLst/>
                        </a:rPr>
                        <a:t>31/12/2021</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60</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249.11</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242.11</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251.03</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247.41</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0497444"/>
                  </a:ext>
                </a:extLst>
              </a:tr>
              <a:tr h="827694">
                <a:tc>
                  <a:txBody>
                    <a:bodyPr/>
                    <a:lstStyle/>
                    <a:p>
                      <a:pPr>
                        <a:lnSpc>
                          <a:spcPct val="107000"/>
                        </a:lnSpc>
                        <a:spcAft>
                          <a:spcPts val="800"/>
                        </a:spcAft>
                      </a:pPr>
                      <a:r>
                        <a:rPr lang="es-ES" sz="1400">
                          <a:effectLst/>
                        </a:rPr>
                        <a:t>Mediados</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400">
                          <a:effectLst/>
                        </a:rPr>
                        <a:t>01/01/2022</a:t>
                      </a:r>
                      <a:endParaRPr lang="es-PE" sz="1800">
                        <a:effectLst/>
                      </a:endParaRPr>
                    </a:p>
                    <a:p>
                      <a:pPr algn="ctr">
                        <a:lnSpc>
                          <a:spcPct val="107000"/>
                        </a:lnSpc>
                        <a:spcAft>
                          <a:spcPts val="800"/>
                        </a:spcAft>
                      </a:pPr>
                      <a:r>
                        <a:rPr lang="es-ES" sz="1400">
                          <a:effectLst/>
                        </a:rPr>
                        <a:t>31/01/2022</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31</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209.70</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207.23</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215.18</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210.71</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43763"/>
                  </a:ext>
                </a:extLst>
              </a:tr>
              <a:tr h="827694">
                <a:tc>
                  <a:txBody>
                    <a:bodyPr/>
                    <a:lstStyle/>
                    <a:p>
                      <a:pPr>
                        <a:lnSpc>
                          <a:spcPct val="107000"/>
                        </a:lnSpc>
                        <a:spcAft>
                          <a:spcPts val="800"/>
                        </a:spcAft>
                      </a:pPr>
                      <a:r>
                        <a:rPr lang="es-ES" sz="1400">
                          <a:effectLst/>
                        </a:rPr>
                        <a:t>Final</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400">
                          <a:effectLst/>
                        </a:rPr>
                        <a:t>01/02/2022</a:t>
                      </a:r>
                      <a:endParaRPr lang="es-PE" sz="1800">
                        <a:effectLst/>
                      </a:endParaRPr>
                    </a:p>
                    <a:p>
                      <a:pPr algn="ctr">
                        <a:lnSpc>
                          <a:spcPct val="107000"/>
                        </a:lnSpc>
                        <a:spcAft>
                          <a:spcPts val="800"/>
                        </a:spcAft>
                      </a:pPr>
                      <a:r>
                        <a:rPr lang="es-ES" sz="1400">
                          <a:effectLst/>
                        </a:rPr>
                        <a:t>15/03/2022</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43</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178.98</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177.78</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178.65</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178.47</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2903818"/>
                  </a:ext>
                </a:extLst>
              </a:tr>
            </a:tbl>
          </a:graphicData>
        </a:graphic>
      </p:graphicFrame>
    </p:spTree>
    <p:extLst>
      <p:ext uri="{BB962C8B-B14F-4D97-AF65-F5344CB8AC3E}">
        <p14:creationId xmlns:p14="http://schemas.microsoft.com/office/powerpoint/2010/main" val="2231520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58001" y="168511"/>
            <a:ext cx="10661893" cy="646331"/>
          </a:xfrm>
          <a:prstGeom prst="rect">
            <a:avLst/>
          </a:prstGeom>
        </p:spPr>
        <p:txBody>
          <a:bodyPr wrap="none">
            <a:spAutoFit/>
          </a:bodyPr>
          <a:lstStyle/>
          <a:p>
            <a:r>
              <a:rPr lang="es-PE" b="1">
                <a:latin typeface="Arial" panose="020B0604020202020204" pitchFamily="34" charset="0"/>
                <a:ea typeface="Calibri" panose="020F0502020204030204" pitchFamily="34" charset="0"/>
              </a:rPr>
              <a:t>Figura 6</a:t>
            </a:r>
          </a:p>
          <a:p>
            <a:r>
              <a:rPr lang="es-PE" b="1">
                <a:latin typeface="Arial" panose="020B0604020202020204" pitchFamily="34" charset="0"/>
                <a:ea typeface="Calibri" panose="020F0502020204030204" pitchFamily="34" charset="0"/>
              </a:rPr>
              <a:t>Fluctuación de la evapotranspiración del cultivo del maíz morado para las etapas de desarrollo.</a:t>
            </a:r>
          </a:p>
        </p:txBody>
      </p:sp>
      <p:pic>
        <p:nvPicPr>
          <p:cNvPr id="7" name="Imagen 6">
            <a:extLst>
              <a:ext uri="{FF2B5EF4-FFF2-40B4-BE49-F238E27FC236}">
                <a16:creationId xmlns:a16="http://schemas.microsoft.com/office/drawing/2014/main" id="{3CCFE7E1-CA5D-9BE0-3CE5-A2F6E0F27428}"/>
              </a:ext>
            </a:extLst>
          </p:cNvPr>
          <p:cNvPicPr>
            <a:picLocks noChangeAspect="1"/>
          </p:cNvPicPr>
          <p:nvPr/>
        </p:nvPicPr>
        <p:blipFill>
          <a:blip r:embed="rId2"/>
          <a:stretch>
            <a:fillRect/>
          </a:stretch>
        </p:blipFill>
        <p:spPr>
          <a:xfrm>
            <a:off x="458001" y="964744"/>
            <a:ext cx="11279297" cy="5518971"/>
          </a:xfrm>
          <a:prstGeom prst="rect">
            <a:avLst/>
          </a:prstGeom>
        </p:spPr>
      </p:pic>
      <p:pic>
        <p:nvPicPr>
          <p:cNvPr id="9" name="Imagen 8">
            <a:extLst>
              <a:ext uri="{FF2B5EF4-FFF2-40B4-BE49-F238E27FC236}">
                <a16:creationId xmlns:a16="http://schemas.microsoft.com/office/drawing/2014/main" id="{AE265F45-193C-5C5C-5FB0-4F47C4735778}"/>
              </a:ext>
            </a:extLst>
          </p:cNvPr>
          <p:cNvPicPr>
            <a:picLocks noChangeAspect="1"/>
          </p:cNvPicPr>
          <p:nvPr/>
        </p:nvPicPr>
        <p:blipFill>
          <a:blip r:embed="rId3"/>
          <a:stretch>
            <a:fillRect/>
          </a:stretch>
        </p:blipFill>
        <p:spPr>
          <a:xfrm>
            <a:off x="1890855" y="1495440"/>
            <a:ext cx="2414225" cy="1798476"/>
          </a:xfrm>
          <a:prstGeom prst="rect">
            <a:avLst/>
          </a:prstGeom>
        </p:spPr>
      </p:pic>
    </p:spTree>
    <p:extLst>
      <p:ext uri="{BB962C8B-B14F-4D97-AF65-F5344CB8AC3E}">
        <p14:creationId xmlns:p14="http://schemas.microsoft.com/office/powerpoint/2010/main" val="51305776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966552-0702-A38F-76BA-24F73634B227}"/>
              </a:ext>
            </a:extLst>
          </p:cNvPr>
          <p:cNvPicPr>
            <a:picLocks noChangeAspect="1"/>
          </p:cNvPicPr>
          <p:nvPr/>
        </p:nvPicPr>
        <p:blipFill>
          <a:blip r:embed="rId2"/>
          <a:stretch>
            <a:fillRect/>
          </a:stretch>
        </p:blipFill>
        <p:spPr>
          <a:xfrm>
            <a:off x="544979" y="1094282"/>
            <a:ext cx="11287771" cy="5555323"/>
          </a:xfrm>
          <a:prstGeom prst="rect">
            <a:avLst/>
          </a:prstGeom>
        </p:spPr>
      </p:pic>
      <p:sp>
        <p:nvSpPr>
          <p:cNvPr id="8" name="Rectángulo 7">
            <a:extLst>
              <a:ext uri="{FF2B5EF4-FFF2-40B4-BE49-F238E27FC236}">
                <a16:creationId xmlns:a16="http://schemas.microsoft.com/office/drawing/2014/main" id="{A6FA43BD-0B8F-426D-30D0-19D114247C52}"/>
              </a:ext>
            </a:extLst>
          </p:cNvPr>
          <p:cNvSpPr/>
          <p:nvPr/>
        </p:nvSpPr>
        <p:spPr>
          <a:xfrm>
            <a:off x="458001" y="168511"/>
            <a:ext cx="10264348" cy="646331"/>
          </a:xfrm>
          <a:prstGeom prst="rect">
            <a:avLst/>
          </a:prstGeom>
        </p:spPr>
        <p:txBody>
          <a:bodyPr wrap="none">
            <a:spAutoFit/>
          </a:bodyPr>
          <a:lstStyle/>
          <a:p>
            <a:r>
              <a:rPr lang="es-PE" b="1">
                <a:latin typeface="Arial" panose="020B0604020202020204" pitchFamily="34" charset="0"/>
                <a:ea typeface="Calibri" panose="020F0502020204030204" pitchFamily="34" charset="0"/>
              </a:rPr>
              <a:t>Figura 7</a:t>
            </a:r>
          </a:p>
          <a:p>
            <a:r>
              <a:rPr lang="es-PE" b="1">
                <a:latin typeface="Arial" panose="020B0604020202020204" pitchFamily="34" charset="0"/>
                <a:ea typeface="Calibri" panose="020F0502020204030204" pitchFamily="34" charset="0"/>
              </a:rPr>
              <a:t>Fluctuación de la evapotranspiración del maíz morado diarias para las etapas de desarrollo.</a:t>
            </a:r>
          </a:p>
        </p:txBody>
      </p:sp>
    </p:spTree>
    <p:extLst>
      <p:ext uri="{BB962C8B-B14F-4D97-AF65-F5344CB8AC3E}">
        <p14:creationId xmlns:p14="http://schemas.microsoft.com/office/powerpoint/2010/main" val="390287513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36FB0EBD-656E-5889-828D-2CE961D464A2}"/>
              </a:ext>
            </a:extLst>
          </p:cNvPr>
          <p:cNvGraphicFramePr>
            <a:graphicFrameLocks noGrp="1"/>
          </p:cNvGraphicFramePr>
          <p:nvPr>
            <p:extLst>
              <p:ext uri="{D42A27DB-BD31-4B8C-83A1-F6EECF244321}">
                <p14:modId xmlns:p14="http://schemas.microsoft.com/office/powerpoint/2010/main" val="4000731153"/>
              </p:ext>
            </p:extLst>
          </p:nvPr>
        </p:nvGraphicFramePr>
        <p:xfrm>
          <a:off x="242525" y="1993691"/>
          <a:ext cx="11374855" cy="4736889"/>
        </p:xfrm>
        <a:graphic>
          <a:graphicData uri="http://schemas.openxmlformats.org/drawingml/2006/table">
            <a:tbl>
              <a:tblPr firstRow="1" firstCol="1" bandRow="1">
                <a:tableStyleId>{5C22544A-7EE6-4342-B048-85BDC9FD1C3A}</a:tableStyleId>
              </a:tblPr>
              <a:tblGrid>
                <a:gridCol w="3633856">
                  <a:extLst>
                    <a:ext uri="{9D8B030D-6E8A-4147-A177-3AD203B41FA5}">
                      <a16:colId xmlns:a16="http://schemas.microsoft.com/office/drawing/2014/main" val="1002590887"/>
                    </a:ext>
                  </a:extLst>
                </a:gridCol>
                <a:gridCol w="2501185">
                  <a:extLst>
                    <a:ext uri="{9D8B030D-6E8A-4147-A177-3AD203B41FA5}">
                      <a16:colId xmlns:a16="http://schemas.microsoft.com/office/drawing/2014/main" val="1906262757"/>
                    </a:ext>
                  </a:extLst>
                </a:gridCol>
                <a:gridCol w="1828962">
                  <a:extLst>
                    <a:ext uri="{9D8B030D-6E8A-4147-A177-3AD203B41FA5}">
                      <a16:colId xmlns:a16="http://schemas.microsoft.com/office/drawing/2014/main" val="4263712780"/>
                    </a:ext>
                  </a:extLst>
                </a:gridCol>
                <a:gridCol w="3410852">
                  <a:extLst>
                    <a:ext uri="{9D8B030D-6E8A-4147-A177-3AD203B41FA5}">
                      <a16:colId xmlns:a16="http://schemas.microsoft.com/office/drawing/2014/main" val="163726143"/>
                    </a:ext>
                  </a:extLst>
                </a:gridCol>
              </a:tblGrid>
              <a:tr h="1379681">
                <a:tc>
                  <a:txBody>
                    <a:bodyPr/>
                    <a:lstStyle/>
                    <a:p>
                      <a:pPr algn="ctr">
                        <a:lnSpc>
                          <a:spcPct val="107000"/>
                        </a:lnSpc>
                        <a:spcAft>
                          <a:spcPts val="800"/>
                        </a:spcAft>
                      </a:pPr>
                      <a:r>
                        <a:rPr lang="es-ES" sz="1800">
                          <a:effectLst/>
                        </a:rPr>
                        <a:t>Etapas de crecimiento</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800">
                          <a:effectLst/>
                        </a:rPr>
                        <a:t>Fecha</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800">
                          <a:effectLst/>
                        </a:rPr>
                        <a:t>Días</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800" dirty="0" err="1">
                          <a:effectLst/>
                        </a:rPr>
                        <a:t>L4-ETP</a:t>
                      </a:r>
                      <a:r>
                        <a:rPr lang="es-ES" sz="1800" dirty="0">
                          <a:effectLst/>
                        </a:rPr>
                        <a:t> </a:t>
                      </a:r>
                      <a:endParaRPr lang="es-PE" sz="1600" dirty="0">
                        <a:effectLst/>
                      </a:endParaRPr>
                    </a:p>
                    <a:p>
                      <a:pPr algn="ctr">
                        <a:lnSpc>
                          <a:spcPct val="107000"/>
                        </a:lnSpc>
                        <a:spcAft>
                          <a:spcPts val="800"/>
                        </a:spcAft>
                      </a:pPr>
                      <a:r>
                        <a:rPr lang="es-ES" sz="1800" dirty="0">
                          <a:effectLst/>
                        </a:rPr>
                        <a:t>promedio</a:t>
                      </a:r>
                      <a:endParaRPr lang="es-PE" sz="1600" dirty="0">
                        <a:effectLst/>
                      </a:endParaRPr>
                    </a:p>
                    <a:p>
                      <a:pPr algn="ctr">
                        <a:lnSpc>
                          <a:spcPct val="107000"/>
                        </a:lnSpc>
                        <a:spcAft>
                          <a:spcPts val="800"/>
                        </a:spcAft>
                      </a:pPr>
                      <a:r>
                        <a:rPr lang="es-ES" sz="1800" dirty="0">
                          <a:effectLst/>
                        </a:rPr>
                        <a:t>(mm)</a:t>
                      </a:r>
                      <a:endParaRPr lang="es-P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8349236"/>
                  </a:ext>
                </a:extLst>
              </a:tr>
              <a:tr h="839302">
                <a:tc>
                  <a:txBody>
                    <a:bodyPr/>
                    <a:lstStyle/>
                    <a:p>
                      <a:pPr>
                        <a:lnSpc>
                          <a:spcPct val="115000"/>
                        </a:lnSpc>
                        <a:spcAft>
                          <a:spcPts val="800"/>
                        </a:spcAft>
                      </a:pPr>
                      <a:r>
                        <a:rPr lang="es-ES" sz="1600">
                          <a:effectLst/>
                        </a:rPr>
                        <a:t>Inicial</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a:effectLst/>
                        </a:rPr>
                        <a:t>01/11/2021</a:t>
                      </a:r>
                      <a:endParaRPr lang="es-PE" sz="1600">
                        <a:effectLst/>
                      </a:endParaRPr>
                    </a:p>
                    <a:p>
                      <a:pPr algn="ctr">
                        <a:lnSpc>
                          <a:spcPct val="115000"/>
                        </a:lnSpc>
                        <a:spcAft>
                          <a:spcPts val="800"/>
                        </a:spcAft>
                      </a:pPr>
                      <a:r>
                        <a:rPr lang="es-ES" sz="1600">
                          <a:effectLst/>
                        </a:rPr>
                        <a:t>19/11/2021</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a:effectLst/>
                        </a:rPr>
                        <a:t>19</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a:effectLst/>
                        </a:rPr>
                        <a:t>63.46</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5199256"/>
                  </a:ext>
                </a:extLst>
              </a:tr>
              <a:tr h="839302">
                <a:tc>
                  <a:txBody>
                    <a:bodyPr/>
                    <a:lstStyle/>
                    <a:p>
                      <a:pPr>
                        <a:lnSpc>
                          <a:spcPct val="115000"/>
                        </a:lnSpc>
                        <a:spcAft>
                          <a:spcPts val="800"/>
                        </a:spcAft>
                      </a:pPr>
                      <a:r>
                        <a:rPr lang="es-ES" sz="1600">
                          <a:effectLst/>
                        </a:rPr>
                        <a:t>Desarrollo</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a:effectLst/>
                        </a:rPr>
                        <a:t>20/11/2021</a:t>
                      </a:r>
                      <a:endParaRPr lang="es-PE" sz="1600">
                        <a:effectLst/>
                      </a:endParaRPr>
                    </a:p>
                    <a:p>
                      <a:pPr algn="ctr">
                        <a:lnSpc>
                          <a:spcPct val="115000"/>
                        </a:lnSpc>
                        <a:spcAft>
                          <a:spcPts val="800"/>
                        </a:spcAft>
                      </a:pPr>
                      <a:r>
                        <a:rPr lang="es-ES" sz="1600">
                          <a:effectLst/>
                        </a:rPr>
                        <a:t>31/12/2021</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a:effectLst/>
                        </a:rPr>
                        <a:t>60</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a:effectLst/>
                        </a:rPr>
                        <a:t>222.70</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9249660"/>
                  </a:ext>
                </a:extLst>
              </a:tr>
              <a:tr h="839302">
                <a:tc>
                  <a:txBody>
                    <a:bodyPr/>
                    <a:lstStyle/>
                    <a:p>
                      <a:pPr>
                        <a:lnSpc>
                          <a:spcPct val="115000"/>
                        </a:lnSpc>
                        <a:spcAft>
                          <a:spcPts val="800"/>
                        </a:spcAft>
                      </a:pPr>
                      <a:r>
                        <a:rPr lang="es-ES" sz="1600">
                          <a:effectLst/>
                        </a:rPr>
                        <a:t>Mediados</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a:effectLst/>
                        </a:rPr>
                        <a:t>01/01/2022</a:t>
                      </a:r>
                      <a:endParaRPr lang="es-PE" sz="1600">
                        <a:effectLst/>
                      </a:endParaRPr>
                    </a:p>
                    <a:p>
                      <a:pPr algn="ctr">
                        <a:lnSpc>
                          <a:spcPct val="115000"/>
                        </a:lnSpc>
                        <a:spcAft>
                          <a:spcPts val="800"/>
                        </a:spcAft>
                      </a:pPr>
                      <a:r>
                        <a:rPr lang="es-ES" sz="1600">
                          <a:effectLst/>
                        </a:rPr>
                        <a:t>31/01/2022</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a:effectLst/>
                        </a:rPr>
                        <a:t>31</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a:effectLst/>
                        </a:rPr>
                        <a:t>162.92</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4821825"/>
                  </a:ext>
                </a:extLst>
              </a:tr>
              <a:tr h="839302">
                <a:tc>
                  <a:txBody>
                    <a:bodyPr/>
                    <a:lstStyle/>
                    <a:p>
                      <a:pPr>
                        <a:lnSpc>
                          <a:spcPct val="115000"/>
                        </a:lnSpc>
                        <a:spcAft>
                          <a:spcPts val="800"/>
                        </a:spcAft>
                      </a:pPr>
                      <a:r>
                        <a:rPr lang="es-ES" sz="1600">
                          <a:effectLst/>
                        </a:rPr>
                        <a:t>Final</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a:effectLst/>
                        </a:rPr>
                        <a:t>01/02/2022</a:t>
                      </a:r>
                      <a:endParaRPr lang="es-PE" sz="1600">
                        <a:effectLst/>
                      </a:endParaRPr>
                    </a:p>
                    <a:p>
                      <a:pPr algn="ctr">
                        <a:lnSpc>
                          <a:spcPct val="115000"/>
                        </a:lnSpc>
                        <a:spcAft>
                          <a:spcPts val="800"/>
                        </a:spcAft>
                      </a:pPr>
                      <a:r>
                        <a:rPr lang="es-ES" sz="1600">
                          <a:effectLst/>
                        </a:rPr>
                        <a:t>15/03/2022</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a:effectLst/>
                        </a:rPr>
                        <a:t>43</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s-ES" sz="1600" dirty="0">
                          <a:effectLst/>
                        </a:rPr>
                        <a:t>180.63</a:t>
                      </a:r>
                      <a:endParaRPr lang="es-P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17804730"/>
                  </a:ext>
                </a:extLst>
              </a:tr>
            </a:tbl>
          </a:graphicData>
        </a:graphic>
      </p:graphicFrame>
      <p:sp>
        <p:nvSpPr>
          <p:cNvPr id="4" name="Rectángulo 3">
            <a:extLst>
              <a:ext uri="{FF2B5EF4-FFF2-40B4-BE49-F238E27FC236}">
                <a16:creationId xmlns:a16="http://schemas.microsoft.com/office/drawing/2014/main" id="{A4A1D7E7-EE00-15EA-CE46-8C500B527E74}"/>
              </a:ext>
            </a:extLst>
          </p:cNvPr>
          <p:cNvSpPr/>
          <p:nvPr/>
        </p:nvSpPr>
        <p:spPr>
          <a:xfrm>
            <a:off x="242525" y="1141923"/>
            <a:ext cx="7973658" cy="523220"/>
          </a:xfrm>
          <a:prstGeom prst="rect">
            <a:avLst/>
          </a:prstGeom>
        </p:spPr>
        <p:txBody>
          <a:bodyPr wrap="none">
            <a:spAutoFit/>
          </a:bodyPr>
          <a:lstStyle/>
          <a:p>
            <a:r>
              <a:rPr lang="es-PE" sz="1400">
                <a:latin typeface="Arial" panose="020B0604020202020204" pitchFamily="34" charset="0"/>
                <a:ea typeface="Calibri" panose="020F0502020204030204" pitchFamily="34" charset="0"/>
              </a:rPr>
              <a:t>Tabla 8</a:t>
            </a:r>
          </a:p>
          <a:p>
            <a:r>
              <a:rPr lang="es-PE" sz="1400">
                <a:latin typeface="Arial" panose="020B0604020202020204" pitchFamily="34" charset="0"/>
                <a:ea typeface="Calibri" panose="020F0502020204030204" pitchFamily="34" charset="0"/>
              </a:rPr>
              <a:t>Registro del de la Evapotranspiración potencial según las etapas de crecimiento del maíz morado.</a:t>
            </a:r>
          </a:p>
        </p:txBody>
      </p:sp>
      <p:sp>
        <p:nvSpPr>
          <p:cNvPr id="5" name="Rectángulo 4">
            <a:extLst>
              <a:ext uri="{FF2B5EF4-FFF2-40B4-BE49-F238E27FC236}">
                <a16:creationId xmlns:a16="http://schemas.microsoft.com/office/drawing/2014/main" id="{B31B6C88-0C0F-4FFD-90D2-27875C682FF5}"/>
              </a:ext>
            </a:extLst>
          </p:cNvPr>
          <p:cNvSpPr/>
          <p:nvPr/>
        </p:nvSpPr>
        <p:spPr>
          <a:xfrm>
            <a:off x="242525" y="275576"/>
            <a:ext cx="8976426" cy="836126"/>
          </a:xfrm>
          <a:prstGeom prst="rect">
            <a:avLst/>
          </a:prstGeom>
          <a:solidFill>
            <a:srgbClr val="00B050"/>
          </a:solidFill>
        </p:spPr>
        <p:style>
          <a:lnRef idx="2">
            <a:schemeClr val="accent6"/>
          </a:lnRef>
          <a:fillRef idx="1">
            <a:schemeClr val="lt1"/>
          </a:fillRef>
          <a:effectRef idx="0">
            <a:schemeClr val="accent6"/>
          </a:effectRef>
          <a:fontRef idx="minor">
            <a:schemeClr val="dk1"/>
          </a:fontRef>
        </p:style>
        <p:txBody>
          <a:bodyPr wrap="square">
            <a:spAutoFit/>
          </a:bodyPr>
          <a:lstStyle/>
          <a:p>
            <a:pPr algn="just">
              <a:spcAft>
                <a:spcPts val="1000"/>
              </a:spcAft>
              <a:tabLst>
                <a:tab pos="900430" algn="l"/>
              </a:tabLst>
            </a:pPr>
            <a:r>
              <a:rPr lang="es-PE" sz="2000" b="1">
                <a:solidFill>
                  <a:schemeClr val="tx1"/>
                </a:solidFill>
                <a:latin typeface="Arial" panose="020B0604020202020204" pitchFamily="34" charset="0"/>
                <a:ea typeface="Calibri" panose="020F0502020204030204" pitchFamily="34" charset="0"/>
                <a:cs typeface="Times New Roman" panose="02020603050405020304" pitchFamily="18" charset="0"/>
              </a:rPr>
              <a:t>4.2.	Evapotranspiración de Referencia </a:t>
            </a:r>
          </a:p>
          <a:p>
            <a:pPr algn="just">
              <a:spcAft>
                <a:spcPts val="1000"/>
              </a:spcAft>
              <a:tabLst>
                <a:tab pos="900430" algn="l"/>
              </a:tabLst>
            </a:pPr>
            <a:r>
              <a:rPr lang="es-ES" sz="2000" b="1">
                <a:solidFill>
                  <a:schemeClr val="tx1"/>
                </a:solidFill>
                <a:latin typeface="Arial" panose="020B0604020202020204" pitchFamily="34" charset="0"/>
                <a:ea typeface="Calibri" panose="020F0502020204030204" pitchFamily="34" charset="0"/>
                <a:cs typeface="Times New Roman" panose="02020603050405020304" pitchFamily="18" charset="0"/>
              </a:rPr>
              <a:t>4.2.1.	Evapotranspiración de Referencia mediante lisímetro de drenaje</a:t>
            </a:r>
            <a:endParaRPr lang="es-PE"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55775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FD4BA1B-4DCE-231A-79F4-66FD29E4E400}"/>
              </a:ext>
            </a:extLst>
          </p:cNvPr>
          <p:cNvPicPr>
            <a:picLocks noChangeAspect="1"/>
          </p:cNvPicPr>
          <p:nvPr/>
        </p:nvPicPr>
        <p:blipFill>
          <a:blip r:embed="rId2"/>
          <a:stretch>
            <a:fillRect/>
          </a:stretch>
        </p:blipFill>
        <p:spPr>
          <a:xfrm>
            <a:off x="242525" y="1394085"/>
            <a:ext cx="11599705" cy="5250042"/>
          </a:xfrm>
          <a:prstGeom prst="rect">
            <a:avLst/>
          </a:prstGeom>
        </p:spPr>
      </p:pic>
      <p:sp>
        <p:nvSpPr>
          <p:cNvPr id="6" name="Rectángulo 5">
            <a:extLst>
              <a:ext uri="{FF2B5EF4-FFF2-40B4-BE49-F238E27FC236}">
                <a16:creationId xmlns:a16="http://schemas.microsoft.com/office/drawing/2014/main" id="{D05F4283-E44B-E8D2-DDD8-09DFF171B224}"/>
              </a:ext>
            </a:extLst>
          </p:cNvPr>
          <p:cNvSpPr/>
          <p:nvPr/>
        </p:nvSpPr>
        <p:spPr>
          <a:xfrm>
            <a:off x="242525" y="508984"/>
            <a:ext cx="9712915" cy="646331"/>
          </a:xfrm>
          <a:prstGeom prst="rect">
            <a:avLst/>
          </a:prstGeom>
        </p:spPr>
        <p:txBody>
          <a:bodyPr wrap="none">
            <a:spAutoFit/>
          </a:bodyPr>
          <a:lstStyle/>
          <a:p>
            <a:r>
              <a:rPr lang="es-PE" b="1">
                <a:latin typeface="Arial" panose="020B0604020202020204" pitchFamily="34" charset="0"/>
                <a:ea typeface="Calibri" panose="020F0502020204030204" pitchFamily="34" charset="0"/>
              </a:rPr>
              <a:t>Figura 8</a:t>
            </a:r>
          </a:p>
          <a:p>
            <a:r>
              <a:rPr lang="es-PE" b="1">
                <a:latin typeface="Arial" panose="020B0604020202020204" pitchFamily="34" charset="0"/>
                <a:ea typeface="Calibri" panose="020F0502020204030204" pitchFamily="34" charset="0"/>
              </a:rPr>
              <a:t>Evapotranspiración de Referencia durante las etapas de crecimiento del maíz morado. </a:t>
            </a:r>
          </a:p>
        </p:txBody>
      </p:sp>
    </p:spTree>
    <p:extLst>
      <p:ext uri="{BB962C8B-B14F-4D97-AF65-F5344CB8AC3E}">
        <p14:creationId xmlns:p14="http://schemas.microsoft.com/office/powerpoint/2010/main" val="134207154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43D7E21-6052-F910-C231-23D2357D7E78}"/>
              </a:ext>
            </a:extLst>
          </p:cNvPr>
          <p:cNvPicPr>
            <a:picLocks noChangeAspect="1"/>
          </p:cNvPicPr>
          <p:nvPr/>
        </p:nvPicPr>
        <p:blipFill>
          <a:blip r:embed="rId2"/>
          <a:stretch>
            <a:fillRect/>
          </a:stretch>
        </p:blipFill>
        <p:spPr>
          <a:xfrm>
            <a:off x="392686" y="914400"/>
            <a:ext cx="11449543" cy="5758515"/>
          </a:xfrm>
          <a:prstGeom prst="rect">
            <a:avLst/>
          </a:prstGeom>
        </p:spPr>
      </p:pic>
      <p:sp>
        <p:nvSpPr>
          <p:cNvPr id="3" name="Rectángulo 2">
            <a:extLst>
              <a:ext uri="{FF2B5EF4-FFF2-40B4-BE49-F238E27FC236}">
                <a16:creationId xmlns:a16="http://schemas.microsoft.com/office/drawing/2014/main" id="{D1690257-C231-E99C-29B1-BE97065F1CF4}"/>
              </a:ext>
            </a:extLst>
          </p:cNvPr>
          <p:cNvSpPr/>
          <p:nvPr/>
        </p:nvSpPr>
        <p:spPr>
          <a:xfrm>
            <a:off x="392686" y="268069"/>
            <a:ext cx="11162030" cy="923330"/>
          </a:xfrm>
          <a:prstGeom prst="rect">
            <a:avLst/>
          </a:prstGeom>
        </p:spPr>
        <p:txBody>
          <a:bodyPr wrap="none">
            <a:spAutoFit/>
          </a:bodyPr>
          <a:lstStyle/>
          <a:p>
            <a:r>
              <a:rPr lang="es-PE" b="1">
                <a:latin typeface="Arial" panose="020B0604020202020204" pitchFamily="34" charset="0"/>
                <a:ea typeface="Calibri" panose="020F0502020204030204" pitchFamily="34" charset="0"/>
              </a:rPr>
              <a:t>Figura 9</a:t>
            </a:r>
          </a:p>
          <a:p>
            <a:r>
              <a:rPr lang="es-PE" b="1">
                <a:latin typeface="Arial" panose="020B0604020202020204" pitchFamily="34" charset="0"/>
                <a:ea typeface="Calibri" panose="020F0502020204030204" pitchFamily="34" charset="0"/>
              </a:rPr>
              <a:t>Fluctuación de la evapotranspiración potencial maíz morado para las etapas de desarrollo (mm/día).</a:t>
            </a:r>
          </a:p>
          <a:p>
            <a:endParaRPr lang="es-PE" b="1">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97548264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D7AF079-3830-5076-1DDE-95DD0CCD1E25}"/>
              </a:ext>
            </a:extLst>
          </p:cNvPr>
          <p:cNvSpPr/>
          <p:nvPr/>
        </p:nvSpPr>
        <p:spPr>
          <a:xfrm>
            <a:off x="242524" y="275576"/>
            <a:ext cx="10265581" cy="504305"/>
          </a:xfrm>
          <a:prstGeom prst="rect">
            <a:avLst/>
          </a:prstGeom>
          <a:solidFill>
            <a:srgbClr val="00B050"/>
          </a:solidFill>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1000"/>
              </a:spcAft>
              <a:tabLst>
                <a:tab pos="900430" algn="l"/>
              </a:tabLst>
            </a:pPr>
            <a:r>
              <a:rPr lang="es-PE" sz="2000" b="1">
                <a:solidFill>
                  <a:schemeClr val="tx1"/>
                </a:solidFill>
                <a:latin typeface="Arial" panose="020B0604020202020204" pitchFamily="34" charset="0"/>
                <a:ea typeface="Calibri" panose="020F0502020204030204" pitchFamily="34" charset="0"/>
                <a:cs typeface="Times New Roman" panose="02020603050405020304" pitchFamily="18" charset="0"/>
              </a:rPr>
              <a:t>4.2.2.	Evapotranspiración de Referencia mediante fórmulas empíricas</a:t>
            </a:r>
            <a:endParaRPr lang="es-PE"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298233AB-9A18-8FA7-B87D-AB00ACCECAB6}"/>
              </a:ext>
            </a:extLst>
          </p:cNvPr>
          <p:cNvGraphicFramePr>
            <a:graphicFrameLocks noGrp="1"/>
          </p:cNvGraphicFramePr>
          <p:nvPr>
            <p:extLst>
              <p:ext uri="{D42A27DB-BD31-4B8C-83A1-F6EECF244321}">
                <p14:modId xmlns:p14="http://schemas.microsoft.com/office/powerpoint/2010/main" val="1333304524"/>
              </p:ext>
            </p:extLst>
          </p:nvPr>
        </p:nvGraphicFramePr>
        <p:xfrm>
          <a:off x="374755" y="1424066"/>
          <a:ext cx="11392526" cy="5158365"/>
        </p:xfrm>
        <a:graphic>
          <a:graphicData uri="http://schemas.openxmlformats.org/drawingml/2006/table">
            <a:tbl>
              <a:tblPr firstRow="1" firstCol="1" bandRow="1">
                <a:tableStyleId>{5C22544A-7EE6-4342-B048-85BDC9FD1C3A}</a:tableStyleId>
              </a:tblPr>
              <a:tblGrid>
                <a:gridCol w="1923057">
                  <a:extLst>
                    <a:ext uri="{9D8B030D-6E8A-4147-A177-3AD203B41FA5}">
                      <a16:colId xmlns:a16="http://schemas.microsoft.com/office/drawing/2014/main" val="4244719574"/>
                    </a:ext>
                  </a:extLst>
                </a:gridCol>
                <a:gridCol w="512664">
                  <a:extLst>
                    <a:ext uri="{9D8B030D-6E8A-4147-A177-3AD203B41FA5}">
                      <a16:colId xmlns:a16="http://schemas.microsoft.com/office/drawing/2014/main" val="338557490"/>
                    </a:ext>
                  </a:extLst>
                </a:gridCol>
                <a:gridCol w="815705">
                  <a:extLst>
                    <a:ext uri="{9D8B030D-6E8A-4147-A177-3AD203B41FA5}">
                      <a16:colId xmlns:a16="http://schemas.microsoft.com/office/drawing/2014/main" val="1499844627"/>
                    </a:ext>
                  </a:extLst>
                </a:gridCol>
                <a:gridCol w="811148">
                  <a:extLst>
                    <a:ext uri="{9D8B030D-6E8A-4147-A177-3AD203B41FA5}">
                      <a16:colId xmlns:a16="http://schemas.microsoft.com/office/drawing/2014/main" val="657493763"/>
                    </a:ext>
                  </a:extLst>
                </a:gridCol>
                <a:gridCol w="615196">
                  <a:extLst>
                    <a:ext uri="{9D8B030D-6E8A-4147-A177-3AD203B41FA5}">
                      <a16:colId xmlns:a16="http://schemas.microsoft.com/office/drawing/2014/main" val="1087250531"/>
                    </a:ext>
                  </a:extLst>
                </a:gridCol>
                <a:gridCol w="815705">
                  <a:extLst>
                    <a:ext uri="{9D8B030D-6E8A-4147-A177-3AD203B41FA5}">
                      <a16:colId xmlns:a16="http://schemas.microsoft.com/office/drawing/2014/main" val="2545891358"/>
                    </a:ext>
                  </a:extLst>
                </a:gridCol>
                <a:gridCol w="756464">
                  <a:extLst>
                    <a:ext uri="{9D8B030D-6E8A-4147-A177-3AD203B41FA5}">
                      <a16:colId xmlns:a16="http://schemas.microsoft.com/office/drawing/2014/main" val="911758487"/>
                    </a:ext>
                  </a:extLst>
                </a:gridCol>
                <a:gridCol w="644817">
                  <a:extLst>
                    <a:ext uri="{9D8B030D-6E8A-4147-A177-3AD203B41FA5}">
                      <a16:colId xmlns:a16="http://schemas.microsoft.com/office/drawing/2014/main" val="1700843431"/>
                    </a:ext>
                  </a:extLst>
                </a:gridCol>
                <a:gridCol w="633424">
                  <a:extLst>
                    <a:ext uri="{9D8B030D-6E8A-4147-A177-3AD203B41FA5}">
                      <a16:colId xmlns:a16="http://schemas.microsoft.com/office/drawing/2014/main" val="1803155028"/>
                    </a:ext>
                  </a:extLst>
                </a:gridCol>
                <a:gridCol w="783805">
                  <a:extLst>
                    <a:ext uri="{9D8B030D-6E8A-4147-A177-3AD203B41FA5}">
                      <a16:colId xmlns:a16="http://schemas.microsoft.com/office/drawing/2014/main" val="3324799916"/>
                    </a:ext>
                  </a:extLst>
                </a:gridCol>
                <a:gridCol w="772414">
                  <a:extLst>
                    <a:ext uri="{9D8B030D-6E8A-4147-A177-3AD203B41FA5}">
                      <a16:colId xmlns:a16="http://schemas.microsoft.com/office/drawing/2014/main" val="256054476"/>
                    </a:ext>
                  </a:extLst>
                </a:gridCol>
                <a:gridCol w="772414">
                  <a:extLst>
                    <a:ext uri="{9D8B030D-6E8A-4147-A177-3AD203B41FA5}">
                      <a16:colId xmlns:a16="http://schemas.microsoft.com/office/drawing/2014/main" val="1127648269"/>
                    </a:ext>
                  </a:extLst>
                </a:gridCol>
                <a:gridCol w="772414">
                  <a:extLst>
                    <a:ext uri="{9D8B030D-6E8A-4147-A177-3AD203B41FA5}">
                      <a16:colId xmlns:a16="http://schemas.microsoft.com/office/drawing/2014/main" val="856711355"/>
                    </a:ext>
                  </a:extLst>
                </a:gridCol>
                <a:gridCol w="763299">
                  <a:extLst>
                    <a:ext uri="{9D8B030D-6E8A-4147-A177-3AD203B41FA5}">
                      <a16:colId xmlns:a16="http://schemas.microsoft.com/office/drawing/2014/main" val="820989511"/>
                    </a:ext>
                  </a:extLst>
                </a:gridCol>
              </a:tblGrid>
              <a:tr h="723706">
                <a:tc>
                  <a:txBody>
                    <a:bodyPr/>
                    <a:lstStyle/>
                    <a:p>
                      <a:pPr algn="ctr">
                        <a:lnSpc>
                          <a:spcPct val="107000"/>
                        </a:lnSpc>
                        <a:spcAft>
                          <a:spcPts val="800"/>
                        </a:spcAft>
                      </a:pPr>
                      <a:r>
                        <a:rPr lang="es-ES" sz="1200">
                          <a:effectLst/>
                        </a:rPr>
                        <a:t>FÓRMULAS</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ENE</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FEB</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MAR</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ABR</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MAY</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JUN</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JUL</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AGO</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SEPT</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OCT</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NOV</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200">
                          <a:effectLst/>
                        </a:rPr>
                        <a:t>DIC</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ES" sz="1200">
                          <a:effectLst/>
                        </a:rPr>
                        <a:t>PROM</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14933609"/>
                  </a:ext>
                </a:extLst>
              </a:tr>
              <a:tr h="790592">
                <a:tc>
                  <a:txBody>
                    <a:bodyPr/>
                    <a:lstStyle/>
                    <a:p>
                      <a:pPr>
                        <a:lnSpc>
                          <a:spcPct val="150000"/>
                        </a:lnSpc>
                        <a:spcAft>
                          <a:spcPts val="800"/>
                        </a:spcAft>
                      </a:pPr>
                      <a:r>
                        <a:rPr lang="es-ES" sz="1200">
                          <a:effectLst/>
                        </a:rPr>
                        <a:t>BLANEY – </a:t>
                      </a:r>
                      <a:r>
                        <a:rPr lang="es-ES" sz="1200" err="1">
                          <a:effectLst/>
                        </a:rPr>
                        <a:t>CRIDDLE</a:t>
                      </a:r>
                      <a:r>
                        <a:rPr lang="es-ES" sz="1200">
                          <a:effectLst/>
                        </a:rPr>
                        <a:t> </a:t>
                      </a:r>
                      <a:r>
                        <a:rPr lang="es-ES" sz="1200" err="1">
                          <a:effectLst/>
                        </a:rPr>
                        <a:t>ETP</a:t>
                      </a:r>
                      <a:r>
                        <a:rPr lang="es-ES" sz="1200">
                          <a:effectLst/>
                        </a:rPr>
                        <a:t> B</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7.87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7.64</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7.39</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7.05</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5.98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5.87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6.78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7.11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7.81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7.77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7.96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7.11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97264366"/>
                  </a:ext>
                </a:extLst>
              </a:tr>
              <a:tr h="424097">
                <a:tc>
                  <a:txBody>
                    <a:bodyPr/>
                    <a:lstStyle/>
                    <a:p>
                      <a:pPr>
                        <a:lnSpc>
                          <a:spcPct val="150000"/>
                        </a:lnSpc>
                        <a:spcAft>
                          <a:spcPts val="800"/>
                        </a:spcAft>
                      </a:pPr>
                      <a:r>
                        <a:rPr lang="es-ES" sz="1200">
                          <a:effectLst/>
                        </a:rPr>
                        <a:t>JENSEN – HAISE ETP JH</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9.77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9.76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9.23</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8.38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7.32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6.62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6.54</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7.50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8.66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9.60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9.87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9.79</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8.59</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0561101"/>
                  </a:ext>
                </a:extLst>
              </a:tr>
              <a:tr h="424097">
                <a:tc>
                  <a:txBody>
                    <a:bodyPr/>
                    <a:lstStyle/>
                    <a:p>
                      <a:pPr>
                        <a:lnSpc>
                          <a:spcPct val="150000"/>
                        </a:lnSpc>
                        <a:spcAft>
                          <a:spcPts val="800"/>
                        </a:spcAft>
                      </a:pPr>
                      <a:r>
                        <a:rPr lang="es-ES" sz="1200">
                          <a:effectLst/>
                        </a:rPr>
                        <a:t>RADIACIÓN ETP R.</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6.62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6.66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6.45</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5.84</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5.16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4.77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5.50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5.50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6.18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6.57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6.62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6.58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5.99</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49465218"/>
                  </a:ext>
                </a:extLst>
              </a:tr>
              <a:tr h="790592">
                <a:tc>
                  <a:txBody>
                    <a:bodyPr/>
                    <a:lstStyle/>
                    <a:p>
                      <a:pPr>
                        <a:lnSpc>
                          <a:spcPct val="150000"/>
                        </a:lnSpc>
                        <a:spcAft>
                          <a:spcPts val="800"/>
                        </a:spcAft>
                      </a:pPr>
                      <a:r>
                        <a:rPr lang="es-ES" sz="1200">
                          <a:effectLst/>
                        </a:rPr>
                        <a:t>HARGREAVES TEMPERATURA ETP HT.</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5.40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5.91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5.29</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5.60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5.41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5.83</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5.48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5.90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6.23</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5.92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6.04</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5.53</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5.71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84436939"/>
                  </a:ext>
                </a:extLst>
              </a:tr>
              <a:tr h="790592">
                <a:tc>
                  <a:txBody>
                    <a:bodyPr/>
                    <a:lstStyle/>
                    <a:p>
                      <a:pPr>
                        <a:lnSpc>
                          <a:spcPct val="150000"/>
                        </a:lnSpc>
                        <a:spcAft>
                          <a:spcPts val="800"/>
                        </a:spcAft>
                      </a:pPr>
                      <a:r>
                        <a:rPr lang="es-ES" sz="1200">
                          <a:effectLst/>
                        </a:rPr>
                        <a:t>HARGREAVES RADIACIÓN ETP HR.</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11.05</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11.16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10.81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10.65</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10.07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9.47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8.86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9.58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10.36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11.20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11.39</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11.10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10.47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7855846"/>
                  </a:ext>
                </a:extLst>
              </a:tr>
              <a:tr h="790592">
                <a:tc>
                  <a:txBody>
                    <a:bodyPr/>
                    <a:lstStyle/>
                    <a:p>
                      <a:pPr>
                        <a:lnSpc>
                          <a:spcPct val="150000"/>
                        </a:lnSpc>
                        <a:spcAft>
                          <a:spcPts val="800"/>
                        </a:spcAft>
                      </a:pPr>
                      <a:r>
                        <a:rPr lang="es-ES" sz="1200">
                          <a:effectLst/>
                        </a:rPr>
                        <a:t>THORNTHWAITE ETP THO</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11.31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10.30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10.49</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9.10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7.81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6.49</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6.23</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7.67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9.18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11.24</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11.35</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11.38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9.38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22532156"/>
                  </a:ext>
                </a:extLst>
              </a:tr>
              <a:tr h="424097">
                <a:tc>
                  <a:txBody>
                    <a:bodyPr/>
                    <a:lstStyle/>
                    <a:p>
                      <a:pPr>
                        <a:lnSpc>
                          <a:spcPct val="150000"/>
                        </a:lnSpc>
                        <a:spcAft>
                          <a:spcPts val="800"/>
                        </a:spcAft>
                      </a:pPr>
                      <a:r>
                        <a:rPr lang="es-ES" sz="1200">
                          <a:effectLst/>
                        </a:rPr>
                        <a:t>TURC ETP T.</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6.10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6.74</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6.92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7.28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6.87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6.88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6.57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6.73</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7.06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6.66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6.42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5.93</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050">
                          <a:effectLst/>
                        </a:rPr>
                        <a:t>6.68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13955406"/>
                  </a:ext>
                </a:extLst>
              </a:tr>
            </a:tbl>
          </a:graphicData>
        </a:graphic>
      </p:graphicFrame>
      <p:sp>
        <p:nvSpPr>
          <p:cNvPr id="4" name="Rectángulo 3">
            <a:extLst>
              <a:ext uri="{FF2B5EF4-FFF2-40B4-BE49-F238E27FC236}">
                <a16:creationId xmlns:a16="http://schemas.microsoft.com/office/drawing/2014/main" id="{3496AD7F-90EF-E296-B996-BBE7067829E2}"/>
              </a:ext>
            </a:extLst>
          </p:cNvPr>
          <p:cNvSpPr/>
          <p:nvPr/>
        </p:nvSpPr>
        <p:spPr>
          <a:xfrm>
            <a:off x="281307" y="840363"/>
            <a:ext cx="11629386" cy="523220"/>
          </a:xfrm>
          <a:prstGeom prst="rect">
            <a:avLst/>
          </a:prstGeom>
        </p:spPr>
        <p:txBody>
          <a:bodyPr wrap="square">
            <a:spAutoFit/>
          </a:bodyPr>
          <a:lstStyle/>
          <a:p>
            <a:r>
              <a:rPr lang="es-PE" sz="1400" b="1">
                <a:latin typeface="Arial" panose="020B0604020202020204" pitchFamily="34" charset="0"/>
                <a:ea typeface="Calibri" panose="020F0502020204030204" pitchFamily="34" charset="0"/>
              </a:rPr>
              <a:t>Tabla 8</a:t>
            </a:r>
          </a:p>
          <a:p>
            <a:r>
              <a:rPr lang="es-PE" sz="1400" b="1">
                <a:latin typeface="Arial" panose="020B0604020202020204" pitchFamily="34" charset="0"/>
                <a:ea typeface="Calibri" panose="020F0502020204030204" pitchFamily="34" charset="0"/>
              </a:rPr>
              <a:t>Resultado de la Evapotranspiración de referencia para el periodo de 2012-2021</a:t>
            </a:r>
          </a:p>
        </p:txBody>
      </p:sp>
    </p:spTree>
    <p:extLst>
      <p:ext uri="{BB962C8B-B14F-4D97-AF65-F5344CB8AC3E}">
        <p14:creationId xmlns:p14="http://schemas.microsoft.com/office/powerpoint/2010/main" val="130024898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751318-7F5B-0A40-AB4E-F119F07D7A70}"/>
              </a:ext>
            </a:extLst>
          </p:cNvPr>
          <p:cNvPicPr>
            <a:picLocks noChangeAspect="1"/>
          </p:cNvPicPr>
          <p:nvPr/>
        </p:nvPicPr>
        <p:blipFill>
          <a:blip r:embed="rId2"/>
          <a:stretch>
            <a:fillRect/>
          </a:stretch>
        </p:blipFill>
        <p:spPr>
          <a:xfrm>
            <a:off x="221259" y="1702138"/>
            <a:ext cx="11749482" cy="4848563"/>
          </a:xfrm>
          <a:prstGeom prst="rect">
            <a:avLst/>
          </a:prstGeom>
        </p:spPr>
      </p:pic>
      <p:sp>
        <p:nvSpPr>
          <p:cNvPr id="3" name="Rectángulo 2">
            <a:extLst>
              <a:ext uri="{FF2B5EF4-FFF2-40B4-BE49-F238E27FC236}">
                <a16:creationId xmlns:a16="http://schemas.microsoft.com/office/drawing/2014/main" id="{DC356082-2E6B-6511-F8E6-BC4D1350CC7C}"/>
              </a:ext>
            </a:extLst>
          </p:cNvPr>
          <p:cNvSpPr/>
          <p:nvPr/>
        </p:nvSpPr>
        <p:spPr>
          <a:xfrm>
            <a:off x="221259" y="274503"/>
            <a:ext cx="8526721" cy="504305"/>
          </a:xfrm>
          <a:prstGeom prst="rect">
            <a:avLst/>
          </a:prstGeom>
          <a:solidFill>
            <a:srgbClr val="00B050"/>
          </a:solidFill>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1000"/>
              </a:spcAft>
              <a:tabLst>
                <a:tab pos="900430" algn="l"/>
              </a:tabLst>
            </a:pPr>
            <a:r>
              <a:rPr lang="es-PE" sz="2000" b="1">
                <a:solidFill>
                  <a:schemeClr val="tx1"/>
                </a:solidFill>
                <a:latin typeface="Arial" panose="020B0604020202020204" pitchFamily="34" charset="0"/>
                <a:ea typeface="Calibri" panose="020F0502020204030204" pitchFamily="34" charset="0"/>
                <a:cs typeface="Times New Roman" panose="02020603050405020304" pitchFamily="18" charset="0"/>
              </a:rPr>
              <a:t>4.3.	Evapotranspiración potencial mediante fórmulas empíricas.</a:t>
            </a:r>
            <a:endParaRPr lang="es-PE"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17AB0AAA-ADC4-532B-06B4-231D90882A93}"/>
              </a:ext>
            </a:extLst>
          </p:cNvPr>
          <p:cNvSpPr/>
          <p:nvPr/>
        </p:nvSpPr>
        <p:spPr>
          <a:xfrm>
            <a:off x="221259" y="978863"/>
            <a:ext cx="11629386" cy="523220"/>
          </a:xfrm>
          <a:prstGeom prst="rect">
            <a:avLst/>
          </a:prstGeom>
        </p:spPr>
        <p:txBody>
          <a:bodyPr wrap="square">
            <a:spAutoFit/>
          </a:bodyPr>
          <a:lstStyle/>
          <a:p>
            <a:r>
              <a:rPr lang="es-PE" sz="1400" b="1">
                <a:latin typeface="Arial" panose="020B0604020202020204" pitchFamily="34" charset="0"/>
                <a:ea typeface="Calibri" panose="020F0502020204030204" pitchFamily="34" charset="0"/>
              </a:rPr>
              <a:t>Figura 10</a:t>
            </a:r>
          </a:p>
          <a:p>
            <a:r>
              <a:rPr lang="es-PE" sz="1400" b="1">
                <a:latin typeface="Arial" panose="020B0604020202020204" pitchFamily="34" charset="0"/>
                <a:ea typeface="Calibri" panose="020F0502020204030204" pitchFamily="34" charset="0"/>
              </a:rPr>
              <a:t>Resultado de la Evapotranspiración de Referencia Empleando Fórmulas (mm/día) para un Período de diez Años (2012– 2021).</a:t>
            </a:r>
          </a:p>
        </p:txBody>
      </p:sp>
    </p:spTree>
    <p:extLst>
      <p:ext uri="{BB962C8B-B14F-4D97-AF65-F5344CB8AC3E}">
        <p14:creationId xmlns:p14="http://schemas.microsoft.com/office/powerpoint/2010/main" val="5934353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FEFBD07-E1FF-355D-C3EF-3598097775A3}"/>
              </a:ext>
            </a:extLst>
          </p:cNvPr>
          <p:cNvSpPr/>
          <p:nvPr/>
        </p:nvSpPr>
        <p:spPr>
          <a:xfrm>
            <a:off x="242524" y="275576"/>
            <a:ext cx="11629386" cy="504305"/>
          </a:xfrm>
          <a:prstGeom prst="rect">
            <a:avLst/>
          </a:prstGeom>
          <a:solidFill>
            <a:srgbClr val="00B050"/>
          </a:solidFill>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1000"/>
              </a:spcAft>
              <a:tabLst>
                <a:tab pos="900430" algn="l"/>
              </a:tabLst>
            </a:pPr>
            <a:r>
              <a:rPr lang="es-PE" sz="2000" b="1">
                <a:solidFill>
                  <a:schemeClr val="tx1"/>
                </a:solidFill>
                <a:latin typeface="Arial" panose="020B0604020202020204" pitchFamily="34" charset="0"/>
                <a:ea typeface="Calibri" panose="020F0502020204030204" pitchFamily="34" charset="0"/>
                <a:cs typeface="Times New Roman" panose="02020603050405020304" pitchFamily="18" charset="0"/>
              </a:rPr>
              <a:t>-	Evapotranspiración de Referencia mediante el lisímetro y formulas empíricas.</a:t>
            </a:r>
            <a:endParaRPr lang="es-PE"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C78FFB91-E187-125F-2E6C-CACA8D2AD42E}"/>
              </a:ext>
            </a:extLst>
          </p:cNvPr>
          <p:cNvSpPr txBox="1"/>
          <p:nvPr/>
        </p:nvSpPr>
        <p:spPr>
          <a:xfrm>
            <a:off x="693296" y="1012352"/>
            <a:ext cx="11122702" cy="748923"/>
          </a:xfrm>
          <a:prstGeom prst="rect">
            <a:avLst/>
          </a:prstGeom>
          <a:noFill/>
        </p:spPr>
        <p:txBody>
          <a:bodyPr wrap="square">
            <a:spAutoFit/>
          </a:bodyPr>
          <a:lstStyle/>
          <a:p>
            <a:pPr marL="450215" algn="just">
              <a:spcAft>
                <a:spcPts val="800"/>
              </a:spcAft>
            </a:pPr>
            <a:r>
              <a:rPr lang="es-ES" sz="1800" i="1">
                <a:effectLst/>
                <a:latin typeface="Times New Roman" panose="02020603050405020304" pitchFamily="18" charset="0"/>
                <a:ea typeface="Calibri" panose="020F0502020204030204" pitchFamily="34" charset="0"/>
                <a:cs typeface="Times New Roman" panose="02020603050405020304" pitchFamily="18" charset="0"/>
              </a:rPr>
              <a:t>Tabla 9</a:t>
            </a:r>
          </a:p>
          <a:p>
            <a:pPr marL="450215" algn="just">
              <a:spcAft>
                <a:spcPts val="800"/>
              </a:spcAft>
            </a:pPr>
            <a:r>
              <a:rPr lang="es-ES" sz="1800" i="1">
                <a:effectLst/>
                <a:latin typeface="Times New Roman" panose="02020603050405020304" pitchFamily="18" charset="0"/>
                <a:ea typeface="Calibri" panose="020F0502020204030204" pitchFamily="34" charset="0"/>
                <a:cs typeface="Times New Roman" panose="02020603050405020304" pitchFamily="18" charset="0"/>
              </a:rPr>
              <a:t>Evapotranspiración estimada a través de fórmulas empíricas y lisímetro (noviembre 2021 – marzo 2022).</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a 7">
            <a:extLst>
              <a:ext uri="{FF2B5EF4-FFF2-40B4-BE49-F238E27FC236}">
                <a16:creationId xmlns:a16="http://schemas.microsoft.com/office/drawing/2014/main" id="{316B9A07-28EB-9024-B80D-2C7D7AB4205E}"/>
              </a:ext>
            </a:extLst>
          </p:cNvPr>
          <p:cNvGraphicFramePr>
            <a:graphicFrameLocks noGrp="1"/>
          </p:cNvGraphicFramePr>
          <p:nvPr>
            <p:extLst>
              <p:ext uri="{D42A27DB-BD31-4B8C-83A1-F6EECF244321}">
                <p14:modId xmlns:p14="http://schemas.microsoft.com/office/powerpoint/2010/main" val="1989040545"/>
              </p:ext>
            </p:extLst>
          </p:nvPr>
        </p:nvGraphicFramePr>
        <p:xfrm>
          <a:off x="449705" y="1993746"/>
          <a:ext cx="11122702" cy="4258246"/>
        </p:xfrm>
        <a:graphic>
          <a:graphicData uri="http://schemas.openxmlformats.org/drawingml/2006/table">
            <a:tbl>
              <a:tblPr firstRow="1" firstCol="1" lastRow="1" lastCol="1" bandRow="1" bandCol="1">
                <a:tableStyleId>{5C22544A-7EE6-4342-B048-85BDC9FD1C3A}</a:tableStyleId>
              </a:tblPr>
              <a:tblGrid>
                <a:gridCol w="4177687">
                  <a:extLst>
                    <a:ext uri="{9D8B030D-6E8A-4147-A177-3AD203B41FA5}">
                      <a16:colId xmlns:a16="http://schemas.microsoft.com/office/drawing/2014/main" val="2284704770"/>
                    </a:ext>
                  </a:extLst>
                </a:gridCol>
                <a:gridCol w="1390338">
                  <a:extLst>
                    <a:ext uri="{9D8B030D-6E8A-4147-A177-3AD203B41FA5}">
                      <a16:colId xmlns:a16="http://schemas.microsoft.com/office/drawing/2014/main" val="2297623063"/>
                    </a:ext>
                  </a:extLst>
                </a:gridCol>
                <a:gridCol w="1394787">
                  <a:extLst>
                    <a:ext uri="{9D8B030D-6E8A-4147-A177-3AD203B41FA5}">
                      <a16:colId xmlns:a16="http://schemas.microsoft.com/office/drawing/2014/main" val="3966262442"/>
                    </a:ext>
                  </a:extLst>
                </a:gridCol>
                <a:gridCol w="1256866">
                  <a:extLst>
                    <a:ext uri="{9D8B030D-6E8A-4147-A177-3AD203B41FA5}">
                      <a16:colId xmlns:a16="http://schemas.microsoft.com/office/drawing/2014/main" val="3163138825"/>
                    </a:ext>
                  </a:extLst>
                </a:gridCol>
                <a:gridCol w="945430">
                  <a:extLst>
                    <a:ext uri="{9D8B030D-6E8A-4147-A177-3AD203B41FA5}">
                      <a16:colId xmlns:a16="http://schemas.microsoft.com/office/drawing/2014/main" val="1413078619"/>
                    </a:ext>
                  </a:extLst>
                </a:gridCol>
                <a:gridCol w="978797">
                  <a:extLst>
                    <a:ext uri="{9D8B030D-6E8A-4147-A177-3AD203B41FA5}">
                      <a16:colId xmlns:a16="http://schemas.microsoft.com/office/drawing/2014/main" val="4003516780"/>
                    </a:ext>
                  </a:extLst>
                </a:gridCol>
                <a:gridCol w="978797">
                  <a:extLst>
                    <a:ext uri="{9D8B030D-6E8A-4147-A177-3AD203B41FA5}">
                      <a16:colId xmlns:a16="http://schemas.microsoft.com/office/drawing/2014/main" val="3807797066"/>
                    </a:ext>
                  </a:extLst>
                </a:gridCol>
              </a:tblGrid>
              <a:tr h="577058">
                <a:tc>
                  <a:txBody>
                    <a:bodyPr/>
                    <a:lstStyle/>
                    <a:p>
                      <a:pPr algn="ctr">
                        <a:lnSpc>
                          <a:spcPct val="200000"/>
                        </a:lnSpc>
                        <a:spcBef>
                          <a:spcPts val="1200"/>
                        </a:spcBef>
                      </a:pPr>
                      <a:r>
                        <a:rPr lang="es-ES" sz="1600">
                          <a:effectLst/>
                        </a:rPr>
                        <a:t>FÓRMULAS</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19685" algn="ctr">
                        <a:lnSpc>
                          <a:spcPct val="200000"/>
                        </a:lnSpc>
                        <a:spcBef>
                          <a:spcPts val="1200"/>
                        </a:spcBef>
                        <a:spcAft>
                          <a:spcPts val="0"/>
                        </a:spcAft>
                      </a:pPr>
                      <a:r>
                        <a:rPr lang="es-ES" sz="1600">
                          <a:effectLst/>
                        </a:rPr>
                        <a:t>NOV</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18415" algn="ctr">
                        <a:lnSpc>
                          <a:spcPct val="200000"/>
                        </a:lnSpc>
                        <a:spcBef>
                          <a:spcPts val="1200"/>
                        </a:spcBef>
                        <a:spcAft>
                          <a:spcPts val="0"/>
                        </a:spcAft>
                      </a:pPr>
                      <a:r>
                        <a:rPr lang="es-ES" sz="1600">
                          <a:effectLst/>
                        </a:rPr>
                        <a:t>DIC.</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20320" algn="ctr">
                        <a:lnSpc>
                          <a:spcPct val="200000"/>
                        </a:lnSpc>
                        <a:spcBef>
                          <a:spcPts val="1200"/>
                        </a:spcBef>
                        <a:spcAft>
                          <a:spcPts val="0"/>
                        </a:spcAft>
                      </a:pPr>
                      <a:r>
                        <a:rPr lang="es-ES" sz="1600">
                          <a:effectLst/>
                        </a:rPr>
                        <a:t>ENE.</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19050" algn="ctr">
                        <a:lnSpc>
                          <a:spcPct val="200000"/>
                        </a:lnSpc>
                        <a:spcBef>
                          <a:spcPts val="1200"/>
                        </a:spcBef>
                        <a:spcAft>
                          <a:spcPts val="0"/>
                        </a:spcAft>
                      </a:pPr>
                      <a:r>
                        <a:rPr lang="es-ES" sz="1600">
                          <a:effectLst/>
                        </a:rPr>
                        <a:t>FEB.</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17145" algn="ctr">
                        <a:lnSpc>
                          <a:spcPct val="200000"/>
                        </a:lnSpc>
                        <a:spcBef>
                          <a:spcPts val="1200"/>
                        </a:spcBef>
                        <a:spcAft>
                          <a:spcPts val="0"/>
                        </a:spcAft>
                      </a:pPr>
                      <a:r>
                        <a:rPr lang="es-ES" sz="1600">
                          <a:effectLst/>
                        </a:rPr>
                        <a:t>MAR.</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R="17145" algn="ctr">
                        <a:lnSpc>
                          <a:spcPct val="200000"/>
                        </a:lnSpc>
                        <a:spcBef>
                          <a:spcPts val="1200"/>
                        </a:spcBef>
                        <a:spcAft>
                          <a:spcPts val="0"/>
                        </a:spcAft>
                      </a:pPr>
                      <a:r>
                        <a:rPr lang="en-US" sz="1600">
                          <a:effectLst/>
                        </a:rPr>
                        <a:t>Prom.</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639331861"/>
                  </a:ext>
                </a:extLst>
              </a:tr>
              <a:tr h="449332">
                <a:tc>
                  <a:txBody>
                    <a:bodyPr/>
                    <a:lstStyle/>
                    <a:p>
                      <a:pPr marL="41910" algn="l">
                        <a:lnSpc>
                          <a:spcPct val="150000"/>
                        </a:lnSpc>
                      </a:pPr>
                      <a:r>
                        <a:rPr lang="es-ES" sz="1600" err="1">
                          <a:effectLst/>
                        </a:rPr>
                        <a:t>ETo</a:t>
                      </a:r>
                      <a:r>
                        <a:rPr lang="es-ES" sz="1600" spc="-15">
                          <a:effectLst/>
                        </a:rPr>
                        <a:t> L</a:t>
                      </a:r>
                      <a:r>
                        <a:rPr lang="es-ES" sz="1600">
                          <a:effectLst/>
                        </a:rPr>
                        <a:t>– Lisímetro</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50000"/>
                      </a:schemeClr>
                    </a:solidFill>
                  </a:tcPr>
                </a:tc>
                <a:tc>
                  <a:txBody>
                    <a:bodyPr/>
                    <a:lstStyle/>
                    <a:p>
                      <a:pPr algn="ctr">
                        <a:lnSpc>
                          <a:spcPct val="150000"/>
                        </a:lnSpc>
                      </a:pPr>
                      <a:r>
                        <a:rPr lang="es-ES" sz="1600">
                          <a:effectLst/>
                        </a:rPr>
                        <a:t>3.97</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50000"/>
                      </a:schemeClr>
                    </a:solidFill>
                  </a:tcPr>
                </a:tc>
                <a:tc>
                  <a:txBody>
                    <a:bodyPr/>
                    <a:lstStyle/>
                    <a:p>
                      <a:pPr algn="ctr">
                        <a:lnSpc>
                          <a:spcPct val="150000"/>
                        </a:lnSpc>
                      </a:pPr>
                      <a:r>
                        <a:rPr lang="es-ES" sz="1600">
                          <a:effectLst/>
                        </a:rPr>
                        <a:t>5.43</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50000"/>
                      </a:schemeClr>
                    </a:solidFill>
                  </a:tcPr>
                </a:tc>
                <a:tc>
                  <a:txBody>
                    <a:bodyPr/>
                    <a:lstStyle/>
                    <a:p>
                      <a:pPr algn="ctr">
                        <a:lnSpc>
                          <a:spcPct val="150000"/>
                        </a:lnSpc>
                      </a:pPr>
                      <a:r>
                        <a:rPr lang="es-ES" sz="1600">
                          <a:effectLst/>
                        </a:rPr>
                        <a:t>5.26</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50000"/>
                      </a:schemeClr>
                    </a:solidFill>
                  </a:tcPr>
                </a:tc>
                <a:tc>
                  <a:txBody>
                    <a:bodyPr/>
                    <a:lstStyle/>
                    <a:p>
                      <a:pPr algn="ctr">
                        <a:lnSpc>
                          <a:spcPct val="150000"/>
                        </a:lnSpc>
                      </a:pPr>
                      <a:r>
                        <a:rPr lang="es-ES" sz="1600">
                          <a:effectLst/>
                        </a:rPr>
                        <a:t>4.20</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50000"/>
                      </a:schemeClr>
                    </a:solidFill>
                  </a:tcPr>
                </a:tc>
                <a:tc>
                  <a:txBody>
                    <a:bodyPr/>
                    <a:lstStyle/>
                    <a:p>
                      <a:pPr algn="ctr">
                        <a:lnSpc>
                          <a:spcPct val="150000"/>
                        </a:lnSpc>
                      </a:pPr>
                      <a:r>
                        <a:rPr lang="es-ES" sz="1600">
                          <a:effectLst/>
                        </a:rPr>
                        <a:t>4.56</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50000"/>
                      </a:schemeClr>
                    </a:solidFill>
                  </a:tcPr>
                </a:tc>
                <a:tc>
                  <a:txBody>
                    <a:bodyPr/>
                    <a:lstStyle/>
                    <a:p>
                      <a:pPr algn="ctr">
                        <a:lnSpc>
                          <a:spcPct val="150000"/>
                        </a:lnSpc>
                      </a:pPr>
                      <a:r>
                        <a:rPr lang="es-ES" sz="1600">
                          <a:effectLst/>
                        </a:rPr>
                        <a:t>4.68</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50000"/>
                      </a:schemeClr>
                    </a:solidFill>
                  </a:tcPr>
                </a:tc>
                <a:extLst>
                  <a:ext uri="{0D108BD9-81ED-4DB2-BD59-A6C34878D82A}">
                    <a16:rowId xmlns:a16="http://schemas.microsoft.com/office/drawing/2014/main" val="2472464805"/>
                  </a:ext>
                </a:extLst>
              </a:tr>
              <a:tr h="535864">
                <a:tc>
                  <a:txBody>
                    <a:bodyPr/>
                    <a:lstStyle/>
                    <a:p>
                      <a:pPr marL="41910" algn="l">
                        <a:lnSpc>
                          <a:spcPct val="150000"/>
                        </a:lnSpc>
                      </a:pPr>
                      <a:r>
                        <a:rPr lang="es-ES" sz="1600" err="1">
                          <a:effectLst/>
                        </a:rPr>
                        <a:t>ETo</a:t>
                      </a:r>
                      <a:r>
                        <a:rPr lang="es-ES" sz="1600" spc="-15">
                          <a:effectLst/>
                        </a:rPr>
                        <a:t> HT</a:t>
                      </a:r>
                      <a:r>
                        <a:rPr lang="es-ES" sz="1600" spc="-10">
                          <a:effectLst/>
                        </a:rPr>
                        <a:t> </a:t>
                      </a:r>
                      <a:r>
                        <a:rPr lang="es-ES" sz="1600">
                          <a:effectLst/>
                        </a:rPr>
                        <a:t>–</a:t>
                      </a:r>
                      <a:r>
                        <a:rPr lang="es-ES" sz="1600" spc="5">
                          <a:effectLst/>
                        </a:rPr>
                        <a:t> H</a:t>
                      </a:r>
                      <a:r>
                        <a:rPr lang="es-ES" sz="1600">
                          <a:effectLst/>
                        </a:rPr>
                        <a:t>argreaves</a:t>
                      </a:r>
                      <a:r>
                        <a:rPr lang="es-ES" sz="1600" spc="-15">
                          <a:effectLst/>
                        </a:rPr>
                        <a:t> T</a:t>
                      </a:r>
                      <a:r>
                        <a:rPr lang="es-ES" sz="1600">
                          <a:effectLst/>
                        </a:rPr>
                        <a:t>emperatura</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5.61</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5.66</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5.79</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5.73</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5.23</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5.60</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extLst>
                  <a:ext uri="{0D108BD9-81ED-4DB2-BD59-A6C34878D82A}">
                    <a16:rowId xmlns:a16="http://schemas.microsoft.com/office/drawing/2014/main" val="81124370"/>
                  </a:ext>
                </a:extLst>
              </a:tr>
              <a:tr h="449332">
                <a:tc>
                  <a:txBody>
                    <a:bodyPr/>
                    <a:lstStyle/>
                    <a:p>
                      <a:pPr marL="41910" algn="l">
                        <a:lnSpc>
                          <a:spcPct val="150000"/>
                        </a:lnSpc>
                      </a:pPr>
                      <a:r>
                        <a:rPr lang="es-ES" sz="1600" err="1">
                          <a:effectLst/>
                        </a:rPr>
                        <a:t>ETo</a:t>
                      </a:r>
                      <a:r>
                        <a:rPr lang="es-ES" sz="1600" spc="-15">
                          <a:effectLst/>
                        </a:rPr>
                        <a:t> HR</a:t>
                      </a:r>
                      <a:r>
                        <a:rPr lang="es-ES" sz="1600" spc="-10">
                          <a:effectLst/>
                        </a:rPr>
                        <a:t> </a:t>
                      </a:r>
                      <a:r>
                        <a:rPr lang="es-ES" sz="1600">
                          <a:effectLst/>
                        </a:rPr>
                        <a:t>–</a:t>
                      </a:r>
                      <a:r>
                        <a:rPr lang="es-ES" sz="1600" spc="5">
                          <a:effectLst/>
                        </a:rPr>
                        <a:t> H</a:t>
                      </a:r>
                      <a:r>
                        <a:rPr lang="es-ES" sz="1600">
                          <a:effectLst/>
                        </a:rPr>
                        <a:t>argreaves</a:t>
                      </a:r>
                      <a:r>
                        <a:rPr lang="es-ES" sz="1600" spc="-10">
                          <a:effectLst/>
                        </a:rPr>
                        <a:t> </a:t>
                      </a:r>
                      <a:r>
                        <a:rPr lang="es-ES" sz="1600">
                          <a:effectLst/>
                        </a:rPr>
                        <a:t>radiación</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11.06</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11.58</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11.53</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10.63</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10.86</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11.13</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796350892"/>
                  </a:ext>
                </a:extLst>
              </a:tr>
              <a:tr h="449332">
                <a:tc>
                  <a:txBody>
                    <a:bodyPr/>
                    <a:lstStyle/>
                    <a:p>
                      <a:pPr marL="41910" algn="l">
                        <a:lnSpc>
                          <a:spcPct val="150000"/>
                        </a:lnSpc>
                      </a:pPr>
                      <a:r>
                        <a:rPr lang="es-ES" sz="1600">
                          <a:effectLst/>
                        </a:rPr>
                        <a:t>ETo</a:t>
                      </a:r>
                      <a:r>
                        <a:rPr lang="es-ES" sz="1600" spc="-15">
                          <a:effectLst/>
                        </a:rPr>
                        <a:t> R</a:t>
                      </a:r>
                      <a:r>
                        <a:rPr lang="es-ES" sz="1600">
                          <a:effectLst/>
                        </a:rPr>
                        <a:t> –Radiación</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6.62</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6.59</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6.61</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6.66</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6.45</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6.59</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06256519"/>
                  </a:ext>
                </a:extLst>
              </a:tr>
              <a:tr h="449332">
                <a:tc>
                  <a:txBody>
                    <a:bodyPr/>
                    <a:lstStyle/>
                    <a:p>
                      <a:pPr marL="41910" algn="l">
                        <a:lnSpc>
                          <a:spcPct val="150000"/>
                        </a:lnSpc>
                      </a:pPr>
                      <a:r>
                        <a:rPr lang="es-ES" sz="1600" err="1">
                          <a:effectLst/>
                        </a:rPr>
                        <a:t>ETo</a:t>
                      </a:r>
                      <a:r>
                        <a:rPr lang="es-ES" sz="1600" spc="-10">
                          <a:effectLst/>
                        </a:rPr>
                        <a:t> T</a:t>
                      </a:r>
                      <a:r>
                        <a:rPr lang="es-ES" sz="1600" spc="-5">
                          <a:effectLst/>
                        </a:rPr>
                        <a:t> </a:t>
                      </a:r>
                      <a:r>
                        <a:rPr lang="es-ES" sz="1600">
                          <a:effectLst/>
                        </a:rPr>
                        <a:t>–</a:t>
                      </a:r>
                      <a:r>
                        <a:rPr lang="es-ES" sz="1600" spc="5">
                          <a:effectLst/>
                        </a:rPr>
                        <a:t> </a:t>
                      </a:r>
                      <a:r>
                        <a:rPr lang="es-ES" sz="1600" spc="5" err="1">
                          <a:effectLst/>
                        </a:rPr>
                        <a:t>T</a:t>
                      </a:r>
                      <a:r>
                        <a:rPr lang="es-ES" sz="1600" err="1">
                          <a:effectLst/>
                        </a:rPr>
                        <a:t>urc</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6.37</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6.00</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6.17</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6.66</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6.93</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algn="ctr">
                        <a:lnSpc>
                          <a:spcPct val="150000"/>
                        </a:lnSpc>
                      </a:pPr>
                      <a:r>
                        <a:rPr lang="es-ES" sz="1600">
                          <a:effectLst/>
                        </a:rPr>
                        <a:t>6.43</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4">
                        <a:lumMod val="75000"/>
                      </a:schemeClr>
                    </a:solidFill>
                  </a:tcPr>
                </a:tc>
                <a:extLst>
                  <a:ext uri="{0D108BD9-81ED-4DB2-BD59-A6C34878D82A}">
                    <a16:rowId xmlns:a16="http://schemas.microsoft.com/office/drawing/2014/main" val="689077736"/>
                  </a:ext>
                </a:extLst>
              </a:tr>
              <a:tr h="449332">
                <a:tc>
                  <a:txBody>
                    <a:bodyPr/>
                    <a:lstStyle/>
                    <a:p>
                      <a:pPr marL="41910" algn="l">
                        <a:lnSpc>
                          <a:spcPct val="150000"/>
                        </a:lnSpc>
                      </a:pPr>
                      <a:r>
                        <a:rPr lang="es-ES" sz="1600">
                          <a:effectLst/>
                        </a:rPr>
                        <a:t>ETo</a:t>
                      </a:r>
                      <a:r>
                        <a:rPr lang="es-ES" sz="1600" spc="-15">
                          <a:effectLst/>
                        </a:rPr>
                        <a:t> B</a:t>
                      </a:r>
                      <a:r>
                        <a:rPr lang="es-ES" sz="1600" spc="-5">
                          <a:effectLst/>
                        </a:rPr>
                        <a:t> </a:t>
                      </a:r>
                      <a:r>
                        <a:rPr lang="es-ES" sz="1600">
                          <a:effectLst/>
                        </a:rPr>
                        <a:t>– Blaney</a:t>
                      </a:r>
                      <a:r>
                        <a:rPr lang="es-ES" sz="1600" spc="-5">
                          <a:effectLst/>
                        </a:rPr>
                        <a:t> </a:t>
                      </a:r>
                      <a:r>
                        <a:rPr lang="es-ES" sz="1600">
                          <a:effectLst/>
                        </a:rPr>
                        <a:t>- criddle</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7.67</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8.11</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8.03</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7.47</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7.41</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7.74</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797689923"/>
                  </a:ext>
                </a:extLst>
              </a:tr>
              <a:tr h="449332">
                <a:tc>
                  <a:txBody>
                    <a:bodyPr/>
                    <a:lstStyle/>
                    <a:p>
                      <a:pPr marL="41910" algn="l">
                        <a:lnSpc>
                          <a:spcPct val="150000"/>
                        </a:lnSpc>
                      </a:pPr>
                      <a:r>
                        <a:rPr lang="es-ES" sz="1600">
                          <a:effectLst/>
                        </a:rPr>
                        <a:t>ETo</a:t>
                      </a:r>
                      <a:r>
                        <a:rPr lang="es-ES" sz="1600" spc="-15">
                          <a:effectLst/>
                        </a:rPr>
                        <a:t> </a:t>
                      </a:r>
                      <a:r>
                        <a:rPr lang="es-ES" sz="1600">
                          <a:effectLst/>
                        </a:rPr>
                        <a:t>– Jensen</a:t>
                      </a:r>
                      <a:r>
                        <a:rPr lang="es-ES" sz="1600" spc="5">
                          <a:effectLst/>
                        </a:rPr>
                        <a:t> </a:t>
                      </a:r>
                      <a:r>
                        <a:rPr lang="es-ES" sz="1600">
                          <a:effectLst/>
                        </a:rPr>
                        <a:t>-</a:t>
                      </a:r>
                      <a:r>
                        <a:rPr lang="es-ES" sz="1600" spc="-15">
                          <a:effectLst/>
                        </a:rPr>
                        <a:t> H</a:t>
                      </a:r>
                      <a:r>
                        <a:rPr lang="es-ES" sz="1600">
                          <a:effectLst/>
                        </a:rPr>
                        <a:t>aise</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9.71</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10.03</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10.00</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9.50</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9.26</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9.70</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9086551"/>
                  </a:ext>
                </a:extLst>
              </a:tr>
              <a:tr h="449332">
                <a:tc>
                  <a:txBody>
                    <a:bodyPr/>
                    <a:lstStyle/>
                    <a:p>
                      <a:pPr marL="41910" algn="l">
                        <a:lnSpc>
                          <a:spcPct val="150000"/>
                        </a:lnSpc>
                      </a:pPr>
                      <a:r>
                        <a:rPr lang="es-ES" sz="1600">
                          <a:effectLst/>
                        </a:rPr>
                        <a:t>ETo</a:t>
                      </a:r>
                      <a:r>
                        <a:rPr lang="es-ES" sz="1600" spc="-15">
                          <a:effectLst/>
                        </a:rPr>
                        <a:t> THO </a:t>
                      </a:r>
                      <a:r>
                        <a:rPr lang="es-ES" sz="1600">
                          <a:effectLst/>
                        </a:rPr>
                        <a:t>–</a:t>
                      </a:r>
                      <a:r>
                        <a:rPr lang="es-ES" sz="1600" spc="-10">
                          <a:effectLst/>
                        </a:rPr>
                        <a:t> T</a:t>
                      </a:r>
                      <a:r>
                        <a:rPr lang="es-ES" sz="1600">
                          <a:effectLst/>
                        </a:rPr>
                        <a:t>hornthwaite</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10.89</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12.09</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12.02</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9.60</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10.56</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50000"/>
                        </a:lnSpc>
                      </a:pPr>
                      <a:r>
                        <a:rPr lang="es-ES" sz="1600">
                          <a:effectLst/>
                        </a:rPr>
                        <a:t>11.03</a:t>
                      </a:r>
                      <a:endParaRPr lang="es-PE"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720542031"/>
                  </a:ext>
                </a:extLst>
              </a:tr>
            </a:tbl>
          </a:graphicData>
        </a:graphic>
      </p:graphicFrame>
    </p:spTree>
    <p:extLst>
      <p:ext uri="{BB962C8B-B14F-4D97-AF65-F5344CB8AC3E}">
        <p14:creationId xmlns:p14="http://schemas.microsoft.com/office/powerpoint/2010/main" val="394703697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968282-9B83-BCD9-19D0-87ACF8DE7F57}"/>
              </a:ext>
            </a:extLst>
          </p:cNvPr>
          <p:cNvSpPr>
            <a:spLocks noGrp="1"/>
          </p:cNvSpPr>
          <p:nvPr>
            <p:ph type="title"/>
          </p:nvPr>
        </p:nvSpPr>
        <p:spPr/>
        <p:txBody>
          <a:bodyPr/>
          <a:lstStyle/>
          <a:p>
            <a:endParaRPr lang="es-PE"/>
          </a:p>
        </p:txBody>
      </p:sp>
      <p:grpSp>
        <p:nvGrpSpPr>
          <p:cNvPr id="6" name="Grupo 5">
            <a:extLst>
              <a:ext uri="{FF2B5EF4-FFF2-40B4-BE49-F238E27FC236}">
                <a16:creationId xmlns:a16="http://schemas.microsoft.com/office/drawing/2014/main" id="{64AB0F05-C9FE-2780-C125-7927307A7E13}"/>
              </a:ext>
            </a:extLst>
          </p:cNvPr>
          <p:cNvGrpSpPr/>
          <p:nvPr/>
        </p:nvGrpSpPr>
        <p:grpSpPr>
          <a:xfrm>
            <a:off x="320449" y="1833059"/>
            <a:ext cx="11551102" cy="1160357"/>
            <a:chOff x="690690" y="3261226"/>
            <a:chExt cx="4935138" cy="2093205"/>
          </a:xfrm>
        </p:grpSpPr>
        <p:sp>
          <p:nvSpPr>
            <p:cNvPr id="7" name="Recortar rectángulo de esquina diagonal 14">
              <a:extLst>
                <a:ext uri="{FF2B5EF4-FFF2-40B4-BE49-F238E27FC236}">
                  <a16:creationId xmlns:a16="http://schemas.microsoft.com/office/drawing/2014/main" id="{73EEEA73-8316-346E-D0B1-EC764D59E792}"/>
                </a:ext>
              </a:extLst>
            </p:cNvPr>
            <p:cNvSpPr/>
            <p:nvPr/>
          </p:nvSpPr>
          <p:spPr>
            <a:xfrm>
              <a:off x="690690" y="3261226"/>
              <a:ext cx="4935138" cy="2093205"/>
            </a:xfrm>
            <a:prstGeom prst="snip2DiagRect">
              <a:avLst/>
            </a:prstGeom>
            <a:solidFill>
              <a:srgbClr val="C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PE"/>
            </a:p>
          </p:txBody>
        </p:sp>
        <p:sp>
          <p:nvSpPr>
            <p:cNvPr id="8" name="Rectángulo 7">
              <a:extLst>
                <a:ext uri="{FF2B5EF4-FFF2-40B4-BE49-F238E27FC236}">
                  <a16:creationId xmlns:a16="http://schemas.microsoft.com/office/drawing/2014/main" id="{FC9C41EB-0E64-EA26-4419-7E05EC66F108}"/>
                </a:ext>
              </a:extLst>
            </p:cNvPr>
            <p:cNvSpPr/>
            <p:nvPr/>
          </p:nvSpPr>
          <p:spPr>
            <a:xfrm>
              <a:off x="806756" y="3624280"/>
              <a:ext cx="4701647" cy="1276978"/>
            </a:xfrm>
            <a:prstGeom prst="rect">
              <a:avLst/>
            </a:prstGeom>
          </p:spPr>
          <p:txBody>
            <a:bodyPr wrap="square">
              <a:spAutoFit/>
            </a:bodyPr>
            <a:lstStyle/>
            <a:p>
              <a:pPr algn="just"/>
              <a:r>
                <a:rPr lang="es-PE" sz="2000">
                  <a:effectLst>
                    <a:glow rad="127000">
                      <a:schemeClr val="bg1"/>
                    </a:glow>
                  </a:effectLst>
                  <a:latin typeface="Arial" panose="020B0604020202020204" pitchFamily="34" charset="0"/>
                  <a:cs typeface="Arial" panose="020B0604020202020204" pitchFamily="34" charset="0"/>
                </a:rPr>
                <a:t>¿Serán los lisímetros volumétricos artesanales un método adecuado para estimar el coeficiente de cultivo (kc) del maíz morado en comparación a valores propuesto por la literatura?</a:t>
              </a:r>
            </a:p>
          </p:txBody>
        </p:sp>
      </p:grpSp>
      <p:sp>
        <p:nvSpPr>
          <p:cNvPr id="9" name="Redondear rectángulo de esquina diagonal 12">
            <a:extLst>
              <a:ext uri="{FF2B5EF4-FFF2-40B4-BE49-F238E27FC236}">
                <a16:creationId xmlns:a16="http://schemas.microsoft.com/office/drawing/2014/main" id="{3ADBA329-D91C-1107-B532-A16C7B18181A}"/>
              </a:ext>
            </a:extLst>
          </p:cNvPr>
          <p:cNvSpPr/>
          <p:nvPr/>
        </p:nvSpPr>
        <p:spPr>
          <a:xfrm>
            <a:off x="194872" y="3934194"/>
            <a:ext cx="11721352" cy="2841574"/>
          </a:xfrm>
          <a:prstGeom prst="round2DiagRect">
            <a:avLst/>
          </a:prstGeom>
          <a:solidFill>
            <a:srgbClr val="002060"/>
          </a:solidFill>
          <a:ln/>
        </p:spPr>
        <p:style>
          <a:lnRef idx="3">
            <a:schemeClr val="lt1"/>
          </a:lnRef>
          <a:fillRef idx="1">
            <a:schemeClr val="accent3"/>
          </a:fillRef>
          <a:effectRef idx="1">
            <a:schemeClr val="accent3"/>
          </a:effectRef>
          <a:fontRef idx="minor">
            <a:schemeClr val="lt1"/>
          </a:fontRef>
        </p:style>
        <p:txBody>
          <a:bodyPr rtlCol="0" anchor="ctr"/>
          <a:lstStyle/>
          <a:p>
            <a:pPr marL="342900" lvl="0" indent="-342900" algn="just">
              <a:buFont typeface="Arial" panose="020B0604020202020204" pitchFamily="34" charset="0"/>
              <a:buChar char="-"/>
            </a:pPr>
            <a:r>
              <a:rPr lang="es-PE">
                <a:solidFill>
                  <a:schemeClr val="tx1"/>
                </a:solidFill>
                <a:effectLst>
                  <a:glow rad="127000">
                    <a:schemeClr val="bg1"/>
                  </a:glow>
                </a:effectLst>
                <a:latin typeface="Arial" panose="020B0604020202020204" pitchFamily="34" charset="0"/>
                <a:cs typeface="Arial" panose="020B0604020202020204" pitchFamily="34" charset="0"/>
              </a:rPr>
              <a:t>¿Será el lisímetro volumétrico artesanal un método adecuado para estimar la evapotranspiración del cultivo (</a:t>
            </a:r>
            <a:r>
              <a:rPr lang="es-PE" err="1">
                <a:solidFill>
                  <a:schemeClr val="tx1"/>
                </a:solidFill>
                <a:effectLst>
                  <a:glow rad="127000">
                    <a:schemeClr val="bg1"/>
                  </a:glow>
                </a:effectLst>
                <a:latin typeface="Arial" panose="020B0604020202020204" pitchFamily="34" charset="0"/>
                <a:cs typeface="Arial" panose="020B0604020202020204" pitchFamily="34" charset="0"/>
              </a:rPr>
              <a:t>ETc</a:t>
            </a:r>
            <a:r>
              <a:rPr lang="es-PE">
                <a:solidFill>
                  <a:schemeClr val="tx1"/>
                </a:solidFill>
                <a:effectLst>
                  <a:glow rad="127000">
                    <a:schemeClr val="bg1"/>
                  </a:glow>
                </a:effectLst>
                <a:latin typeface="Arial" panose="020B0604020202020204" pitchFamily="34" charset="0"/>
                <a:cs typeface="Arial" panose="020B0604020202020204" pitchFamily="34" charset="0"/>
              </a:rPr>
              <a:t>) del maíz morado (Zea Maíz L), en las diferentes etapas de crecimiento, en la localidad de </a:t>
            </a:r>
            <a:r>
              <a:rPr lang="es-PE" err="1">
                <a:solidFill>
                  <a:schemeClr val="tx1"/>
                </a:solidFill>
                <a:effectLst>
                  <a:glow rad="127000">
                    <a:schemeClr val="bg1"/>
                  </a:glow>
                </a:effectLst>
                <a:latin typeface="Arial" panose="020B0604020202020204" pitchFamily="34" charset="0"/>
                <a:cs typeface="Arial" panose="020B0604020202020204" pitchFamily="34" charset="0"/>
              </a:rPr>
              <a:t>Cayhuayna</a:t>
            </a:r>
            <a:r>
              <a:rPr lang="es-PE">
                <a:solidFill>
                  <a:schemeClr val="tx1"/>
                </a:solidFill>
                <a:effectLst>
                  <a:glow rad="127000">
                    <a:schemeClr val="bg1"/>
                  </a:glow>
                </a:effectLst>
                <a:latin typeface="Arial" panose="020B0604020202020204" pitchFamily="34" charset="0"/>
                <a:cs typeface="Arial" panose="020B0604020202020204" pitchFamily="34" charset="0"/>
              </a:rPr>
              <a:t> – Huánuco?</a:t>
            </a:r>
          </a:p>
          <a:p>
            <a:pPr marL="342900" lvl="0" indent="-342900" algn="just">
              <a:buFont typeface="Arial" panose="020B0604020202020204" pitchFamily="34" charset="0"/>
              <a:buChar char="-"/>
            </a:pPr>
            <a:r>
              <a:rPr lang="es-PE">
                <a:solidFill>
                  <a:schemeClr val="tx1"/>
                </a:solidFill>
                <a:effectLst>
                  <a:glow rad="127000">
                    <a:schemeClr val="bg1"/>
                  </a:glow>
                </a:effectLst>
                <a:latin typeface="Arial" panose="020B0604020202020204" pitchFamily="34" charset="0"/>
                <a:cs typeface="Arial" panose="020B0604020202020204" pitchFamily="34" charset="0"/>
              </a:rPr>
              <a:t>¿Serán el lisímetro volumétrico artesanal y las fórmulas empíricas métodos adecuados para estimar la evapotranspiración, en la localidad de </a:t>
            </a:r>
            <a:r>
              <a:rPr lang="es-PE" err="1">
                <a:solidFill>
                  <a:schemeClr val="tx1"/>
                </a:solidFill>
                <a:effectLst>
                  <a:glow rad="127000">
                    <a:schemeClr val="bg1"/>
                  </a:glow>
                </a:effectLst>
                <a:latin typeface="Arial" panose="020B0604020202020204" pitchFamily="34" charset="0"/>
                <a:cs typeface="Arial" panose="020B0604020202020204" pitchFamily="34" charset="0"/>
              </a:rPr>
              <a:t>Cayhuayna</a:t>
            </a:r>
            <a:r>
              <a:rPr lang="es-PE">
                <a:solidFill>
                  <a:schemeClr val="tx1"/>
                </a:solidFill>
                <a:effectLst>
                  <a:glow rad="127000">
                    <a:schemeClr val="bg1"/>
                  </a:glow>
                </a:effectLst>
                <a:latin typeface="Arial" panose="020B0604020202020204" pitchFamily="34" charset="0"/>
                <a:cs typeface="Arial" panose="020B0604020202020204" pitchFamily="34" charset="0"/>
              </a:rPr>
              <a:t> – Huánuco?</a:t>
            </a:r>
          </a:p>
          <a:p>
            <a:pPr marL="342900" lvl="0" indent="-342900" algn="just">
              <a:buFont typeface="Arial" panose="020B0604020202020204" pitchFamily="34" charset="0"/>
              <a:buChar char="-"/>
            </a:pPr>
            <a:r>
              <a:rPr lang="es-PE">
                <a:solidFill>
                  <a:schemeClr val="tx1"/>
                </a:solidFill>
                <a:effectLst>
                  <a:glow rad="127000">
                    <a:schemeClr val="bg1"/>
                  </a:glow>
                </a:effectLst>
                <a:latin typeface="Arial" panose="020B0604020202020204" pitchFamily="34" charset="0"/>
                <a:cs typeface="Arial" panose="020B0604020202020204" pitchFamily="34" charset="0"/>
              </a:rPr>
              <a:t>¿Serán los lisímetros volumétricos artesanales un método adecuado para estimar el coeficiente de cultivo (Kc) del maíz morado (Zea Maíz L.), en las diferentes etapas de crecimiento? </a:t>
            </a:r>
          </a:p>
        </p:txBody>
      </p:sp>
      <p:sp>
        <p:nvSpPr>
          <p:cNvPr id="11" name="Pergamino horizontal 8">
            <a:extLst>
              <a:ext uri="{FF2B5EF4-FFF2-40B4-BE49-F238E27FC236}">
                <a16:creationId xmlns:a16="http://schemas.microsoft.com/office/drawing/2014/main" id="{4A322A84-2F50-BB83-8CB0-3F746000B1C0}"/>
              </a:ext>
            </a:extLst>
          </p:cNvPr>
          <p:cNvSpPr/>
          <p:nvPr/>
        </p:nvSpPr>
        <p:spPr>
          <a:xfrm>
            <a:off x="365122" y="3009076"/>
            <a:ext cx="3851385" cy="925118"/>
          </a:xfrm>
          <a:prstGeom prst="horizontalScroll">
            <a:avLst/>
          </a:prstGeom>
          <a:solidFill>
            <a:srgbClr val="002060"/>
          </a:solidFill>
        </p:spPr>
        <p:style>
          <a:lnRef idx="3">
            <a:schemeClr val="lt1"/>
          </a:lnRef>
          <a:fillRef idx="1">
            <a:schemeClr val="accent3"/>
          </a:fillRef>
          <a:effectRef idx="1">
            <a:schemeClr val="accent3"/>
          </a:effectRef>
          <a:fontRef idx="minor">
            <a:schemeClr val="lt1"/>
          </a:fontRef>
        </p:style>
        <p:txBody>
          <a:bodyPr rtlCol="0" anchor="ctr"/>
          <a:lstStyle/>
          <a:p>
            <a:pPr defTabSz="457200">
              <a:lnSpc>
                <a:spcPct val="150000"/>
              </a:lnSpc>
            </a:pPr>
            <a:endParaRPr lang="es-ES" sz="2400" b="1">
              <a:solidFill>
                <a:schemeClr val="tx1"/>
              </a:solidFill>
              <a:effectLst>
                <a:glow rad="127000">
                  <a:schemeClr val="bg1"/>
                </a:glow>
              </a:effectLst>
              <a:latin typeface="Arial" panose="020B0604020202020204" pitchFamily="34" charset="0"/>
              <a:cs typeface="Arial" panose="020B0604020202020204" pitchFamily="34" charset="0"/>
            </a:endParaRPr>
          </a:p>
          <a:p>
            <a:pPr defTabSz="457200">
              <a:lnSpc>
                <a:spcPct val="150000"/>
              </a:lnSpc>
            </a:pPr>
            <a:r>
              <a:rPr lang="es-ES" sz="2000">
                <a:solidFill>
                  <a:schemeClr val="tx1"/>
                </a:solidFill>
                <a:effectLst>
                  <a:glow rad="127000">
                    <a:schemeClr val="bg1"/>
                  </a:glow>
                </a:effectLst>
                <a:latin typeface="Arial" panose="020B0604020202020204" pitchFamily="34" charset="0"/>
                <a:cs typeface="Arial" panose="020B0604020202020204" pitchFamily="34" charset="0"/>
              </a:rPr>
              <a:t>-	Problemas específicos </a:t>
            </a:r>
            <a:endParaRPr lang="es-PE" sz="2000">
              <a:solidFill>
                <a:schemeClr val="tx1"/>
              </a:solidFill>
              <a:effectLst>
                <a:glow rad="127000">
                  <a:schemeClr val="bg1"/>
                </a:glow>
              </a:effectLst>
              <a:latin typeface="Arial" panose="020B0604020202020204" pitchFamily="34" charset="0"/>
              <a:cs typeface="Arial" panose="020B0604020202020204" pitchFamily="34" charset="0"/>
            </a:endParaRPr>
          </a:p>
          <a:p>
            <a:pPr lvl="0" defTabSz="457200">
              <a:lnSpc>
                <a:spcPct val="150000"/>
              </a:lnSpc>
            </a:pPr>
            <a:endParaRPr lang="es-PE" sz="24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Pergamino horizontal 8">
            <a:extLst>
              <a:ext uri="{FF2B5EF4-FFF2-40B4-BE49-F238E27FC236}">
                <a16:creationId xmlns:a16="http://schemas.microsoft.com/office/drawing/2014/main" id="{09A5B38F-C645-1DEA-B647-BA2568A049D1}"/>
              </a:ext>
            </a:extLst>
          </p:cNvPr>
          <p:cNvSpPr/>
          <p:nvPr/>
        </p:nvSpPr>
        <p:spPr>
          <a:xfrm>
            <a:off x="317273" y="882704"/>
            <a:ext cx="3851385" cy="904862"/>
          </a:xfrm>
          <a:prstGeom prst="horizontalScroll">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defTabSz="457200">
              <a:lnSpc>
                <a:spcPct val="150000"/>
              </a:lnSpc>
            </a:pPr>
            <a:endParaRPr lang="es-ES" sz="2400" b="1">
              <a:solidFill>
                <a:schemeClr val="tx1"/>
              </a:solidFill>
              <a:effectLst>
                <a:glow rad="127000">
                  <a:schemeClr val="bg1"/>
                </a:glow>
              </a:effectLst>
              <a:latin typeface="Arial" panose="020B0604020202020204" pitchFamily="34" charset="0"/>
              <a:cs typeface="Arial" panose="020B0604020202020204" pitchFamily="34" charset="0"/>
            </a:endParaRPr>
          </a:p>
          <a:p>
            <a:pPr defTabSz="457200">
              <a:lnSpc>
                <a:spcPct val="150000"/>
              </a:lnSpc>
            </a:pPr>
            <a:r>
              <a:rPr lang="es-ES" sz="2000" b="1">
                <a:solidFill>
                  <a:schemeClr val="tx1"/>
                </a:solidFill>
                <a:effectLst>
                  <a:glow rad="127000">
                    <a:schemeClr val="bg1"/>
                  </a:glow>
                </a:effectLst>
                <a:latin typeface="Arial" panose="020B0604020202020204" pitchFamily="34" charset="0"/>
                <a:cs typeface="Arial" panose="020B0604020202020204" pitchFamily="34" charset="0"/>
              </a:rPr>
              <a:t>-	Problema general</a:t>
            </a:r>
          </a:p>
          <a:p>
            <a:pPr lvl="0" defTabSz="457200">
              <a:lnSpc>
                <a:spcPct val="150000"/>
              </a:lnSpc>
            </a:pPr>
            <a:endParaRPr lang="es-PE" sz="24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Pergamino horizontal 8">
            <a:extLst>
              <a:ext uri="{FF2B5EF4-FFF2-40B4-BE49-F238E27FC236}">
                <a16:creationId xmlns:a16="http://schemas.microsoft.com/office/drawing/2014/main" id="{2D431965-2A86-5935-F8CD-B77CCE6F0014}"/>
              </a:ext>
            </a:extLst>
          </p:cNvPr>
          <p:cNvSpPr/>
          <p:nvPr/>
        </p:nvSpPr>
        <p:spPr>
          <a:xfrm>
            <a:off x="2538684" y="-61514"/>
            <a:ext cx="7561911" cy="982141"/>
          </a:xfrm>
          <a:prstGeom prst="horizontalScroll">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lvl="0" defTabSz="457200">
              <a:lnSpc>
                <a:spcPct val="150000"/>
              </a:lnSpc>
            </a:pPr>
            <a:r>
              <a:rPr lang="es-PE" sz="2400" b="1">
                <a:solidFill>
                  <a:prstClr val="white"/>
                </a:solidFill>
                <a:latin typeface="Arial" panose="020B0604020202020204" pitchFamily="34" charset="0"/>
                <a:ea typeface="Calibri" panose="020F0502020204030204" pitchFamily="34" charset="0"/>
                <a:cs typeface="Times New Roman" panose="02020603050405020304" pitchFamily="18" charset="0"/>
              </a:rPr>
              <a:t>1.1.2. Formulación del problema del problema</a:t>
            </a:r>
            <a:endParaRPr lang="es-PE" sz="20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549141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F17836C-5258-BE11-DE1A-19A8367CF254}"/>
              </a:ext>
            </a:extLst>
          </p:cNvPr>
          <p:cNvPicPr>
            <a:picLocks noChangeAspect="1"/>
          </p:cNvPicPr>
          <p:nvPr/>
        </p:nvPicPr>
        <p:blipFill>
          <a:blip r:embed="rId2"/>
          <a:stretch>
            <a:fillRect/>
          </a:stretch>
        </p:blipFill>
        <p:spPr>
          <a:xfrm>
            <a:off x="496776" y="1499449"/>
            <a:ext cx="11165571" cy="5059274"/>
          </a:xfrm>
          <a:prstGeom prst="rect">
            <a:avLst/>
          </a:prstGeom>
        </p:spPr>
      </p:pic>
      <p:sp>
        <p:nvSpPr>
          <p:cNvPr id="7" name="Rectángulo 6">
            <a:extLst>
              <a:ext uri="{FF2B5EF4-FFF2-40B4-BE49-F238E27FC236}">
                <a16:creationId xmlns:a16="http://schemas.microsoft.com/office/drawing/2014/main" id="{5043303C-BDD4-551D-D029-0959DE7732F7}"/>
              </a:ext>
            </a:extLst>
          </p:cNvPr>
          <p:cNvSpPr/>
          <p:nvPr/>
        </p:nvSpPr>
        <p:spPr>
          <a:xfrm>
            <a:off x="496776" y="434034"/>
            <a:ext cx="11629386" cy="887231"/>
          </a:xfrm>
          <a:prstGeom prst="rect">
            <a:avLst/>
          </a:prstGeom>
        </p:spPr>
        <p:txBody>
          <a:bodyPr wrap="square">
            <a:spAutoFit/>
          </a:bodyPr>
          <a:lstStyle/>
          <a:p>
            <a:pPr>
              <a:lnSpc>
                <a:spcPct val="200000"/>
              </a:lnSpc>
            </a:pPr>
            <a:r>
              <a:rPr lang="es-PE" sz="1400" b="1">
                <a:latin typeface="Arial" panose="020B0604020202020204" pitchFamily="34" charset="0"/>
                <a:ea typeface="Calibri" panose="020F0502020204030204" pitchFamily="34" charset="0"/>
              </a:rPr>
              <a:t>Figura 14</a:t>
            </a:r>
          </a:p>
          <a:p>
            <a:pPr>
              <a:lnSpc>
                <a:spcPct val="200000"/>
              </a:lnSpc>
            </a:pPr>
            <a:r>
              <a:rPr lang="es-PE" sz="1400" b="1">
                <a:latin typeface="Arial" panose="020B0604020202020204" pitchFamily="34" charset="0"/>
                <a:ea typeface="Calibri" panose="020F0502020204030204" pitchFamily="34" charset="0"/>
              </a:rPr>
              <a:t>Evapotranspiración Potencial mediante Fórmulas empíricas y método del lisímetro para el periodo 2021-2022.</a:t>
            </a:r>
            <a:endParaRPr lang="es-PE" sz="1600" b="1">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00848969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88187053-82E7-C6E1-0E8F-FE46BC9D9F4D}"/>
              </a:ext>
            </a:extLst>
          </p:cNvPr>
          <p:cNvGraphicFramePr>
            <a:graphicFrameLocks noGrp="1"/>
          </p:cNvGraphicFramePr>
          <p:nvPr>
            <p:extLst>
              <p:ext uri="{D42A27DB-BD31-4B8C-83A1-F6EECF244321}">
                <p14:modId xmlns:p14="http://schemas.microsoft.com/office/powerpoint/2010/main" val="1993443010"/>
              </p:ext>
            </p:extLst>
          </p:nvPr>
        </p:nvGraphicFramePr>
        <p:xfrm>
          <a:off x="344774" y="1768839"/>
          <a:ext cx="11497456" cy="4751880"/>
        </p:xfrm>
        <a:graphic>
          <a:graphicData uri="http://schemas.openxmlformats.org/drawingml/2006/table">
            <a:tbl>
              <a:tblPr firstRow="1" firstCol="1" bandRow="1">
                <a:tableStyleId>{5C22544A-7EE6-4342-B048-85BDC9FD1C3A}</a:tableStyleId>
              </a:tblPr>
              <a:tblGrid>
                <a:gridCol w="831953">
                  <a:extLst>
                    <a:ext uri="{9D8B030D-6E8A-4147-A177-3AD203B41FA5}">
                      <a16:colId xmlns:a16="http://schemas.microsoft.com/office/drawing/2014/main" val="1806790025"/>
                    </a:ext>
                  </a:extLst>
                </a:gridCol>
                <a:gridCol w="702040">
                  <a:extLst>
                    <a:ext uri="{9D8B030D-6E8A-4147-A177-3AD203B41FA5}">
                      <a16:colId xmlns:a16="http://schemas.microsoft.com/office/drawing/2014/main" val="2312811748"/>
                    </a:ext>
                  </a:extLst>
                </a:gridCol>
                <a:gridCol w="702040">
                  <a:extLst>
                    <a:ext uri="{9D8B030D-6E8A-4147-A177-3AD203B41FA5}">
                      <a16:colId xmlns:a16="http://schemas.microsoft.com/office/drawing/2014/main" val="1636905187"/>
                    </a:ext>
                  </a:extLst>
                </a:gridCol>
                <a:gridCol w="702040">
                  <a:extLst>
                    <a:ext uri="{9D8B030D-6E8A-4147-A177-3AD203B41FA5}">
                      <a16:colId xmlns:a16="http://schemas.microsoft.com/office/drawing/2014/main" val="3629988445"/>
                    </a:ext>
                  </a:extLst>
                </a:gridCol>
                <a:gridCol w="702040">
                  <a:extLst>
                    <a:ext uri="{9D8B030D-6E8A-4147-A177-3AD203B41FA5}">
                      <a16:colId xmlns:a16="http://schemas.microsoft.com/office/drawing/2014/main" val="2757072419"/>
                    </a:ext>
                  </a:extLst>
                </a:gridCol>
                <a:gridCol w="702040">
                  <a:extLst>
                    <a:ext uri="{9D8B030D-6E8A-4147-A177-3AD203B41FA5}">
                      <a16:colId xmlns:a16="http://schemas.microsoft.com/office/drawing/2014/main" val="1492375890"/>
                    </a:ext>
                  </a:extLst>
                </a:gridCol>
                <a:gridCol w="702040">
                  <a:extLst>
                    <a:ext uri="{9D8B030D-6E8A-4147-A177-3AD203B41FA5}">
                      <a16:colId xmlns:a16="http://schemas.microsoft.com/office/drawing/2014/main" val="1806975966"/>
                    </a:ext>
                  </a:extLst>
                </a:gridCol>
                <a:gridCol w="702040">
                  <a:extLst>
                    <a:ext uri="{9D8B030D-6E8A-4147-A177-3AD203B41FA5}">
                      <a16:colId xmlns:a16="http://schemas.microsoft.com/office/drawing/2014/main" val="4028700553"/>
                    </a:ext>
                  </a:extLst>
                </a:gridCol>
                <a:gridCol w="702040">
                  <a:extLst>
                    <a:ext uri="{9D8B030D-6E8A-4147-A177-3AD203B41FA5}">
                      <a16:colId xmlns:a16="http://schemas.microsoft.com/office/drawing/2014/main" val="401311448"/>
                    </a:ext>
                  </a:extLst>
                </a:gridCol>
                <a:gridCol w="702040">
                  <a:extLst>
                    <a:ext uri="{9D8B030D-6E8A-4147-A177-3AD203B41FA5}">
                      <a16:colId xmlns:a16="http://schemas.microsoft.com/office/drawing/2014/main" val="3404667453"/>
                    </a:ext>
                  </a:extLst>
                </a:gridCol>
                <a:gridCol w="702040">
                  <a:extLst>
                    <a:ext uri="{9D8B030D-6E8A-4147-A177-3AD203B41FA5}">
                      <a16:colId xmlns:a16="http://schemas.microsoft.com/office/drawing/2014/main" val="2674992233"/>
                    </a:ext>
                  </a:extLst>
                </a:gridCol>
                <a:gridCol w="702040">
                  <a:extLst>
                    <a:ext uri="{9D8B030D-6E8A-4147-A177-3AD203B41FA5}">
                      <a16:colId xmlns:a16="http://schemas.microsoft.com/office/drawing/2014/main" val="1470443208"/>
                    </a:ext>
                  </a:extLst>
                </a:gridCol>
                <a:gridCol w="702040">
                  <a:extLst>
                    <a:ext uri="{9D8B030D-6E8A-4147-A177-3AD203B41FA5}">
                      <a16:colId xmlns:a16="http://schemas.microsoft.com/office/drawing/2014/main" val="2583588874"/>
                    </a:ext>
                  </a:extLst>
                </a:gridCol>
                <a:gridCol w="702040">
                  <a:extLst>
                    <a:ext uri="{9D8B030D-6E8A-4147-A177-3AD203B41FA5}">
                      <a16:colId xmlns:a16="http://schemas.microsoft.com/office/drawing/2014/main" val="64787671"/>
                    </a:ext>
                  </a:extLst>
                </a:gridCol>
                <a:gridCol w="702040">
                  <a:extLst>
                    <a:ext uri="{9D8B030D-6E8A-4147-A177-3AD203B41FA5}">
                      <a16:colId xmlns:a16="http://schemas.microsoft.com/office/drawing/2014/main" val="2682770815"/>
                    </a:ext>
                  </a:extLst>
                </a:gridCol>
                <a:gridCol w="836943">
                  <a:extLst>
                    <a:ext uri="{9D8B030D-6E8A-4147-A177-3AD203B41FA5}">
                      <a16:colId xmlns:a16="http://schemas.microsoft.com/office/drawing/2014/main" val="657471850"/>
                    </a:ext>
                  </a:extLst>
                </a:gridCol>
              </a:tblGrid>
              <a:tr h="612976">
                <a:tc gridSpan="16">
                  <a:txBody>
                    <a:bodyPr/>
                    <a:lstStyle/>
                    <a:p>
                      <a:pPr algn="ctr" fontAlgn="ctr"/>
                      <a:r>
                        <a:rPr lang="es-PE" sz="1000" u="none" strike="noStrike">
                          <a:effectLst/>
                        </a:rPr>
                        <a:t> </a:t>
                      </a:r>
                    </a:p>
                    <a:p>
                      <a:pPr algn="ctr" fontAlgn="ctr"/>
                      <a:r>
                        <a:rPr lang="es-PE" sz="1000" u="none" strike="noStrike" err="1">
                          <a:effectLst/>
                        </a:rPr>
                        <a:t>ETP</a:t>
                      </a:r>
                      <a:r>
                        <a:rPr lang="es-PE" sz="1000" u="none" strike="noStrike">
                          <a:effectLst/>
                        </a:rPr>
                        <a:t> (mm/día)</a:t>
                      </a:r>
                    </a:p>
                    <a:p>
                      <a:pPr algn="ctr" fontAlgn="ctr"/>
                      <a:r>
                        <a:rPr lang="es-PE" sz="1000" u="none" strike="noStrike">
                          <a:effectLst/>
                        </a:rPr>
                        <a:t> </a:t>
                      </a:r>
                      <a:endParaRPr lang="es-PE" sz="1000" b="1" i="0" u="none" strike="noStrike">
                        <a:solidFill>
                          <a:srgbClr val="000000"/>
                        </a:solidFill>
                        <a:effectLst/>
                        <a:latin typeface="Times New Roman" panose="02020603050405020304" pitchFamily="18" charset="0"/>
                      </a:endParaRPr>
                    </a:p>
                  </a:txBody>
                  <a:tcPr marL="8215" marR="8215" marT="8215" marB="0" anchor="ctr"/>
                </a:tc>
                <a:tc hMerge="1">
                  <a:txBody>
                    <a:bodyPr/>
                    <a:lstStyle/>
                    <a:p>
                      <a:pPr algn="ctr" fontAlgn="ctr"/>
                      <a:r>
                        <a:rPr lang="es-PE" sz="1000" u="none" strike="noStrike" err="1">
                          <a:effectLst/>
                        </a:rPr>
                        <a:t>ETP</a:t>
                      </a:r>
                      <a:r>
                        <a:rPr lang="es-PE" sz="1000" u="none" strike="noStrike">
                          <a:effectLst/>
                        </a:rPr>
                        <a:t> (mm/día)</a:t>
                      </a:r>
                      <a:endParaRPr lang="es-PE" sz="1000" b="1" i="0" u="none" strike="noStrike">
                        <a:solidFill>
                          <a:srgbClr val="000000"/>
                        </a:solidFill>
                        <a:effectLst/>
                        <a:latin typeface="Times New Roman" panose="02020603050405020304" pitchFamily="18" charset="0"/>
                      </a:endParaRPr>
                    </a:p>
                  </a:txBody>
                  <a:tcPr marL="8215" marR="8215" marT="8215" marB="0" anchor="ct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pPr algn="ctr" fontAlgn="ctr"/>
                      <a:r>
                        <a:rPr lang="es-PE" sz="1000" u="none" strike="noStrike">
                          <a:effectLst/>
                        </a:rPr>
                        <a:t> </a:t>
                      </a:r>
                      <a:endParaRPr lang="es-PE" sz="1000" b="1" i="0" u="none" strike="noStrike">
                        <a:solidFill>
                          <a:srgbClr val="000000"/>
                        </a:solidFill>
                        <a:effectLst/>
                        <a:latin typeface="Times New Roman" panose="02020603050405020304" pitchFamily="18" charset="0"/>
                      </a:endParaRPr>
                    </a:p>
                  </a:txBody>
                  <a:tcPr marL="8215" marR="8215" marT="8215" marB="0" anchor="ct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959245798"/>
                  </a:ext>
                </a:extLst>
              </a:tr>
              <a:tr h="803336">
                <a:tc>
                  <a:txBody>
                    <a:bodyPr/>
                    <a:lstStyle/>
                    <a:p>
                      <a:pPr algn="ctr" fontAlgn="ctr"/>
                      <a:r>
                        <a:rPr lang="es-PE" sz="1000" u="none" strike="noStrike">
                          <a:effectLst/>
                        </a:rPr>
                        <a:t>MESES</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a:t>
                      </a:r>
                      <a:r>
                        <a:rPr lang="es-PE" sz="1000" u="none" strike="noStrike" err="1">
                          <a:effectLst/>
                        </a:rPr>
                        <a:t>rye</a:t>
                      </a:r>
                      <a:r>
                        <a:rPr lang="es-PE" sz="1000" u="none" strike="noStrike">
                          <a:effectLst/>
                        </a:rPr>
                        <a:t> </a:t>
                      </a:r>
                      <a:r>
                        <a:rPr lang="es-PE" sz="1000" u="none" strike="noStrike" err="1">
                          <a:effectLst/>
                        </a:rPr>
                        <a:t>grass</a:t>
                      </a:r>
                      <a:r>
                        <a:rPr lang="es-PE" sz="1000" u="none" strike="noStrike">
                          <a:effectLst/>
                        </a:rPr>
                        <a:t>)</a:t>
                      </a:r>
                      <a:endParaRPr lang="es-PE" sz="1000" b="1" i="0" u="none" strike="noStrike">
                        <a:solidFill>
                          <a:srgbClr val="000000"/>
                        </a:solidFill>
                        <a:effectLst/>
                        <a:latin typeface="Times New Roman" panose="02020603050405020304" pitchFamily="18" charset="0"/>
                      </a:endParaRPr>
                    </a:p>
                  </a:txBody>
                  <a:tcPr marL="8215" marR="8215" marT="8215" marB="0" anchor="ctr">
                    <a:solidFill>
                      <a:srgbClr val="92D050"/>
                    </a:solidFill>
                  </a:tcPr>
                </a:tc>
                <a:tc>
                  <a:txBody>
                    <a:bodyPr/>
                    <a:lstStyle/>
                    <a:p>
                      <a:pPr algn="ctr" fontAlgn="ctr"/>
                      <a:r>
                        <a:rPr lang="es-PE" sz="1000" u="none" strike="noStrike">
                          <a:effectLst/>
                        </a:rPr>
                        <a:t>Blaney mm/día</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Error absoluto</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Radiación mm/día</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Error absoluto</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 </a:t>
                      </a:r>
                      <a:r>
                        <a:rPr lang="es-PE" sz="1000" u="none" strike="noStrike" err="1">
                          <a:effectLst/>
                        </a:rPr>
                        <a:t>Hargr</a:t>
                      </a:r>
                      <a:r>
                        <a:rPr lang="es-PE" sz="1000" u="none" strike="noStrike">
                          <a:effectLst/>
                        </a:rPr>
                        <a:t>. Radiación</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Error absoluto</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err="1">
                          <a:effectLst/>
                        </a:rPr>
                        <a:t>Hargr</a:t>
                      </a:r>
                      <a:r>
                        <a:rPr lang="es-PE" sz="1000" u="none" strike="noStrike">
                          <a:effectLst/>
                        </a:rPr>
                        <a:t>. </a:t>
                      </a:r>
                      <a:r>
                        <a:rPr lang="es-PE" sz="1000" u="none" strike="noStrike" err="1">
                          <a:effectLst/>
                        </a:rPr>
                        <a:t>Temp</a:t>
                      </a:r>
                      <a:r>
                        <a:rPr lang="es-PE" sz="1000" u="none" strike="noStrike">
                          <a:effectLst/>
                        </a:rPr>
                        <a:t>.</a:t>
                      </a:r>
                      <a:endParaRPr lang="es-PE" sz="1000" b="1"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Error absoluto</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err="1">
                          <a:effectLst/>
                        </a:rPr>
                        <a:t>Turc</a:t>
                      </a:r>
                      <a:r>
                        <a:rPr lang="es-PE" sz="1000" u="none" strike="noStrike">
                          <a:effectLst/>
                        </a:rPr>
                        <a:t> mm/día</a:t>
                      </a:r>
                      <a:endParaRPr lang="es-PE" sz="1000" b="1"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Error absoluto</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Jensen </a:t>
                      </a:r>
                      <a:r>
                        <a:rPr lang="es-PE" sz="1000" u="none" strike="noStrike" err="1">
                          <a:effectLst/>
                        </a:rPr>
                        <a:t>Haise</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Error absoluto</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err="1">
                          <a:effectLst/>
                        </a:rPr>
                        <a:t>Thornthwaite</a:t>
                      </a:r>
                      <a:r>
                        <a:rPr lang="es-PE" sz="1000" u="none" strike="noStrike">
                          <a:effectLst/>
                        </a:rPr>
                        <a:t> mm/día</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Error absoluto</a:t>
                      </a:r>
                      <a:endParaRPr lang="es-PE" sz="1000" b="1" i="0" u="none" strike="noStrike">
                        <a:solidFill>
                          <a:srgbClr val="000000"/>
                        </a:solidFill>
                        <a:effectLst/>
                        <a:latin typeface="Times New Roman" panose="02020603050405020304" pitchFamily="18" charset="0"/>
                      </a:endParaRPr>
                    </a:p>
                  </a:txBody>
                  <a:tcPr marL="8215" marR="8215" marT="8215" marB="0" anchor="ctr"/>
                </a:tc>
                <a:extLst>
                  <a:ext uri="{0D108BD9-81ED-4DB2-BD59-A6C34878D82A}">
                    <a16:rowId xmlns:a16="http://schemas.microsoft.com/office/drawing/2014/main" val="2931052311"/>
                  </a:ext>
                </a:extLst>
              </a:tr>
              <a:tr h="803336">
                <a:tc>
                  <a:txBody>
                    <a:bodyPr/>
                    <a:lstStyle/>
                    <a:p>
                      <a:pPr algn="l" fontAlgn="ctr"/>
                      <a:r>
                        <a:rPr lang="es-PE" sz="1000" u="none" strike="noStrike">
                          <a:effectLst/>
                        </a:rPr>
                        <a:t>NOVIEMBRE</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3.97</a:t>
                      </a:r>
                      <a:endParaRPr lang="es-PE" sz="1000" b="0" i="0" u="none" strike="noStrike">
                        <a:solidFill>
                          <a:srgbClr val="000000"/>
                        </a:solidFill>
                        <a:effectLst/>
                        <a:latin typeface="Times New Roman" panose="02020603050405020304" pitchFamily="18" charset="0"/>
                      </a:endParaRPr>
                    </a:p>
                  </a:txBody>
                  <a:tcPr marL="8215" marR="8215" marT="8215" marB="0" anchor="ctr">
                    <a:solidFill>
                      <a:srgbClr val="92D050"/>
                    </a:solidFill>
                  </a:tcPr>
                </a:tc>
                <a:tc>
                  <a:txBody>
                    <a:bodyPr/>
                    <a:lstStyle/>
                    <a:p>
                      <a:pPr algn="ctr" fontAlgn="ctr"/>
                      <a:r>
                        <a:rPr lang="es-PE" sz="1000" u="none" strike="noStrike">
                          <a:effectLst/>
                        </a:rPr>
                        <a:t>7.67</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3.7</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6.62</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2.7</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11.06</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7.1</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5.61</a:t>
                      </a:r>
                      <a:endParaRPr lang="es-PE" sz="1000" b="0"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4.0</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6.17</a:t>
                      </a:r>
                      <a:endParaRPr lang="es-PE" sz="1000" b="0"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6.2</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9.71</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9.7</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10.89</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10.9</a:t>
                      </a:r>
                      <a:endParaRPr lang="es-PE" sz="1000" b="0" i="0" u="none" strike="noStrike">
                        <a:solidFill>
                          <a:srgbClr val="000000"/>
                        </a:solidFill>
                        <a:effectLst/>
                        <a:latin typeface="Times New Roman" panose="02020603050405020304" pitchFamily="18" charset="0"/>
                      </a:endParaRPr>
                    </a:p>
                  </a:txBody>
                  <a:tcPr marL="8215" marR="8215" marT="8215" marB="0" anchor="ctr"/>
                </a:tc>
                <a:extLst>
                  <a:ext uri="{0D108BD9-81ED-4DB2-BD59-A6C34878D82A}">
                    <a16:rowId xmlns:a16="http://schemas.microsoft.com/office/drawing/2014/main" val="252038037"/>
                  </a:ext>
                </a:extLst>
              </a:tr>
              <a:tr h="803336">
                <a:tc>
                  <a:txBody>
                    <a:bodyPr/>
                    <a:lstStyle/>
                    <a:p>
                      <a:pPr algn="l" fontAlgn="ctr"/>
                      <a:r>
                        <a:rPr lang="es-PE" sz="1000" u="none" strike="noStrike">
                          <a:effectLst/>
                        </a:rPr>
                        <a:t>DICIEMBRE</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5.43</a:t>
                      </a:r>
                      <a:endParaRPr lang="es-PE" sz="1000" b="0" i="0" u="none" strike="noStrike">
                        <a:solidFill>
                          <a:srgbClr val="000000"/>
                        </a:solidFill>
                        <a:effectLst/>
                        <a:latin typeface="Times New Roman" panose="02020603050405020304" pitchFamily="18" charset="0"/>
                      </a:endParaRPr>
                    </a:p>
                  </a:txBody>
                  <a:tcPr marL="8215" marR="8215" marT="8215" marB="0" anchor="ctr">
                    <a:solidFill>
                      <a:srgbClr val="92D050"/>
                    </a:solidFill>
                  </a:tcPr>
                </a:tc>
                <a:tc>
                  <a:txBody>
                    <a:bodyPr/>
                    <a:lstStyle/>
                    <a:p>
                      <a:pPr algn="ctr" fontAlgn="ctr"/>
                      <a:r>
                        <a:rPr lang="es-PE" sz="1000" u="none" strike="noStrike">
                          <a:effectLst/>
                        </a:rPr>
                        <a:t>8.11</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2.7</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6.58</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1.2</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11.58</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6.2</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5.66</a:t>
                      </a:r>
                      <a:endParaRPr lang="es-PE" sz="1000" b="0"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5.4</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6.65</a:t>
                      </a:r>
                      <a:endParaRPr lang="es-PE" sz="1000" b="0"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6.7</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10.03</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10</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12.09</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12.1</a:t>
                      </a:r>
                      <a:endParaRPr lang="es-PE" sz="1000" b="0" i="0" u="none" strike="noStrike">
                        <a:solidFill>
                          <a:srgbClr val="000000"/>
                        </a:solidFill>
                        <a:effectLst/>
                        <a:latin typeface="Times New Roman" panose="02020603050405020304" pitchFamily="18" charset="0"/>
                      </a:endParaRPr>
                    </a:p>
                  </a:txBody>
                  <a:tcPr marL="8215" marR="8215" marT="8215" marB="0" anchor="ctr"/>
                </a:tc>
                <a:extLst>
                  <a:ext uri="{0D108BD9-81ED-4DB2-BD59-A6C34878D82A}">
                    <a16:rowId xmlns:a16="http://schemas.microsoft.com/office/drawing/2014/main" val="1278905487"/>
                  </a:ext>
                </a:extLst>
              </a:tr>
              <a:tr h="421681">
                <a:tc>
                  <a:txBody>
                    <a:bodyPr/>
                    <a:lstStyle/>
                    <a:p>
                      <a:pPr algn="l" fontAlgn="ctr"/>
                      <a:r>
                        <a:rPr lang="es-PE" sz="1000" u="none" strike="noStrike">
                          <a:effectLst/>
                        </a:rPr>
                        <a:t>ENERO</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5.26</a:t>
                      </a:r>
                      <a:endParaRPr lang="es-PE" sz="1000" b="0" i="0" u="none" strike="noStrike">
                        <a:solidFill>
                          <a:srgbClr val="000000"/>
                        </a:solidFill>
                        <a:effectLst/>
                        <a:latin typeface="Times New Roman" panose="02020603050405020304" pitchFamily="18" charset="0"/>
                      </a:endParaRPr>
                    </a:p>
                  </a:txBody>
                  <a:tcPr marL="8215" marR="8215" marT="8215" marB="0" anchor="ctr">
                    <a:solidFill>
                      <a:srgbClr val="92D050"/>
                    </a:solidFill>
                  </a:tcPr>
                </a:tc>
                <a:tc>
                  <a:txBody>
                    <a:bodyPr/>
                    <a:lstStyle/>
                    <a:p>
                      <a:pPr algn="ctr" fontAlgn="ctr"/>
                      <a:r>
                        <a:rPr lang="es-PE" sz="1000" u="none" strike="noStrike">
                          <a:effectLst/>
                        </a:rPr>
                        <a:t>8.03</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2.8</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6.62</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1.4</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11.53</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6.3</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5.79</a:t>
                      </a:r>
                      <a:endParaRPr lang="es-PE" sz="1000" b="0"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5.3</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6.93</a:t>
                      </a:r>
                      <a:endParaRPr lang="es-PE" sz="1000" b="0"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6.9</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10</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10</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12.02</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12</a:t>
                      </a:r>
                      <a:endParaRPr lang="es-PE" sz="1000" b="0" i="0" u="none" strike="noStrike">
                        <a:solidFill>
                          <a:srgbClr val="000000"/>
                        </a:solidFill>
                        <a:effectLst/>
                        <a:latin typeface="Times New Roman" panose="02020603050405020304" pitchFamily="18" charset="0"/>
                      </a:endParaRPr>
                    </a:p>
                  </a:txBody>
                  <a:tcPr marL="8215" marR="8215" marT="8215" marB="0" anchor="ctr"/>
                </a:tc>
                <a:extLst>
                  <a:ext uri="{0D108BD9-81ED-4DB2-BD59-A6C34878D82A}">
                    <a16:rowId xmlns:a16="http://schemas.microsoft.com/office/drawing/2014/main" val="4033451198"/>
                  </a:ext>
                </a:extLst>
              </a:tr>
              <a:tr h="421681">
                <a:tc>
                  <a:txBody>
                    <a:bodyPr/>
                    <a:lstStyle/>
                    <a:p>
                      <a:pPr algn="l" fontAlgn="ctr"/>
                      <a:r>
                        <a:rPr lang="es-PE" sz="1000" u="none" strike="noStrike">
                          <a:effectLst/>
                        </a:rPr>
                        <a:t>FEBRERO</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4.2</a:t>
                      </a:r>
                      <a:endParaRPr lang="es-PE" sz="1000" b="0" i="0" u="none" strike="noStrike">
                        <a:solidFill>
                          <a:srgbClr val="000000"/>
                        </a:solidFill>
                        <a:effectLst/>
                        <a:latin typeface="Times New Roman" panose="02020603050405020304" pitchFamily="18" charset="0"/>
                      </a:endParaRPr>
                    </a:p>
                  </a:txBody>
                  <a:tcPr marL="8215" marR="8215" marT="8215" marB="0" anchor="ctr">
                    <a:solidFill>
                      <a:srgbClr val="92D050"/>
                    </a:solidFill>
                  </a:tcPr>
                </a:tc>
                <a:tc>
                  <a:txBody>
                    <a:bodyPr/>
                    <a:lstStyle/>
                    <a:p>
                      <a:pPr algn="ctr" fontAlgn="ctr"/>
                      <a:r>
                        <a:rPr lang="es-PE" sz="1000" u="none" strike="noStrike">
                          <a:effectLst/>
                        </a:rPr>
                        <a:t>7.47</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3.3</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6.66</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2.5</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10.63</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6.4</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5.73</a:t>
                      </a:r>
                      <a:endParaRPr lang="es-PE" sz="1000" b="0"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4.2</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6.37</a:t>
                      </a:r>
                      <a:endParaRPr lang="es-PE" sz="1000" b="0"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6.4</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9.58</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9.6</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9.6</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9.6</a:t>
                      </a:r>
                      <a:endParaRPr lang="es-PE" sz="1000" b="0" i="0" u="none" strike="noStrike">
                        <a:solidFill>
                          <a:srgbClr val="000000"/>
                        </a:solidFill>
                        <a:effectLst/>
                        <a:latin typeface="Times New Roman" panose="02020603050405020304" pitchFamily="18" charset="0"/>
                      </a:endParaRPr>
                    </a:p>
                  </a:txBody>
                  <a:tcPr marL="8215" marR="8215" marT="8215" marB="0" anchor="ctr"/>
                </a:tc>
                <a:extLst>
                  <a:ext uri="{0D108BD9-81ED-4DB2-BD59-A6C34878D82A}">
                    <a16:rowId xmlns:a16="http://schemas.microsoft.com/office/drawing/2014/main" val="3584094694"/>
                  </a:ext>
                </a:extLst>
              </a:tr>
              <a:tr h="442767">
                <a:tc>
                  <a:txBody>
                    <a:bodyPr/>
                    <a:lstStyle/>
                    <a:p>
                      <a:pPr algn="l" fontAlgn="ctr"/>
                      <a:r>
                        <a:rPr lang="es-PE" sz="1000" u="none" strike="noStrike">
                          <a:effectLst/>
                        </a:rPr>
                        <a:t>MARZO</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4.56</a:t>
                      </a:r>
                      <a:endParaRPr lang="es-PE" sz="1000" b="0" i="0" u="none" strike="noStrike">
                        <a:solidFill>
                          <a:srgbClr val="000000"/>
                        </a:solidFill>
                        <a:effectLst/>
                        <a:latin typeface="Times New Roman" panose="02020603050405020304" pitchFamily="18" charset="0"/>
                      </a:endParaRPr>
                    </a:p>
                  </a:txBody>
                  <a:tcPr marL="8215" marR="8215" marT="8215" marB="0" anchor="ctr">
                    <a:solidFill>
                      <a:srgbClr val="92D050"/>
                    </a:solidFill>
                  </a:tcPr>
                </a:tc>
                <a:tc>
                  <a:txBody>
                    <a:bodyPr/>
                    <a:lstStyle/>
                    <a:p>
                      <a:pPr algn="ctr" fontAlgn="ctr"/>
                      <a:r>
                        <a:rPr lang="es-PE" sz="1000" u="none" strike="noStrike">
                          <a:effectLst/>
                        </a:rPr>
                        <a:t>7.41</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2.8</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6.45</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1.9</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10.86</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6.3</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5.23</a:t>
                      </a:r>
                      <a:endParaRPr lang="es-PE" sz="1000" b="0"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4.6</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a:t>
                      </a:r>
                      <a:endParaRPr lang="es-PE" sz="1000" b="0"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6</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9.18</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9.2</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10.562893</a:t>
                      </a:r>
                      <a:endParaRPr lang="es-PE" sz="1000" b="0"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10.6</a:t>
                      </a:r>
                      <a:endParaRPr lang="es-PE" sz="1000" b="0" i="0" u="none" strike="noStrike">
                        <a:solidFill>
                          <a:srgbClr val="000000"/>
                        </a:solidFill>
                        <a:effectLst/>
                        <a:latin typeface="Times New Roman" panose="02020603050405020304" pitchFamily="18" charset="0"/>
                      </a:endParaRPr>
                    </a:p>
                  </a:txBody>
                  <a:tcPr marL="8215" marR="8215" marT="8215" marB="0" anchor="ctr"/>
                </a:tc>
                <a:extLst>
                  <a:ext uri="{0D108BD9-81ED-4DB2-BD59-A6C34878D82A}">
                    <a16:rowId xmlns:a16="http://schemas.microsoft.com/office/drawing/2014/main" val="1174490744"/>
                  </a:ext>
                </a:extLst>
              </a:tr>
              <a:tr h="442767">
                <a:tc>
                  <a:txBody>
                    <a:bodyPr/>
                    <a:lstStyle/>
                    <a:p>
                      <a:pPr algn="l" fontAlgn="ctr"/>
                      <a:r>
                        <a:rPr lang="es-PE" sz="1000" u="none" strike="noStrike">
                          <a:effectLst/>
                        </a:rPr>
                        <a:t>Promedio</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4.89</a:t>
                      </a:r>
                      <a:endParaRPr lang="es-PE" sz="1000" b="1" i="0" u="none" strike="noStrike">
                        <a:solidFill>
                          <a:srgbClr val="000000"/>
                        </a:solidFill>
                        <a:effectLst/>
                        <a:latin typeface="Times New Roman" panose="02020603050405020304" pitchFamily="18" charset="0"/>
                      </a:endParaRPr>
                    </a:p>
                  </a:txBody>
                  <a:tcPr marL="8215" marR="8215" marT="8215" marB="0" anchor="ctr">
                    <a:solidFill>
                      <a:srgbClr val="92D050"/>
                    </a:solidFill>
                  </a:tcPr>
                </a:tc>
                <a:tc>
                  <a:txBody>
                    <a:bodyPr/>
                    <a:lstStyle/>
                    <a:p>
                      <a:pPr algn="ctr" fontAlgn="ctr"/>
                      <a:r>
                        <a:rPr lang="es-PE" sz="1000" u="none" strike="noStrike">
                          <a:effectLst/>
                        </a:rPr>
                        <a:t>7.93</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3.05</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6.61</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1.9</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11.39</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6.45</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5.69</a:t>
                      </a:r>
                      <a:endParaRPr lang="es-PE" sz="1000" b="1"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4.68</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6.58</a:t>
                      </a:r>
                      <a:endParaRPr lang="es-PE" sz="1000" b="1" i="0" u="none" strike="noStrike">
                        <a:solidFill>
                          <a:srgbClr val="000000"/>
                        </a:solidFill>
                        <a:effectLst/>
                        <a:latin typeface="Times New Roman" panose="02020603050405020304" pitchFamily="18" charset="0"/>
                      </a:endParaRPr>
                    </a:p>
                  </a:txBody>
                  <a:tcPr marL="8215" marR="8215" marT="8215" marB="0" anchor="ctr">
                    <a:solidFill>
                      <a:schemeClr val="accent2">
                        <a:lumMod val="60000"/>
                        <a:lumOff val="40000"/>
                      </a:schemeClr>
                    </a:solidFill>
                  </a:tcPr>
                </a:tc>
                <a:tc>
                  <a:txBody>
                    <a:bodyPr/>
                    <a:lstStyle/>
                    <a:p>
                      <a:pPr algn="ctr" fontAlgn="ctr"/>
                      <a:r>
                        <a:rPr lang="es-PE" sz="1000" u="none" strike="noStrike">
                          <a:effectLst/>
                        </a:rPr>
                        <a:t>6.42</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9.91</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9.7</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11.67</a:t>
                      </a:r>
                      <a:endParaRPr lang="es-PE" sz="1000" b="1" i="0" u="none" strike="noStrike">
                        <a:solidFill>
                          <a:srgbClr val="000000"/>
                        </a:solidFill>
                        <a:effectLst/>
                        <a:latin typeface="Times New Roman" panose="02020603050405020304" pitchFamily="18" charset="0"/>
                      </a:endParaRPr>
                    </a:p>
                  </a:txBody>
                  <a:tcPr marL="8215" marR="8215" marT="8215" marB="0" anchor="ctr"/>
                </a:tc>
                <a:tc>
                  <a:txBody>
                    <a:bodyPr/>
                    <a:lstStyle/>
                    <a:p>
                      <a:pPr algn="ctr" fontAlgn="ctr"/>
                      <a:r>
                        <a:rPr lang="es-PE" sz="1000" u="none" strike="noStrike">
                          <a:effectLst/>
                        </a:rPr>
                        <a:t>11.03</a:t>
                      </a:r>
                      <a:endParaRPr lang="es-PE" sz="1000" b="1" i="0" u="none" strike="noStrike">
                        <a:solidFill>
                          <a:srgbClr val="000000"/>
                        </a:solidFill>
                        <a:effectLst/>
                        <a:latin typeface="Times New Roman" panose="02020603050405020304" pitchFamily="18" charset="0"/>
                      </a:endParaRPr>
                    </a:p>
                  </a:txBody>
                  <a:tcPr marL="8215" marR="8215" marT="8215" marB="0" anchor="ctr"/>
                </a:tc>
                <a:extLst>
                  <a:ext uri="{0D108BD9-81ED-4DB2-BD59-A6C34878D82A}">
                    <a16:rowId xmlns:a16="http://schemas.microsoft.com/office/drawing/2014/main" val="2040693924"/>
                  </a:ext>
                </a:extLst>
              </a:tr>
            </a:tbl>
          </a:graphicData>
        </a:graphic>
      </p:graphicFrame>
      <p:sp>
        <p:nvSpPr>
          <p:cNvPr id="8" name="Rectángulo 7">
            <a:extLst>
              <a:ext uri="{FF2B5EF4-FFF2-40B4-BE49-F238E27FC236}">
                <a16:creationId xmlns:a16="http://schemas.microsoft.com/office/drawing/2014/main" id="{46472A6E-CA41-9D39-8ACB-81F3C5BE846C}"/>
              </a:ext>
            </a:extLst>
          </p:cNvPr>
          <p:cNvSpPr/>
          <p:nvPr/>
        </p:nvSpPr>
        <p:spPr>
          <a:xfrm>
            <a:off x="344774" y="1002373"/>
            <a:ext cx="11629386" cy="523220"/>
          </a:xfrm>
          <a:prstGeom prst="rect">
            <a:avLst/>
          </a:prstGeom>
        </p:spPr>
        <p:txBody>
          <a:bodyPr wrap="square">
            <a:spAutoFit/>
          </a:bodyPr>
          <a:lstStyle/>
          <a:p>
            <a:r>
              <a:rPr lang="es-PE" sz="1400">
                <a:latin typeface="Arial" panose="020B0604020202020204" pitchFamily="34" charset="0"/>
                <a:ea typeface="Calibri" panose="020F0502020204030204" pitchFamily="34" charset="0"/>
              </a:rPr>
              <a:t>Tabla 12</a:t>
            </a:r>
            <a:br>
              <a:rPr lang="es-PE" sz="1400">
                <a:latin typeface="Arial" panose="020B0604020202020204" pitchFamily="34" charset="0"/>
                <a:ea typeface="Calibri" panose="020F0502020204030204" pitchFamily="34" charset="0"/>
              </a:rPr>
            </a:br>
            <a:r>
              <a:rPr lang="es-PE" sz="1400">
                <a:latin typeface="Arial" panose="020B0604020202020204" pitchFamily="34" charset="0"/>
                <a:ea typeface="Calibri" panose="020F0502020204030204" pitchFamily="34" charset="0"/>
              </a:rPr>
              <a:t>Error absoluto de la Evapotranspiración Potencial del lisímetro respecto a las fórmulas empíricas </a:t>
            </a:r>
          </a:p>
        </p:txBody>
      </p:sp>
      <p:sp>
        <p:nvSpPr>
          <p:cNvPr id="6" name="Rectángulo 5">
            <a:extLst>
              <a:ext uri="{FF2B5EF4-FFF2-40B4-BE49-F238E27FC236}">
                <a16:creationId xmlns:a16="http://schemas.microsoft.com/office/drawing/2014/main" id="{D692BE95-7A13-40AF-98FB-BCFD2D63AE2F}"/>
              </a:ext>
            </a:extLst>
          </p:cNvPr>
          <p:cNvSpPr/>
          <p:nvPr/>
        </p:nvSpPr>
        <p:spPr>
          <a:xfrm>
            <a:off x="344774" y="337281"/>
            <a:ext cx="9511076" cy="421847"/>
          </a:xfrm>
          <a:prstGeom prst="rect">
            <a:avLst/>
          </a:prstGeom>
          <a:solidFill>
            <a:srgbClr val="00B050"/>
          </a:solidFill>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1000"/>
              </a:spcAft>
              <a:tabLst>
                <a:tab pos="900430" algn="l"/>
              </a:tabLst>
            </a:pPr>
            <a:r>
              <a:rPr lang="es-PE" sz="1600" b="1">
                <a:solidFill>
                  <a:schemeClr val="tx1"/>
                </a:solidFill>
                <a:latin typeface="Arial" panose="020B0604020202020204" pitchFamily="34" charset="0"/>
                <a:ea typeface="Calibri" panose="020F0502020204030204" pitchFamily="34" charset="0"/>
                <a:cs typeface="Times New Roman" panose="02020603050405020304" pitchFamily="18" charset="0"/>
              </a:rPr>
              <a:t>b.	Cálculos del error relativo y error absolutos de la evapotranspiración de Referencia</a:t>
            </a:r>
            <a:endParaRPr lang="es-PE"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3557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B4918782-4D6E-FE59-C087-536BB5660E3A}"/>
              </a:ext>
            </a:extLst>
          </p:cNvPr>
          <p:cNvGraphicFramePr>
            <a:graphicFrameLocks noGrp="1"/>
          </p:cNvGraphicFramePr>
          <p:nvPr>
            <p:extLst>
              <p:ext uri="{D42A27DB-BD31-4B8C-83A1-F6EECF244321}">
                <p14:modId xmlns:p14="http://schemas.microsoft.com/office/powerpoint/2010/main" val="966494597"/>
              </p:ext>
            </p:extLst>
          </p:nvPr>
        </p:nvGraphicFramePr>
        <p:xfrm>
          <a:off x="449706" y="1349114"/>
          <a:ext cx="11437496" cy="5006717"/>
        </p:xfrm>
        <a:graphic>
          <a:graphicData uri="http://schemas.openxmlformats.org/drawingml/2006/table">
            <a:tbl>
              <a:tblPr firstRow="1" firstCol="1" lastRow="1" lastCol="1" bandRow="1" bandCol="1">
                <a:tableStyleId>{5C22544A-7EE6-4342-B048-85BDC9FD1C3A}</a:tableStyleId>
              </a:tblPr>
              <a:tblGrid>
                <a:gridCol w="1130024">
                  <a:extLst>
                    <a:ext uri="{9D8B030D-6E8A-4147-A177-3AD203B41FA5}">
                      <a16:colId xmlns:a16="http://schemas.microsoft.com/office/drawing/2014/main" val="4164259585"/>
                    </a:ext>
                  </a:extLst>
                </a:gridCol>
                <a:gridCol w="450638">
                  <a:extLst>
                    <a:ext uri="{9D8B030D-6E8A-4147-A177-3AD203B41FA5}">
                      <a16:colId xmlns:a16="http://schemas.microsoft.com/office/drawing/2014/main" val="285466569"/>
                    </a:ext>
                  </a:extLst>
                </a:gridCol>
                <a:gridCol w="571875">
                  <a:extLst>
                    <a:ext uri="{9D8B030D-6E8A-4147-A177-3AD203B41FA5}">
                      <a16:colId xmlns:a16="http://schemas.microsoft.com/office/drawing/2014/main" val="2027964176"/>
                    </a:ext>
                  </a:extLst>
                </a:gridCol>
                <a:gridCol w="823500">
                  <a:extLst>
                    <a:ext uri="{9D8B030D-6E8A-4147-A177-3AD203B41FA5}">
                      <a16:colId xmlns:a16="http://schemas.microsoft.com/office/drawing/2014/main" val="1667378675"/>
                    </a:ext>
                  </a:extLst>
                </a:gridCol>
                <a:gridCol w="734287">
                  <a:extLst>
                    <a:ext uri="{9D8B030D-6E8A-4147-A177-3AD203B41FA5}">
                      <a16:colId xmlns:a16="http://schemas.microsoft.com/office/drawing/2014/main" val="3345104918"/>
                    </a:ext>
                  </a:extLst>
                </a:gridCol>
                <a:gridCol w="823500">
                  <a:extLst>
                    <a:ext uri="{9D8B030D-6E8A-4147-A177-3AD203B41FA5}">
                      <a16:colId xmlns:a16="http://schemas.microsoft.com/office/drawing/2014/main" val="3594140029"/>
                    </a:ext>
                  </a:extLst>
                </a:gridCol>
                <a:gridCol w="656512">
                  <a:extLst>
                    <a:ext uri="{9D8B030D-6E8A-4147-A177-3AD203B41FA5}">
                      <a16:colId xmlns:a16="http://schemas.microsoft.com/office/drawing/2014/main" val="1018407976"/>
                    </a:ext>
                  </a:extLst>
                </a:gridCol>
                <a:gridCol w="823500">
                  <a:extLst>
                    <a:ext uri="{9D8B030D-6E8A-4147-A177-3AD203B41FA5}">
                      <a16:colId xmlns:a16="http://schemas.microsoft.com/office/drawing/2014/main" val="1891077250"/>
                    </a:ext>
                  </a:extLst>
                </a:gridCol>
                <a:gridCol w="452925">
                  <a:extLst>
                    <a:ext uri="{9D8B030D-6E8A-4147-A177-3AD203B41FA5}">
                      <a16:colId xmlns:a16="http://schemas.microsoft.com/office/drawing/2014/main" val="2679709888"/>
                    </a:ext>
                  </a:extLst>
                </a:gridCol>
                <a:gridCol w="780037">
                  <a:extLst>
                    <a:ext uri="{9D8B030D-6E8A-4147-A177-3AD203B41FA5}">
                      <a16:colId xmlns:a16="http://schemas.microsoft.com/office/drawing/2014/main" val="3527377185"/>
                    </a:ext>
                  </a:extLst>
                </a:gridCol>
                <a:gridCol w="482662">
                  <a:extLst>
                    <a:ext uri="{9D8B030D-6E8A-4147-A177-3AD203B41FA5}">
                      <a16:colId xmlns:a16="http://schemas.microsoft.com/office/drawing/2014/main" val="9520856"/>
                    </a:ext>
                  </a:extLst>
                </a:gridCol>
                <a:gridCol w="823500">
                  <a:extLst>
                    <a:ext uri="{9D8B030D-6E8A-4147-A177-3AD203B41FA5}">
                      <a16:colId xmlns:a16="http://schemas.microsoft.com/office/drawing/2014/main" val="921153551"/>
                    </a:ext>
                  </a:extLst>
                </a:gridCol>
                <a:gridCol w="482662">
                  <a:extLst>
                    <a:ext uri="{9D8B030D-6E8A-4147-A177-3AD203B41FA5}">
                      <a16:colId xmlns:a16="http://schemas.microsoft.com/office/drawing/2014/main" val="1489589420"/>
                    </a:ext>
                  </a:extLst>
                </a:gridCol>
                <a:gridCol w="823500">
                  <a:extLst>
                    <a:ext uri="{9D8B030D-6E8A-4147-A177-3AD203B41FA5}">
                      <a16:colId xmlns:a16="http://schemas.microsoft.com/office/drawing/2014/main" val="2996551811"/>
                    </a:ext>
                  </a:extLst>
                </a:gridCol>
                <a:gridCol w="757162">
                  <a:extLst>
                    <a:ext uri="{9D8B030D-6E8A-4147-A177-3AD203B41FA5}">
                      <a16:colId xmlns:a16="http://schemas.microsoft.com/office/drawing/2014/main" val="1983213337"/>
                    </a:ext>
                  </a:extLst>
                </a:gridCol>
                <a:gridCol w="821212">
                  <a:extLst>
                    <a:ext uri="{9D8B030D-6E8A-4147-A177-3AD203B41FA5}">
                      <a16:colId xmlns:a16="http://schemas.microsoft.com/office/drawing/2014/main" val="957717918"/>
                    </a:ext>
                  </a:extLst>
                </a:gridCol>
              </a:tblGrid>
              <a:tr h="1279600">
                <a:tc>
                  <a:txBody>
                    <a:bodyPr/>
                    <a:lstStyle/>
                    <a:p>
                      <a:pPr marL="206375" algn="l"/>
                      <a:r>
                        <a:rPr lang="es-ES" sz="1100">
                          <a:effectLst/>
                        </a:rPr>
                        <a:t>MESES</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l"/>
                      <a:r>
                        <a:rPr lang="es-ES" sz="900">
                          <a:effectLst/>
                        </a:rPr>
                        <a:t> </a:t>
                      </a:r>
                      <a:endParaRPr lang="es-PE" sz="1400">
                        <a:effectLst/>
                      </a:endParaRPr>
                    </a:p>
                    <a:p>
                      <a:pPr algn="l">
                        <a:spcBef>
                          <a:spcPts val="25"/>
                        </a:spcBef>
                      </a:pPr>
                      <a:r>
                        <a:rPr lang="es-ES" sz="900">
                          <a:effectLst/>
                        </a:rPr>
                        <a:t> </a:t>
                      </a:r>
                      <a:endParaRPr lang="es-PE" sz="1400">
                        <a:effectLst/>
                      </a:endParaRPr>
                    </a:p>
                    <a:p>
                      <a:pPr marL="32385" marR="12065" algn="ctr">
                        <a:spcAft>
                          <a:spcPts val="0"/>
                        </a:spcAft>
                      </a:pPr>
                      <a:r>
                        <a:rPr lang="es-ES" sz="900">
                          <a:effectLst/>
                        </a:rPr>
                        <a:t>ETP</a:t>
                      </a:r>
                      <a:endParaRPr lang="es-PE" sz="1400">
                        <a:effectLst/>
                      </a:endParaRPr>
                    </a:p>
                    <a:p>
                      <a:pPr marL="32385" marR="10160" algn="ctr">
                        <a:spcBef>
                          <a:spcPts val="5"/>
                        </a:spcBef>
                        <a:spcAft>
                          <a:spcPts val="0"/>
                        </a:spcAft>
                      </a:pPr>
                      <a:r>
                        <a:rPr lang="es-ES" sz="900">
                          <a:effectLst/>
                        </a:rPr>
                        <a:t>(</a:t>
                      </a:r>
                      <a:r>
                        <a:rPr lang="es-ES" sz="900" err="1">
                          <a:effectLst/>
                        </a:rPr>
                        <a:t>rye</a:t>
                      </a:r>
                      <a:r>
                        <a:rPr lang="es-ES" sz="900" spc="5">
                          <a:effectLst/>
                        </a:rPr>
                        <a:t> </a:t>
                      </a:r>
                      <a:r>
                        <a:rPr lang="es-ES" sz="900" err="1">
                          <a:effectLst/>
                        </a:rPr>
                        <a:t>grass</a:t>
                      </a:r>
                      <a:r>
                        <a:rPr lang="es-ES" sz="900">
                          <a:effectLst/>
                        </a:rPr>
                        <a:t>)</a:t>
                      </a:r>
                      <a:endParaRPr lang="es-PE" sz="1400">
                        <a:effectLst/>
                      </a:endParaRPr>
                    </a:p>
                    <a:p>
                      <a:pPr algn="l"/>
                      <a:r>
                        <a:rPr lang="es-ES" sz="900">
                          <a:effectLst/>
                        </a:rPr>
                        <a:t> </a:t>
                      </a:r>
                      <a:endParaRPr lang="es-PE" sz="1400">
                        <a:effectLst/>
                      </a:endParaRPr>
                    </a:p>
                    <a:p>
                      <a:pPr marL="32385" marR="12065" algn="ctr">
                        <a:spcBef>
                          <a:spcPts val="5"/>
                        </a:spcBef>
                        <a:spcAft>
                          <a:spcPts val="0"/>
                        </a:spcAft>
                      </a:pPr>
                      <a:r>
                        <a:rPr lang="es-ES" sz="900">
                          <a:effectLst/>
                        </a:rPr>
                        <a:t>mm/día</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75000"/>
                      </a:schemeClr>
                    </a:solidFill>
                  </a:tcPr>
                </a:tc>
                <a:tc>
                  <a:txBody>
                    <a:bodyPr/>
                    <a:lstStyle/>
                    <a:p>
                      <a:pPr algn="l"/>
                      <a:r>
                        <a:rPr lang="es-ES" sz="900">
                          <a:effectLst/>
                        </a:rPr>
                        <a:t> </a:t>
                      </a:r>
                      <a:endParaRPr lang="es-PE" sz="1400">
                        <a:effectLst/>
                      </a:endParaRPr>
                    </a:p>
                    <a:p>
                      <a:pPr algn="l"/>
                      <a:r>
                        <a:rPr lang="es-ES" sz="900">
                          <a:effectLst/>
                        </a:rPr>
                        <a:t> </a:t>
                      </a:r>
                      <a:endParaRPr lang="es-PE" sz="1400">
                        <a:effectLst/>
                      </a:endParaRPr>
                    </a:p>
                    <a:p>
                      <a:pPr marL="111760" marR="93345" algn="ctr">
                        <a:spcBef>
                          <a:spcPts val="540"/>
                        </a:spcBef>
                        <a:spcAft>
                          <a:spcPts val="0"/>
                        </a:spcAft>
                      </a:pPr>
                      <a:r>
                        <a:rPr lang="es-ES" sz="900">
                          <a:effectLst/>
                        </a:rPr>
                        <a:t>ETP</a:t>
                      </a:r>
                      <a:endParaRPr lang="es-PE" sz="1400">
                        <a:effectLst/>
                      </a:endParaRPr>
                    </a:p>
                    <a:p>
                      <a:pPr marL="57150" marR="36830" indent="-1270" algn="ctr">
                        <a:lnSpc>
                          <a:spcPct val="200000"/>
                        </a:lnSpc>
                        <a:spcBef>
                          <a:spcPts val="5"/>
                        </a:spcBef>
                        <a:spcAft>
                          <a:spcPts val="0"/>
                        </a:spcAft>
                      </a:pPr>
                      <a:r>
                        <a:rPr lang="es-ES" sz="900">
                          <a:effectLst/>
                        </a:rPr>
                        <a:t>Blaney</a:t>
                      </a:r>
                      <a:r>
                        <a:rPr lang="es-ES" sz="900" spc="5">
                          <a:effectLst/>
                        </a:rPr>
                        <a:t> </a:t>
                      </a:r>
                      <a:r>
                        <a:rPr lang="es-ES" sz="900">
                          <a:effectLst/>
                        </a:rPr>
                        <a:t>mm/día</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r>
                        <a:rPr lang="es-ES" sz="900">
                          <a:effectLst/>
                        </a:rPr>
                        <a:t> </a:t>
                      </a:r>
                      <a:endParaRPr lang="es-PE" sz="1400">
                        <a:effectLst/>
                      </a:endParaRPr>
                    </a:p>
                    <a:p>
                      <a:pPr algn="l"/>
                      <a:r>
                        <a:rPr lang="es-ES" sz="900">
                          <a:effectLst/>
                        </a:rPr>
                        <a:t> </a:t>
                      </a:r>
                      <a:endParaRPr lang="es-PE" sz="1400">
                        <a:effectLst/>
                      </a:endParaRPr>
                    </a:p>
                    <a:p>
                      <a:pPr algn="l">
                        <a:spcBef>
                          <a:spcPts val="30"/>
                        </a:spcBef>
                      </a:pPr>
                      <a:r>
                        <a:rPr lang="es-ES" sz="900">
                          <a:effectLst/>
                        </a:rPr>
                        <a:t> </a:t>
                      </a:r>
                      <a:endParaRPr lang="es-PE" sz="1400">
                        <a:effectLst/>
                      </a:endParaRPr>
                    </a:p>
                    <a:p>
                      <a:pPr marL="44450" marR="23495" indent="-2540" algn="ctr">
                        <a:spcAft>
                          <a:spcPts val="0"/>
                        </a:spcAft>
                      </a:pPr>
                      <a:r>
                        <a:rPr lang="es-ES" sz="900">
                          <a:effectLst/>
                        </a:rPr>
                        <a:t>ERROR</a:t>
                      </a:r>
                      <a:r>
                        <a:rPr lang="es-ES" sz="900" spc="5">
                          <a:effectLst/>
                        </a:rPr>
                        <a:t> </a:t>
                      </a:r>
                      <a:r>
                        <a:rPr lang="es-ES" sz="900">
                          <a:effectLst/>
                        </a:rPr>
                        <a:t>RELATIVO</a:t>
                      </a:r>
                      <a:endParaRPr lang="es-PE" sz="1400">
                        <a:effectLst/>
                      </a:endParaRPr>
                    </a:p>
                    <a:p>
                      <a:pPr marL="16510" algn="ctr">
                        <a:lnSpc>
                          <a:spcPts val="915"/>
                        </a:lnSpc>
                      </a:pPr>
                      <a:r>
                        <a:rPr lang="es-ES" sz="900">
                          <a:effectLst/>
                        </a:rPr>
                        <a:t>%</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r>
                        <a:rPr lang="es-ES" sz="900">
                          <a:effectLst/>
                        </a:rPr>
                        <a:t> </a:t>
                      </a:r>
                      <a:endParaRPr lang="es-PE" sz="1400">
                        <a:effectLst/>
                      </a:endParaRPr>
                    </a:p>
                    <a:p>
                      <a:pPr algn="l"/>
                      <a:r>
                        <a:rPr lang="es-ES" sz="900">
                          <a:effectLst/>
                        </a:rPr>
                        <a:t> </a:t>
                      </a:r>
                      <a:endParaRPr lang="es-PE" sz="1400">
                        <a:effectLst/>
                      </a:endParaRPr>
                    </a:p>
                    <a:p>
                      <a:pPr marL="88265" marR="70485" algn="ctr">
                        <a:spcBef>
                          <a:spcPts val="540"/>
                        </a:spcBef>
                        <a:spcAft>
                          <a:spcPts val="0"/>
                        </a:spcAft>
                      </a:pPr>
                      <a:r>
                        <a:rPr lang="es-ES" sz="900">
                          <a:effectLst/>
                        </a:rPr>
                        <a:t>ETP</a:t>
                      </a:r>
                      <a:endParaRPr lang="es-PE" sz="1400">
                        <a:effectLst/>
                      </a:endParaRPr>
                    </a:p>
                    <a:p>
                      <a:pPr marL="91440" marR="70485" algn="ctr">
                        <a:lnSpc>
                          <a:spcPct val="200000"/>
                        </a:lnSpc>
                        <a:spcBef>
                          <a:spcPts val="5"/>
                        </a:spcBef>
                        <a:spcAft>
                          <a:spcPts val="0"/>
                        </a:spcAft>
                      </a:pPr>
                      <a:r>
                        <a:rPr lang="es-ES" sz="900">
                          <a:effectLst/>
                        </a:rPr>
                        <a:t>Radiación</a:t>
                      </a:r>
                      <a:r>
                        <a:rPr lang="es-ES" sz="900" spc="-185">
                          <a:effectLst/>
                        </a:rPr>
                        <a:t> </a:t>
                      </a:r>
                      <a:r>
                        <a:rPr lang="es-ES" sz="900">
                          <a:effectLst/>
                        </a:rPr>
                        <a:t>mm/día</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r>
                        <a:rPr lang="es-ES" sz="900">
                          <a:effectLst/>
                        </a:rPr>
                        <a:t> </a:t>
                      </a:r>
                      <a:endParaRPr lang="es-PE" sz="1400">
                        <a:effectLst/>
                      </a:endParaRPr>
                    </a:p>
                    <a:p>
                      <a:pPr algn="l"/>
                      <a:r>
                        <a:rPr lang="es-ES" sz="900">
                          <a:effectLst/>
                        </a:rPr>
                        <a:t> </a:t>
                      </a:r>
                      <a:endParaRPr lang="es-PE" sz="1400">
                        <a:effectLst/>
                      </a:endParaRPr>
                    </a:p>
                    <a:p>
                      <a:pPr algn="l">
                        <a:spcBef>
                          <a:spcPts val="30"/>
                        </a:spcBef>
                      </a:pPr>
                      <a:r>
                        <a:rPr lang="es-ES" sz="900">
                          <a:effectLst/>
                        </a:rPr>
                        <a:t> </a:t>
                      </a:r>
                      <a:endParaRPr lang="es-PE" sz="1400">
                        <a:effectLst/>
                      </a:endParaRPr>
                    </a:p>
                    <a:p>
                      <a:pPr marL="44450" marR="24765" indent="635" algn="ctr">
                        <a:spcAft>
                          <a:spcPts val="0"/>
                        </a:spcAft>
                      </a:pPr>
                      <a:r>
                        <a:rPr lang="es-ES" sz="900">
                          <a:effectLst/>
                        </a:rPr>
                        <a:t>ERROR</a:t>
                      </a:r>
                      <a:r>
                        <a:rPr lang="es-ES" sz="900" spc="5">
                          <a:effectLst/>
                        </a:rPr>
                        <a:t> </a:t>
                      </a:r>
                      <a:r>
                        <a:rPr lang="es-ES" sz="900">
                          <a:effectLst/>
                        </a:rPr>
                        <a:t>RELATIVO</a:t>
                      </a:r>
                      <a:endParaRPr lang="es-PE" sz="1400">
                        <a:effectLst/>
                      </a:endParaRPr>
                    </a:p>
                    <a:p>
                      <a:pPr marL="18415" algn="ctr">
                        <a:lnSpc>
                          <a:spcPts val="915"/>
                        </a:lnSpc>
                      </a:pPr>
                      <a:r>
                        <a:rPr lang="es-ES" sz="900">
                          <a:effectLst/>
                        </a:rPr>
                        <a:t>%</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r>
                        <a:rPr lang="es-ES" sz="900">
                          <a:effectLst/>
                        </a:rPr>
                        <a:t> </a:t>
                      </a:r>
                      <a:endParaRPr lang="es-PE" sz="1400">
                        <a:effectLst/>
                      </a:endParaRPr>
                    </a:p>
                    <a:p>
                      <a:pPr algn="l"/>
                      <a:r>
                        <a:rPr lang="es-ES" sz="900">
                          <a:effectLst/>
                        </a:rPr>
                        <a:t> </a:t>
                      </a:r>
                      <a:endParaRPr lang="es-PE" sz="1400">
                        <a:effectLst/>
                      </a:endParaRPr>
                    </a:p>
                    <a:p>
                      <a:pPr marL="53975" marR="34290" algn="ctr">
                        <a:spcBef>
                          <a:spcPts val="540"/>
                        </a:spcBef>
                        <a:spcAft>
                          <a:spcPts val="0"/>
                        </a:spcAft>
                      </a:pPr>
                      <a:r>
                        <a:rPr lang="es-ES" sz="900" spc="-5">
                          <a:effectLst/>
                        </a:rPr>
                        <a:t>ETP </a:t>
                      </a:r>
                      <a:r>
                        <a:rPr lang="es-ES" sz="900">
                          <a:effectLst/>
                        </a:rPr>
                        <a:t>Hargr.</a:t>
                      </a:r>
                      <a:r>
                        <a:rPr lang="es-ES" sz="900" spc="-185">
                          <a:effectLst/>
                        </a:rPr>
                        <a:t> </a:t>
                      </a:r>
                      <a:r>
                        <a:rPr lang="es-ES" sz="900">
                          <a:effectLst/>
                        </a:rPr>
                        <a:t>Radiación</a:t>
                      </a:r>
                      <a:endParaRPr lang="es-PE" sz="1400">
                        <a:effectLst/>
                      </a:endParaRPr>
                    </a:p>
                    <a:p>
                      <a:pPr algn="l"/>
                      <a:r>
                        <a:rPr lang="es-ES" sz="900">
                          <a:effectLst/>
                        </a:rPr>
                        <a:t> </a:t>
                      </a:r>
                      <a:endParaRPr lang="es-PE" sz="1400">
                        <a:effectLst/>
                      </a:endParaRPr>
                    </a:p>
                    <a:p>
                      <a:pPr marL="50165" marR="34290" algn="ctr">
                        <a:spcAft>
                          <a:spcPts val="0"/>
                        </a:spcAft>
                      </a:pPr>
                      <a:r>
                        <a:rPr lang="es-ES" sz="900">
                          <a:effectLst/>
                        </a:rPr>
                        <a:t>mm/día</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r>
                        <a:rPr lang="es-ES" sz="900">
                          <a:effectLst/>
                        </a:rPr>
                        <a:t> </a:t>
                      </a:r>
                      <a:endParaRPr lang="es-PE" sz="1400">
                        <a:effectLst/>
                      </a:endParaRPr>
                    </a:p>
                    <a:p>
                      <a:pPr algn="l"/>
                      <a:r>
                        <a:rPr lang="es-ES" sz="900">
                          <a:effectLst/>
                        </a:rPr>
                        <a:t> </a:t>
                      </a:r>
                      <a:endParaRPr lang="es-PE" sz="1400">
                        <a:effectLst/>
                      </a:endParaRPr>
                    </a:p>
                    <a:p>
                      <a:pPr algn="l">
                        <a:spcBef>
                          <a:spcPts val="30"/>
                        </a:spcBef>
                      </a:pPr>
                      <a:r>
                        <a:rPr lang="es-ES" sz="900">
                          <a:effectLst/>
                        </a:rPr>
                        <a:t> </a:t>
                      </a:r>
                      <a:endParaRPr lang="es-PE" sz="1400">
                        <a:effectLst/>
                      </a:endParaRPr>
                    </a:p>
                    <a:p>
                      <a:pPr marL="45085" marR="24765" indent="-2540" algn="ctr">
                        <a:spcAft>
                          <a:spcPts val="0"/>
                        </a:spcAft>
                      </a:pPr>
                      <a:r>
                        <a:rPr lang="es-ES" sz="900">
                          <a:effectLst/>
                        </a:rPr>
                        <a:t>ERROR</a:t>
                      </a:r>
                      <a:r>
                        <a:rPr lang="es-ES" sz="900" spc="5">
                          <a:effectLst/>
                        </a:rPr>
                        <a:t> </a:t>
                      </a:r>
                      <a:r>
                        <a:rPr lang="es-ES" sz="900">
                          <a:effectLst/>
                        </a:rPr>
                        <a:t>RELATIVO</a:t>
                      </a:r>
                      <a:endParaRPr lang="es-PE" sz="1400">
                        <a:effectLst/>
                      </a:endParaRPr>
                    </a:p>
                    <a:p>
                      <a:pPr marL="15875" algn="ctr">
                        <a:lnSpc>
                          <a:spcPts val="915"/>
                        </a:lnSpc>
                      </a:pPr>
                      <a:r>
                        <a:rPr lang="es-ES" sz="900">
                          <a:effectLst/>
                        </a:rPr>
                        <a:t>%</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r>
                        <a:rPr lang="es-ES" sz="900">
                          <a:effectLst/>
                        </a:rPr>
                        <a:t> </a:t>
                      </a:r>
                      <a:endParaRPr lang="es-PE" sz="1400">
                        <a:effectLst/>
                      </a:endParaRPr>
                    </a:p>
                    <a:p>
                      <a:pPr algn="l">
                        <a:spcBef>
                          <a:spcPts val="25"/>
                        </a:spcBef>
                      </a:pPr>
                      <a:r>
                        <a:rPr lang="es-ES" sz="900">
                          <a:effectLst/>
                        </a:rPr>
                        <a:t> </a:t>
                      </a:r>
                      <a:endParaRPr lang="es-PE" sz="1400">
                        <a:effectLst/>
                      </a:endParaRPr>
                    </a:p>
                    <a:p>
                      <a:pPr marL="31750" marR="10160" algn="ctr">
                        <a:spcAft>
                          <a:spcPts val="0"/>
                        </a:spcAft>
                      </a:pPr>
                      <a:r>
                        <a:rPr lang="es-ES" sz="900">
                          <a:effectLst/>
                        </a:rPr>
                        <a:t>ETP</a:t>
                      </a:r>
                      <a:endParaRPr lang="es-PE" sz="1400">
                        <a:effectLst/>
                      </a:endParaRPr>
                    </a:p>
                    <a:p>
                      <a:pPr marL="31750" marR="12065" algn="ctr">
                        <a:spcBef>
                          <a:spcPts val="5"/>
                        </a:spcBef>
                        <a:spcAft>
                          <a:spcPts val="0"/>
                        </a:spcAft>
                      </a:pPr>
                      <a:r>
                        <a:rPr lang="es-ES" sz="900" err="1">
                          <a:effectLst/>
                        </a:rPr>
                        <a:t>Hargr</a:t>
                      </a:r>
                      <a:r>
                        <a:rPr lang="es-ES" sz="900">
                          <a:effectLst/>
                        </a:rPr>
                        <a:t>.</a:t>
                      </a:r>
                      <a:r>
                        <a:rPr lang="es-ES" sz="900" spc="-185">
                          <a:effectLst/>
                        </a:rPr>
                        <a:t> </a:t>
                      </a:r>
                      <a:r>
                        <a:rPr lang="es-ES" sz="900" err="1">
                          <a:effectLst/>
                        </a:rPr>
                        <a:t>Temp</a:t>
                      </a:r>
                      <a:r>
                        <a:rPr lang="es-ES" sz="900">
                          <a:effectLst/>
                        </a:rPr>
                        <a:t>.</a:t>
                      </a:r>
                      <a:endParaRPr lang="es-PE" sz="1400">
                        <a:effectLst/>
                      </a:endParaRPr>
                    </a:p>
                    <a:p>
                      <a:pPr algn="l"/>
                      <a:r>
                        <a:rPr lang="es-ES" sz="900">
                          <a:effectLst/>
                        </a:rPr>
                        <a:t> </a:t>
                      </a:r>
                      <a:endParaRPr lang="es-PE" sz="1400">
                        <a:effectLst/>
                      </a:endParaRPr>
                    </a:p>
                    <a:p>
                      <a:pPr marL="31750" marR="13335" algn="ctr">
                        <a:spcBef>
                          <a:spcPts val="5"/>
                        </a:spcBef>
                        <a:spcAft>
                          <a:spcPts val="0"/>
                        </a:spcAft>
                      </a:pPr>
                      <a:r>
                        <a:rPr lang="es-ES" sz="900">
                          <a:effectLst/>
                        </a:rPr>
                        <a:t>mm/día</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75000"/>
                      </a:schemeClr>
                    </a:solidFill>
                  </a:tcPr>
                </a:tc>
                <a:tc>
                  <a:txBody>
                    <a:bodyPr/>
                    <a:lstStyle/>
                    <a:p>
                      <a:pPr algn="l"/>
                      <a:r>
                        <a:rPr lang="es-ES" sz="900">
                          <a:effectLst/>
                        </a:rPr>
                        <a:t> </a:t>
                      </a:r>
                      <a:endParaRPr lang="es-PE" sz="1400">
                        <a:effectLst/>
                      </a:endParaRPr>
                    </a:p>
                    <a:p>
                      <a:pPr algn="l"/>
                      <a:r>
                        <a:rPr lang="es-ES" sz="900">
                          <a:effectLst/>
                        </a:rPr>
                        <a:t> </a:t>
                      </a:r>
                      <a:endParaRPr lang="es-PE" sz="1400">
                        <a:effectLst/>
                      </a:endParaRPr>
                    </a:p>
                    <a:p>
                      <a:pPr algn="l">
                        <a:spcBef>
                          <a:spcPts val="30"/>
                        </a:spcBef>
                      </a:pPr>
                      <a:r>
                        <a:rPr lang="es-ES" sz="900">
                          <a:effectLst/>
                        </a:rPr>
                        <a:t> </a:t>
                      </a:r>
                      <a:endParaRPr lang="es-PE" sz="1400">
                        <a:effectLst/>
                      </a:endParaRPr>
                    </a:p>
                    <a:p>
                      <a:pPr marL="46355" marR="24765" indent="-2540" algn="ctr">
                        <a:spcAft>
                          <a:spcPts val="0"/>
                        </a:spcAft>
                      </a:pPr>
                      <a:r>
                        <a:rPr lang="es-ES" sz="900">
                          <a:effectLst/>
                        </a:rPr>
                        <a:t>ERROR</a:t>
                      </a:r>
                      <a:r>
                        <a:rPr lang="es-ES" sz="900" spc="5">
                          <a:effectLst/>
                        </a:rPr>
                        <a:t> </a:t>
                      </a:r>
                      <a:r>
                        <a:rPr lang="es-ES" sz="900">
                          <a:effectLst/>
                        </a:rPr>
                        <a:t>RELATIVO</a:t>
                      </a:r>
                      <a:endParaRPr lang="es-PE" sz="1400">
                        <a:effectLst/>
                      </a:endParaRPr>
                    </a:p>
                    <a:p>
                      <a:pPr marL="17145" algn="ctr">
                        <a:lnSpc>
                          <a:spcPts val="915"/>
                        </a:lnSpc>
                      </a:pPr>
                      <a:r>
                        <a:rPr lang="es-ES" sz="900">
                          <a:effectLst/>
                        </a:rPr>
                        <a:t>%</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r>
                        <a:rPr lang="es-ES" sz="900">
                          <a:effectLst/>
                        </a:rPr>
                        <a:t> </a:t>
                      </a:r>
                      <a:endParaRPr lang="es-PE" sz="1400">
                        <a:effectLst/>
                      </a:endParaRPr>
                    </a:p>
                    <a:p>
                      <a:pPr algn="l"/>
                      <a:r>
                        <a:rPr lang="es-ES" sz="900">
                          <a:effectLst/>
                        </a:rPr>
                        <a:t> </a:t>
                      </a:r>
                      <a:endParaRPr lang="es-PE" sz="1400">
                        <a:effectLst/>
                      </a:endParaRPr>
                    </a:p>
                    <a:p>
                      <a:pPr marL="63500" marR="47625" algn="ctr">
                        <a:spcBef>
                          <a:spcPts val="540"/>
                        </a:spcBef>
                        <a:spcAft>
                          <a:spcPts val="0"/>
                        </a:spcAft>
                      </a:pPr>
                      <a:r>
                        <a:rPr lang="es-ES" sz="900">
                          <a:effectLst/>
                        </a:rPr>
                        <a:t>ETP</a:t>
                      </a:r>
                      <a:endParaRPr lang="es-PE" sz="1400">
                        <a:effectLst/>
                      </a:endParaRPr>
                    </a:p>
                    <a:p>
                      <a:pPr marL="43180" marR="25400" indent="635" algn="ctr">
                        <a:lnSpc>
                          <a:spcPct val="200000"/>
                        </a:lnSpc>
                        <a:spcBef>
                          <a:spcPts val="5"/>
                        </a:spcBef>
                        <a:spcAft>
                          <a:spcPts val="0"/>
                        </a:spcAft>
                      </a:pPr>
                      <a:r>
                        <a:rPr lang="es-ES" sz="900" err="1">
                          <a:effectLst/>
                        </a:rPr>
                        <a:t>Turc</a:t>
                      </a:r>
                      <a:r>
                        <a:rPr lang="es-ES" sz="900" spc="5">
                          <a:effectLst/>
                        </a:rPr>
                        <a:t> </a:t>
                      </a:r>
                      <a:r>
                        <a:rPr lang="es-ES" sz="900">
                          <a:effectLst/>
                        </a:rPr>
                        <a:t>mm/día</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75000"/>
                      </a:schemeClr>
                    </a:solidFill>
                  </a:tcPr>
                </a:tc>
                <a:tc>
                  <a:txBody>
                    <a:bodyPr/>
                    <a:lstStyle/>
                    <a:p>
                      <a:pPr algn="l"/>
                      <a:r>
                        <a:rPr lang="es-ES" sz="900">
                          <a:effectLst/>
                        </a:rPr>
                        <a:t> </a:t>
                      </a:r>
                      <a:endParaRPr lang="es-PE" sz="1400">
                        <a:effectLst/>
                      </a:endParaRPr>
                    </a:p>
                    <a:p>
                      <a:pPr algn="l"/>
                      <a:r>
                        <a:rPr lang="es-ES" sz="900">
                          <a:effectLst/>
                        </a:rPr>
                        <a:t> </a:t>
                      </a:r>
                      <a:endParaRPr lang="es-PE" sz="1400">
                        <a:effectLst/>
                      </a:endParaRPr>
                    </a:p>
                    <a:p>
                      <a:pPr algn="l">
                        <a:spcBef>
                          <a:spcPts val="30"/>
                        </a:spcBef>
                      </a:pPr>
                      <a:r>
                        <a:rPr lang="es-ES" sz="900">
                          <a:effectLst/>
                        </a:rPr>
                        <a:t> </a:t>
                      </a:r>
                      <a:endParaRPr lang="es-PE" sz="1400">
                        <a:effectLst/>
                      </a:endParaRPr>
                    </a:p>
                    <a:p>
                      <a:pPr marL="44450" marR="25400" indent="-2540" algn="ctr">
                        <a:spcAft>
                          <a:spcPts val="0"/>
                        </a:spcAft>
                      </a:pPr>
                      <a:r>
                        <a:rPr lang="es-ES" sz="900">
                          <a:effectLst/>
                        </a:rPr>
                        <a:t>ERROR</a:t>
                      </a:r>
                      <a:r>
                        <a:rPr lang="es-ES" sz="900" spc="5">
                          <a:effectLst/>
                        </a:rPr>
                        <a:t> </a:t>
                      </a:r>
                      <a:r>
                        <a:rPr lang="es-ES" sz="900">
                          <a:effectLst/>
                        </a:rPr>
                        <a:t>RELATIVO</a:t>
                      </a:r>
                      <a:endParaRPr lang="es-PE" sz="1400">
                        <a:effectLst/>
                      </a:endParaRPr>
                    </a:p>
                    <a:p>
                      <a:pPr marL="14605" algn="ctr">
                        <a:lnSpc>
                          <a:spcPts val="915"/>
                        </a:lnSpc>
                      </a:pPr>
                      <a:r>
                        <a:rPr lang="es-ES" sz="900">
                          <a:effectLst/>
                        </a:rPr>
                        <a:t>%</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r>
                        <a:rPr lang="es-ES" sz="900">
                          <a:effectLst/>
                        </a:rPr>
                        <a:t> </a:t>
                      </a:r>
                      <a:endParaRPr lang="es-PE" sz="1400">
                        <a:effectLst/>
                      </a:endParaRPr>
                    </a:p>
                    <a:p>
                      <a:pPr algn="l">
                        <a:spcBef>
                          <a:spcPts val="25"/>
                        </a:spcBef>
                      </a:pPr>
                      <a:r>
                        <a:rPr lang="es-ES" sz="900">
                          <a:effectLst/>
                        </a:rPr>
                        <a:t> </a:t>
                      </a:r>
                      <a:endParaRPr lang="es-PE" sz="1400">
                        <a:effectLst/>
                      </a:endParaRPr>
                    </a:p>
                    <a:p>
                      <a:pPr marL="43180" marR="27940" algn="ctr">
                        <a:spcAft>
                          <a:spcPts val="0"/>
                        </a:spcAft>
                      </a:pPr>
                      <a:r>
                        <a:rPr lang="es-ES" sz="900">
                          <a:effectLst/>
                        </a:rPr>
                        <a:t>ETP</a:t>
                      </a:r>
                      <a:endParaRPr lang="es-PE" sz="1400">
                        <a:effectLst/>
                      </a:endParaRPr>
                    </a:p>
                    <a:p>
                      <a:pPr marL="43180" marR="27940" algn="ctr">
                        <a:spcBef>
                          <a:spcPts val="5"/>
                        </a:spcBef>
                        <a:spcAft>
                          <a:spcPts val="0"/>
                        </a:spcAft>
                      </a:pPr>
                      <a:r>
                        <a:rPr lang="es-ES" sz="900">
                          <a:effectLst/>
                        </a:rPr>
                        <a:t>Jensen</a:t>
                      </a:r>
                      <a:r>
                        <a:rPr lang="es-ES" sz="900" spc="-185">
                          <a:effectLst/>
                        </a:rPr>
                        <a:t> </a:t>
                      </a:r>
                      <a:r>
                        <a:rPr lang="es-ES" sz="900">
                          <a:effectLst/>
                        </a:rPr>
                        <a:t>Haise</a:t>
                      </a:r>
                      <a:endParaRPr lang="es-PE" sz="1400">
                        <a:effectLst/>
                      </a:endParaRPr>
                    </a:p>
                    <a:p>
                      <a:pPr algn="l"/>
                      <a:r>
                        <a:rPr lang="es-ES" sz="900">
                          <a:effectLst/>
                        </a:rPr>
                        <a:t> </a:t>
                      </a:r>
                      <a:endParaRPr lang="es-PE" sz="1400">
                        <a:effectLst/>
                      </a:endParaRPr>
                    </a:p>
                    <a:p>
                      <a:pPr marL="40005" marR="27940" algn="ctr">
                        <a:spcBef>
                          <a:spcPts val="5"/>
                        </a:spcBef>
                        <a:spcAft>
                          <a:spcPts val="0"/>
                        </a:spcAft>
                      </a:pPr>
                      <a:r>
                        <a:rPr lang="es-ES" sz="900">
                          <a:effectLst/>
                        </a:rPr>
                        <a:t>mm/día</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r>
                        <a:rPr lang="es-ES" sz="900">
                          <a:effectLst/>
                        </a:rPr>
                        <a:t> </a:t>
                      </a:r>
                      <a:endParaRPr lang="es-PE" sz="1400">
                        <a:effectLst/>
                      </a:endParaRPr>
                    </a:p>
                    <a:p>
                      <a:pPr algn="l"/>
                      <a:r>
                        <a:rPr lang="es-ES" sz="900">
                          <a:effectLst/>
                        </a:rPr>
                        <a:t> </a:t>
                      </a:r>
                      <a:endParaRPr lang="es-PE" sz="1400">
                        <a:effectLst/>
                      </a:endParaRPr>
                    </a:p>
                    <a:p>
                      <a:pPr algn="l">
                        <a:spcBef>
                          <a:spcPts val="30"/>
                        </a:spcBef>
                      </a:pPr>
                      <a:r>
                        <a:rPr lang="es-ES" sz="900">
                          <a:effectLst/>
                        </a:rPr>
                        <a:t> </a:t>
                      </a:r>
                      <a:endParaRPr lang="es-PE" sz="1400">
                        <a:effectLst/>
                      </a:endParaRPr>
                    </a:p>
                    <a:p>
                      <a:pPr marL="43815" marR="26035" indent="-2540" algn="ctr">
                        <a:spcAft>
                          <a:spcPts val="0"/>
                        </a:spcAft>
                      </a:pPr>
                      <a:r>
                        <a:rPr lang="es-ES" sz="900">
                          <a:effectLst/>
                        </a:rPr>
                        <a:t>ERROR</a:t>
                      </a:r>
                      <a:r>
                        <a:rPr lang="es-ES" sz="900" spc="5">
                          <a:effectLst/>
                        </a:rPr>
                        <a:t> </a:t>
                      </a:r>
                      <a:r>
                        <a:rPr lang="es-ES" sz="900">
                          <a:effectLst/>
                        </a:rPr>
                        <a:t>RELATIVO</a:t>
                      </a:r>
                      <a:endParaRPr lang="es-PE" sz="1400">
                        <a:effectLst/>
                      </a:endParaRPr>
                    </a:p>
                    <a:p>
                      <a:pPr marL="13335" algn="ctr">
                        <a:lnSpc>
                          <a:spcPts val="915"/>
                        </a:lnSpc>
                      </a:pPr>
                      <a:r>
                        <a:rPr lang="es-ES" sz="900">
                          <a:effectLst/>
                        </a:rPr>
                        <a:t>%</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r>
                        <a:rPr lang="es-ES" sz="900">
                          <a:effectLst/>
                        </a:rPr>
                        <a:t> </a:t>
                      </a:r>
                      <a:endParaRPr lang="es-PE" sz="1400">
                        <a:effectLst/>
                      </a:endParaRPr>
                    </a:p>
                    <a:p>
                      <a:pPr algn="l"/>
                      <a:r>
                        <a:rPr lang="es-ES" sz="900">
                          <a:effectLst/>
                        </a:rPr>
                        <a:t> </a:t>
                      </a:r>
                      <a:endParaRPr lang="es-PE" sz="1400">
                        <a:effectLst/>
                      </a:endParaRPr>
                    </a:p>
                    <a:p>
                      <a:pPr marL="29210" marR="14605" algn="ctr">
                        <a:spcBef>
                          <a:spcPts val="540"/>
                        </a:spcBef>
                        <a:spcAft>
                          <a:spcPts val="0"/>
                        </a:spcAft>
                      </a:pPr>
                      <a:r>
                        <a:rPr lang="es-ES" sz="900">
                          <a:effectLst/>
                        </a:rPr>
                        <a:t>ETP</a:t>
                      </a:r>
                      <a:endParaRPr lang="es-PE" sz="1400">
                        <a:effectLst/>
                      </a:endParaRPr>
                    </a:p>
                    <a:p>
                      <a:pPr marL="29210" marR="12065" algn="ctr">
                        <a:lnSpc>
                          <a:spcPct val="200000"/>
                        </a:lnSpc>
                        <a:spcBef>
                          <a:spcPts val="5"/>
                        </a:spcBef>
                        <a:spcAft>
                          <a:spcPts val="0"/>
                        </a:spcAft>
                      </a:pPr>
                      <a:r>
                        <a:rPr lang="es-ES" sz="900">
                          <a:effectLst/>
                        </a:rPr>
                        <a:t>Thornthwaite</a:t>
                      </a:r>
                      <a:r>
                        <a:rPr lang="es-ES" sz="900" spc="-185">
                          <a:effectLst/>
                        </a:rPr>
                        <a:t> </a:t>
                      </a:r>
                      <a:r>
                        <a:rPr lang="es-ES" sz="900">
                          <a:effectLst/>
                        </a:rPr>
                        <a:t>mm/día</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l"/>
                      <a:r>
                        <a:rPr lang="es-ES" sz="900">
                          <a:effectLst/>
                        </a:rPr>
                        <a:t> </a:t>
                      </a:r>
                      <a:endParaRPr lang="es-PE" sz="1400">
                        <a:effectLst/>
                      </a:endParaRPr>
                    </a:p>
                    <a:p>
                      <a:pPr algn="l"/>
                      <a:r>
                        <a:rPr lang="es-ES" sz="900">
                          <a:effectLst/>
                        </a:rPr>
                        <a:t> </a:t>
                      </a:r>
                      <a:endParaRPr lang="es-PE" sz="1400">
                        <a:effectLst/>
                      </a:endParaRPr>
                    </a:p>
                    <a:p>
                      <a:pPr algn="l">
                        <a:spcBef>
                          <a:spcPts val="30"/>
                        </a:spcBef>
                      </a:pPr>
                      <a:r>
                        <a:rPr lang="es-ES" sz="900">
                          <a:effectLst/>
                        </a:rPr>
                        <a:t> </a:t>
                      </a:r>
                      <a:endParaRPr lang="es-PE" sz="1400">
                        <a:effectLst/>
                      </a:endParaRPr>
                    </a:p>
                    <a:p>
                      <a:pPr marL="43180" marR="31115" indent="-2540" algn="ctr">
                        <a:spcAft>
                          <a:spcPts val="0"/>
                        </a:spcAft>
                      </a:pPr>
                      <a:r>
                        <a:rPr lang="es-ES" sz="900">
                          <a:effectLst/>
                        </a:rPr>
                        <a:t>ERROR</a:t>
                      </a:r>
                      <a:r>
                        <a:rPr lang="es-ES" sz="900" spc="5">
                          <a:effectLst/>
                        </a:rPr>
                        <a:t> </a:t>
                      </a:r>
                      <a:r>
                        <a:rPr lang="es-ES" sz="900">
                          <a:effectLst/>
                        </a:rPr>
                        <a:t>RELATIVO</a:t>
                      </a:r>
                      <a:endParaRPr lang="es-PE" sz="1400">
                        <a:effectLst/>
                      </a:endParaRPr>
                    </a:p>
                    <a:p>
                      <a:pPr marL="7620" algn="ctr">
                        <a:lnSpc>
                          <a:spcPts val="915"/>
                        </a:lnSpc>
                      </a:pPr>
                      <a:r>
                        <a:rPr lang="es-ES" sz="900">
                          <a:effectLst/>
                        </a:rPr>
                        <a:t>%</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792950002"/>
                  </a:ext>
                </a:extLst>
              </a:tr>
              <a:tr h="465890">
                <a:tc>
                  <a:txBody>
                    <a:bodyPr/>
                    <a:lstStyle/>
                    <a:p>
                      <a:pPr marL="45085" algn="l">
                        <a:spcBef>
                          <a:spcPts val="725"/>
                        </a:spcBef>
                        <a:spcAft>
                          <a:spcPts val="0"/>
                        </a:spcAft>
                      </a:pPr>
                      <a:r>
                        <a:rPr lang="es-ES" sz="1100">
                          <a:effectLst/>
                        </a:rPr>
                        <a:t>NOVIEMBRE</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spcAft>
                          <a:spcPts val="800"/>
                        </a:spcAft>
                      </a:pPr>
                      <a:r>
                        <a:rPr lang="en-US" sz="1050">
                          <a:effectLst/>
                        </a:rPr>
                        <a:t>3.97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75000"/>
                      </a:schemeClr>
                    </a:solidFill>
                  </a:tcPr>
                </a:tc>
                <a:tc>
                  <a:txBody>
                    <a:bodyPr/>
                    <a:lstStyle/>
                    <a:p>
                      <a:pPr algn="ctr">
                        <a:lnSpc>
                          <a:spcPct val="107000"/>
                        </a:lnSpc>
                        <a:spcAft>
                          <a:spcPts val="800"/>
                        </a:spcAft>
                      </a:pPr>
                      <a:r>
                        <a:rPr lang="en-US" sz="1050">
                          <a:effectLst/>
                        </a:rPr>
                        <a:t>7.67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93.2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6.62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66.8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11.06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178.7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5.61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spcAft>
                          <a:spcPts val="800"/>
                        </a:spcAft>
                      </a:pPr>
                      <a:r>
                        <a:rPr lang="en-US" sz="1050">
                          <a:effectLst/>
                        </a:rPr>
                        <a:t>41.3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6.17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spcAft>
                          <a:spcPts val="800"/>
                        </a:spcAft>
                      </a:pPr>
                      <a:r>
                        <a:rPr lang="en-US" sz="1050">
                          <a:effectLst/>
                        </a:rPr>
                        <a:t>55.5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9.71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144.6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10.89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174.4</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62062993"/>
                  </a:ext>
                </a:extLst>
              </a:tr>
              <a:tr h="465890">
                <a:tc>
                  <a:txBody>
                    <a:bodyPr/>
                    <a:lstStyle/>
                    <a:p>
                      <a:pPr marL="45085" algn="l">
                        <a:spcBef>
                          <a:spcPts val="725"/>
                        </a:spcBef>
                        <a:spcAft>
                          <a:spcPts val="0"/>
                        </a:spcAft>
                      </a:pPr>
                      <a:r>
                        <a:rPr lang="es-ES" sz="1100">
                          <a:effectLst/>
                        </a:rPr>
                        <a:t>DICIEMBRE</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spcAft>
                          <a:spcPts val="800"/>
                        </a:spcAft>
                      </a:pPr>
                      <a:r>
                        <a:rPr lang="en-US" sz="1050">
                          <a:effectLst/>
                        </a:rPr>
                        <a:t>5.43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75000"/>
                      </a:schemeClr>
                    </a:solidFill>
                  </a:tcPr>
                </a:tc>
                <a:tc>
                  <a:txBody>
                    <a:bodyPr/>
                    <a:lstStyle/>
                    <a:p>
                      <a:pPr algn="ctr">
                        <a:lnSpc>
                          <a:spcPct val="107000"/>
                        </a:lnSpc>
                        <a:spcAft>
                          <a:spcPts val="800"/>
                        </a:spcAft>
                      </a:pPr>
                      <a:r>
                        <a:rPr lang="en-US" sz="1050">
                          <a:effectLst/>
                        </a:rPr>
                        <a:t>8.11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49.3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6.58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21.3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11.58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113.3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5.66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spcAft>
                          <a:spcPts val="800"/>
                        </a:spcAft>
                      </a:pPr>
                      <a:r>
                        <a:rPr lang="en-US" sz="1050">
                          <a:effectLst/>
                        </a:rPr>
                        <a:t>4.3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6.65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spcAft>
                          <a:spcPts val="800"/>
                        </a:spcAft>
                      </a:pPr>
                      <a:r>
                        <a:rPr lang="en-US" sz="1050">
                          <a:effectLst/>
                        </a:rPr>
                        <a:t>22.5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10.03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84.7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12.09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122.7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16923025"/>
                  </a:ext>
                </a:extLst>
              </a:tr>
              <a:tr h="465890">
                <a:tc>
                  <a:txBody>
                    <a:bodyPr/>
                    <a:lstStyle/>
                    <a:p>
                      <a:pPr marL="45085" algn="l">
                        <a:spcBef>
                          <a:spcPts val="725"/>
                        </a:spcBef>
                        <a:spcAft>
                          <a:spcPts val="0"/>
                        </a:spcAft>
                      </a:pPr>
                      <a:r>
                        <a:rPr lang="es-ES" sz="1100">
                          <a:effectLst/>
                        </a:rPr>
                        <a:t>ENERO</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spcAft>
                          <a:spcPts val="800"/>
                        </a:spcAft>
                      </a:pPr>
                      <a:r>
                        <a:rPr lang="en-US" sz="1050">
                          <a:effectLst/>
                        </a:rPr>
                        <a:t>5.26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75000"/>
                      </a:schemeClr>
                    </a:solidFill>
                  </a:tcPr>
                </a:tc>
                <a:tc>
                  <a:txBody>
                    <a:bodyPr/>
                    <a:lstStyle/>
                    <a:p>
                      <a:pPr algn="ctr">
                        <a:lnSpc>
                          <a:spcPct val="107000"/>
                        </a:lnSpc>
                        <a:spcAft>
                          <a:spcPts val="800"/>
                        </a:spcAft>
                      </a:pPr>
                      <a:r>
                        <a:rPr lang="en-US" sz="1050">
                          <a:effectLst/>
                        </a:rPr>
                        <a:t>8.03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52.6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6.62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25.8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11.53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119.3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5.79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spcAft>
                          <a:spcPts val="800"/>
                        </a:spcAft>
                      </a:pPr>
                      <a:r>
                        <a:rPr lang="en-US" sz="1050">
                          <a:effectLst/>
                        </a:rPr>
                        <a:t>10.1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6.93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spcAft>
                          <a:spcPts val="800"/>
                        </a:spcAft>
                      </a:pPr>
                      <a:r>
                        <a:rPr lang="en-US" sz="1050">
                          <a:effectLst/>
                        </a:rPr>
                        <a:t>31.7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10.00</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90.2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12.02</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128.5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39468856"/>
                  </a:ext>
                </a:extLst>
              </a:tr>
              <a:tr h="465890">
                <a:tc>
                  <a:txBody>
                    <a:bodyPr/>
                    <a:lstStyle/>
                    <a:p>
                      <a:pPr marL="45085" algn="l">
                        <a:spcBef>
                          <a:spcPts val="725"/>
                        </a:spcBef>
                        <a:spcAft>
                          <a:spcPts val="0"/>
                        </a:spcAft>
                      </a:pPr>
                      <a:r>
                        <a:rPr lang="es-ES" sz="1100">
                          <a:effectLst/>
                        </a:rPr>
                        <a:t>FEBRERO</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spcAft>
                          <a:spcPts val="800"/>
                        </a:spcAft>
                      </a:pPr>
                      <a:r>
                        <a:rPr lang="en-US" sz="1050">
                          <a:effectLst/>
                        </a:rPr>
                        <a:t>4.20</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75000"/>
                      </a:schemeClr>
                    </a:solidFill>
                  </a:tcPr>
                </a:tc>
                <a:tc>
                  <a:txBody>
                    <a:bodyPr/>
                    <a:lstStyle/>
                    <a:p>
                      <a:pPr algn="ctr">
                        <a:lnSpc>
                          <a:spcPct val="107000"/>
                        </a:lnSpc>
                        <a:spcAft>
                          <a:spcPts val="800"/>
                        </a:spcAft>
                      </a:pPr>
                      <a:r>
                        <a:rPr lang="en-US" sz="1050">
                          <a:effectLst/>
                        </a:rPr>
                        <a:t>7.47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77.9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6.66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58.6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10.63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153.0</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5.73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spcAft>
                          <a:spcPts val="800"/>
                        </a:spcAft>
                      </a:pPr>
                      <a:r>
                        <a:rPr lang="en-US" sz="1050">
                          <a:effectLst/>
                        </a:rPr>
                        <a:t>36.5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6.37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spcAft>
                          <a:spcPts val="800"/>
                        </a:spcAft>
                      </a:pPr>
                      <a:r>
                        <a:rPr lang="en-US" sz="1050">
                          <a:effectLst/>
                        </a:rPr>
                        <a:t>51.6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9.58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128.0</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9.6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128.6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76929378"/>
                  </a:ext>
                </a:extLst>
              </a:tr>
              <a:tr h="465890">
                <a:tc>
                  <a:txBody>
                    <a:bodyPr/>
                    <a:lstStyle/>
                    <a:p>
                      <a:pPr marL="45085" algn="l">
                        <a:spcBef>
                          <a:spcPts val="725"/>
                        </a:spcBef>
                        <a:spcAft>
                          <a:spcPts val="0"/>
                        </a:spcAft>
                      </a:pPr>
                      <a:r>
                        <a:rPr lang="es-ES" sz="1100">
                          <a:effectLst/>
                        </a:rPr>
                        <a:t>MARZO</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spcAft>
                          <a:spcPts val="800"/>
                        </a:spcAft>
                      </a:pPr>
                      <a:r>
                        <a:rPr lang="en-US" sz="1050">
                          <a:effectLst/>
                        </a:rPr>
                        <a:t>4.56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75000"/>
                      </a:schemeClr>
                    </a:solidFill>
                  </a:tcPr>
                </a:tc>
                <a:tc>
                  <a:txBody>
                    <a:bodyPr/>
                    <a:lstStyle/>
                    <a:p>
                      <a:pPr algn="ctr">
                        <a:lnSpc>
                          <a:spcPct val="107000"/>
                        </a:lnSpc>
                        <a:spcAft>
                          <a:spcPts val="800"/>
                        </a:spcAft>
                      </a:pPr>
                      <a:r>
                        <a:rPr lang="en-US" sz="1050">
                          <a:effectLst/>
                        </a:rPr>
                        <a:t>7.41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62.5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6.45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41.5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10.86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138.3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5.23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spcAft>
                          <a:spcPts val="800"/>
                        </a:spcAft>
                      </a:pPr>
                      <a:r>
                        <a:rPr lang="en-US" sz="1050">
                          <a:effectLst/>
                        </a:rPr>
                        <a:t>14.8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6.00</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spcAft>
                          <a:spcPts val="800"/>
                        </a:spcAft>
                      </a:pPr>
                      <a:r>
                        <a:rPr lang="en-US" sz="1050">
                          <a:effectLst/>
                        </a:rPr>
                        <a:t>31.5</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9.18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101.3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10.56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131.6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23974587"/>
                  </a:ext>
                </a:extLst>
              </a:tr>
              <a:tr h="465890">
                <a:tc>
                  <a:txBody>
                    <a:bodyPr/>
                    <a:lstStyle/>
                    <a:p>
                      <a:pPr marL="45085" algn="l">
                        <a:spcBef>
                          <a:spcPts val="725"/>
                        </a:spcBef>
                        <a:spcAft>
                          <a:spcPts val="0"/>
                        </a:spcAft>
                      </a:pPr>
                      <a:r>
                        <a:rPr lang="es-ES" sz="1100">
                          <a:effectLst/>
                        </a:rPr>
                        <a:t>Promedio</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spcAft>
                          <a:spcPts val="800"/>
                        </a:spcAft>
                      </a:pPr>
                      <a:r>
                        <a:rPr lang="en-US" sz="1050">
                          <a:effectLst/>
                        </a:rPr>
                        <a:t>4.89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75000"/>
                      </a:schemeClr>
                    </a:solidFill>
                  </a:tcPr>
                </a:tc>
                <a:tc>
                  <a:txBody>
                    <a:bodyPr/>
                    <a:lstStyle/>
                    <a:p>
                      <a:pPr algn="ctr">
                        <a:lnSpc>
                          <a:spcPct val="107000"/>
                        </a:lnSpc>
                        <a:spcAft>
                          <a:spcPts val="800"/>
                        </a:spcAft>
                      </a:pPr>
                      <a:r>
                        <a:rPr lang="en-US" sz="1050">
                          <a:effectLst/>
                        </a:rPr>
                        <a:t>7.93</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67.10</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6.61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42.79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11.39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140.51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5.69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spcAft>
                          <a:spcPts val="800"/>
                        </a:spcAft>
                      </a:pPr>
                      <a:r>
                        <a:rPr lang="en-US" sz="1050">
                          <a:effectLst/>
                        </a:rPr>
                        <a:t>21.39</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6.58</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2">
                        <a:lumMod val="75000"/>
                      </a:schemeClr>
                    </a:solidFill>
                  </a:tcPr>
                </a:tc>
                <a:tc>
                  <a:txBody>
                    <a:bodyPr/>
                    <a:lstStyle/>
                    <a:p>
                      <a:pPr algn="ctr">
                        <a:lnSpc>
                          <a:spcPct val="107000"/>
                        </a:lnSpc>
                        <a:spcAft>
                          <a:spcPts val="800"/>
                        </a:spcAft>
                      </a:pPr>
                      <a:r>
                        <a:rPr lang="en-US" sz="1050">
                          <a:effectLst/>
                        </a:rPr>
                        <a:t>38.56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9.91</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109.76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11.67</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US" sz="1050">
                          <a:effectLst/>
                        </a:rPr>
                        <a:t>137.16</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75529759"/>
                  </a:ext>
                </a:extLst>
              </a:tr>
              <a:tr h="931777">
                <a:tc>
                  <a:txBody>
                    <a:bodyPr/>
                    <a:lstStyle/>
                    <a:p>
                      <a:pPr marL="45085" marR="210820" algn="l">
                        <a:spcAft>
                          <a:spcPts val="0"/>
                        </a:spcAft>
                      </a:pPr>
                      <a:r>
                        <a:rPr lang="es-ES" sz="1100">
                          <a:effectLst/>
                        </a:rPr>
                        <a:t>Desviación Estándar</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3975" marR="19685" algn="ctr">
                        <a:spcBef>
                          <a:spcPts val="495"/>
                        </a:spcBef>
                        <a:spcAft>
                          <a:spcPts val="0"/>
                        </a:spcAft>
                      </a:pPr>
                      <a:r>
                        <a:rPr lang="es-ES" sz="1100">
                          <a:effectLst/>
                        </a:rPr>
                        <a:t>1.34</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75000"/>
                      </a:schemeClr>
                    </a:solidFill>
                  </a:tcPr>
                </a:tc>
                <a:tc>
                  <a:txBody>
                    <a:bodyPr/>
                    <a:lstStyle/>
                    <a:p>
                      <a:pPr algn="l"/>
                      <a:r>
                        <a:rPr lang="es-ES" sz="1100">
                          <a:effectLst/>
                        </a:rPr>
                        <a:t> </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ctr">
                        <a:spcBef>
                          <a:spcPts val="495"/>
                        </a:spcBef>
                        <a:spcAft>
                          <a:spcPts val="0"/>
                        </a:spcAft>
                      </a:pPr>
                      <a:r>
                        <a:rPr lang="es-ES" sz="1100">
                          <a:effectLst/>
                        </a:rPr>
                        <a:t>18.32</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l">
                        <a:spcBef>
                          <a:spcPts val="495"/>
                        </a:spcBef>
                        <a:spcAft>
                          <a:spcPts val="0"/>
                        </a:spcAft>
                      </a:pPr>
                      <a:r>
                        <a:rPr lang="es-ES" sz="1100">
                          <a:effectLst/>
                        </a:rPr>
                        <a:t> </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ctr">
                        <a:spcBef>
                          <a:spcPts val="495"/>
                        </a:spcBef>
                        <a:spcAft>
                          <a:spcPts val="0"/>
                        </a:spcAft>
                      </a:pPr>
                      <a:r>
                        <a:rPr lang="es-ES" sz="1100">
                          <a:effectLst/>
                        </a:rPr>
                        <a:t>19.88</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l">
                        <a:spcBef>
                          <a:spcPts val="495"/>
                        </a:spcBef>
                        <a:spcAft>
                          <a:spcPts val="0"/>
                        </a:spcAft>
                      </a:pPr>
                      <a:r>
                        <a:rPr lang="es-ES" sz="1100">
                          <a:effectLst/>
                        </a:rPr>
                        <a:t> </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ctr">
                        <a:spcBef>
                          <a:spcPts val="495"/>
                        </a:spcBef>
                        <a:spcAft>
                          <a:spcPts val="0"/>
                        </a:spcAft>
                      </a:pPr>
                      <a:r>
                        <a:rPr lang="es-ES" sz="1100">
                          <a:effectLst/>
                        </a:rPr>
                        <a:t>26.49</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l">
                        <a:spcBef>
                          <a:spcPts val="495"/>
                        </a:spcBef>
                        <a:spcAft>
                          <a:spcPts val="0"/>
                        </a:spcAft>
                      </a:pPr>
                      <a:r>
                        <a:rPr lang="es-ES" sz="1100">
                          <a:effectLst/>
                        </a:rPr>
                        <a:t> </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ctr">
                        <a:spcBef>
                          <a:spcPts val="495"/>
                        </a:spcBef>
                        <a:spcAft>
                          <a:spcPts val="0"/>
                        </a:spcAft>
                      </a:pPr>
                      <a:r>
                        <a:rPr lang="es-ES" sz="1100">
                          <a:effectLst/>
                        </a:rPr>
                        <a:t>16.49</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l">
                        <a:spcBef>
                          <a:spcPts val="495"/>
                        </a:spcBef>
                        <a:spcAft>
                          <a:spcPts val="0"/>
                        </a:spcAft>
                      </a:pPr>
                      <a:r>
                        <a:rPr lang="es-ES" sz="1100">
                          <a:effectLst/>
                        </a:rPr>
                        <a:t> </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l">
                        <a:spcBef>
                          <a:spcPts val="495"/>
                        </a:spcBef>
                        <a:spcAft>
                          <a:spcPts val="0"/>
                        </a:spcAft>
                      </a:pPr>
                      <a:r>
                        <a:rPr lang="es-ES" sz="1100">
                          <a:effectLst/>
                        </a:rPr>
                        <a:t>14.23</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l">
                        <a:spcBef>
                          <a:spcPts val="495"/>
                        </a:spcBef>
                        <a:spcAft>
                          <a:spcPts val="0"/>
                        </a:spcAft>
                      </a:pPr>
                      <a:r>
                        <a:rPr lang="es-ES" sz="1100">
                          <a:effectLst/>
                        </a:rPr>
                        <a:t> </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l">
                        <a:spcBef>
                          <a:spcPts val="495"/>
                        </a:spcBef>
                        <a:spcAft>
                          <a:spcPts val="0"/>
                        </a:spcAft>
                      </a:pPr>
                      <a:r>
                        <a:rPr lang="es-ES" sz="1100">
                          <a:effectLst/>
                        </a:rPr>
                        <a:t>25.66</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l">
                        <a:spcBef>
                          <a:spcPts val="495"/>
                        </a:spcBef>
                        <a:spcAft>
                          <a:spcPts val="0"/>
                        </a:spcAft>
                      </a:pPr>
                      <a:r>
                        <a:rPr lang="es-ES" sz="1100">
                          <a:effectLst/>
                        </a:rPr>
                        <a:t> </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7640" marR="160020" algn="ctr">
                        <a:spcBef>
                          <a:spcPts val="495"/>
                        </a:spcBef>
                        <a:spcAft>
                          <a:spcPts val="0"/>
                        </a:spcAft>
                      </a:pPr>
                      <a:r>
                        <a:rPr lang="es-ES" sz="1100">
                          <a:effectLst/>
                        </a:rPr>
                        <a:t>21.08</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89688862"/>
                  </a:ext>
                </a:extLst>
              </a:tr>
            </a:tbl>
          </a:graphicData>
        </a:graphic>
      </p:graphicFrame>
      <p:sp>
        <p:nvSpPr>
          <p:cNvPr id="5" name="Rectángulo 4">
            <a:extLst>
              <a:ext uri="{FF2B5EF4-FFF2-40B4-BE49-F238E27FC236}">
                <a16:creationId xmlns:a16="http://schemas.microsoft.com/office/drawing/2014/main" id="{C7A9D8BE-1C45-3D9E-355D-3D6D44B6CA76}"/>
              </a:ext>
            </a:extLst>
          </p:cNvPr>
          <p:cNvSpPr/>
          <p:nvPr/>
        </p:nvSpPr>
        <p:spPr>
          <a:xfrm>
            <a:off x="449706" y="350293"/>
            <a:ext cx="11629386" cy="830997"/>
          </a:xfrm>
          <a:prstGeom prst="rect">
            <a:avLst/>
          </a:prstGeom>
        </p:spPr>
        <p:txBody>
          <a:bodyPr wrap="square">
            <a:spAutoFit/>
          </a:bodyPr>
          <a:lstStyle/>
          <a:p>
            <a:r>
              <a:rPr lang="es-ES" sz="1600" b="1">
                <a:effectLst/>
                <a:latin typeface="Times New Roman" panose="02020603050405020304" pitchFamily="18" charset="0"/>
                <a:ea typeface="Calibri" panose="020F0502020204030204" pitchFamily="34" charset="0"/>
                <a:cs typeface="Times New Roman" panose="02020603050405020304" pitchFamily="18" charset="0"/>
              </a:rPr>
              <a:t>Tabla 13</a:t>
            </a:r>
            <a:br>
              <a:rPr lang="es-ES" sz="1600" b="1" i="1">
                <a:effectLst/>
                <a:latin typeface="Times New Roman" panose="02020603050405020304" pitchFamily="18" charset="0"/>
                <a:ea typeface="Calibri" panose="020F0502020204030204" pitchFamily="34" charset="0"/>
                <a:cs typeface="Times New Roman" panose="02020603050405020304" pitchFamily="18" charset="0"/>
              </a:rPr>
            </a:br>
            <a:r>
              <a:rPr lang="es-ES" sz="1600" i="1">
                <a:effectLst/>
                <a:latin typeface="Times New Roman" panose="02020603050405020304" pitchFamily="18" charset="0"/>
                <a:ea typeface="Calibri" panose="020F0502020204030204" pitchFamily="34" charset="0"/>
                <a:cs typeface="Times New Roman" panose="02020603050405020304" pitchFamily="18" charset="0"/>
              </a:rPr>
              <a:t>Error relativo de la Evapotranspiración Potencial del lisímetro respecto a las fórmulas empíricas.</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p>
            <a:endParaRPr lang="es-PE" sz="1600" b="1">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65786232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161FF4-8451-C969-5CF1-6E176CBCA31C}"/>
              </a:ext>
            </a:extLst>
          </p:cNvPr>
          <p:cNvPicPr>
            <a:picLocks noChangeAspect="1"/>
          </p:cNvPicPr>
          <p:nvPr/>
        </p:nvPicPr>
        <p:blipFill>
          <a:blip r:embed="rId2"/>
          <a:stretch>
            <a:fillRect/>
          </a:stretch>
        </p:blipFill>
        <p:spPr>
          <a:xfrm>
            <a:off x="494316" y="1289154"/>
            <a:ext cx="11203367" cy="5204783"/>
          </a:xfrm>
          <a:prstGeom prst="rect">
            <a:avLst/>
          </a:prstGeom>
        </p:spPr>
      </p:pic>
      <p:sp>
        <p:nvSpPr>
          <p:cNvPr id="6" name="Rectángulo 5">
            <a:extLst>
              <a:ext uri="{FF2B5EF4-FFF2-40B4-BE49-F238E27FC236}">
                <a16:creationId xmlns:a16="http://schemas.microsoft.com/office/drawing/2014/main" id="{0F52BC89-F158-167A-AA4D-EE86A567B208}"/>
              </a:ext>
            </a:extLst>
          </p:cNvPr>
          <p:cNvSpPr/>
          <p:nvPr/>
        </p:nvSpPr>
        <p:spPr>
          <a:xfrm>
            <a:off x="494316" y="200391"/>
            <a:ext cx="11629386" cy="1426031"/>
          </a:xfrm>
          <a:prstGeom prst="rect">
            <a:avLst/>
          </a:prstGeom>
        </p:spPr>
        <p:txBody>
          <a:bodyPr wrap="square">
            <a:spAutoFit/>
          </a:bodyPr>
          <a:lstStyle/>
          <a:p>
            <a:pPr>
              <a:lnSpc>
                <a:spcPct val="200000"/>
              </a:lnSpc>
              <a:spcAft>
                <a:spcPts val="800"/>
              </a:spcAft>
            </a:pPr>
            <a:r>
              <a:rPr lang="es-ES" sz="1600" b="1">
                <a:effectLst/>
                <a:latin typeface="Times New Roman" panose="02020603050405020304" pitchFamily="18" charset="0"/>
                <a:ea typeface="Calibri" panose="020F0502020204030204" pitchFamily="34" charset="0"/>
                <a:cs typeface="Times New Roman" panose="02020603050405020304" pitchFamily="18" charset="0"/>
              </a:rPr>
              <a:t>Figura 15</a:t>
            </a:r>
            <a:br>
              <a:rPr lang="es-ES" sz="1600" b="1" i="1">
                <a:effectLst/>
                <a:latin typeface="Times New Roman" panose="02020603050405020304" pitchFamily="18" charset="0"/>
                <a:ea typeface="Calibri" panose="020F0502020204030204" pitchFamily="34" charset="0"/>
                <a:cs typeface="Times New Roman" panose="02020603050405020304" pitchFamily="18" charset="0"/>
              </a:rPr>
            </a:br>
            <a:r>
              <a:rPr lang="es-ES" sz="1600" i="1">
                <a:effectLst/>
                <a:latin typeface="Times New Roman" panose="02020603050405020304" pitchFamily="18" charset="0"/>
                <a:ea typeface="Calibri" panose="020F0502020204030204" pitchFamily="34" charset="0"/>
                <a:cs typeface="Times New Roman" panose="02020603050405020304" pitchFamily="18" charset="0"/>
              </a:rPr>
              <a:t>Distribución de la de la desviación estándar de la evapotranspiración de Referencia estimada por diferentes métodos.</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a:p>
            <a:endParaRPr lang="es-PE" sz="1600" b="1">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97656301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811A9AA-B77A-55B0-7079-483C74AC0C49}"/>
              </a:ext>
            </a:extLst>
          </p:cNvPr>
          <p:cNvSpPr/>
          <p:nvPr/>
        </p:nvSpPr>
        <p:spPr>
          <a:xfrm>
            <a:off x="242525" y="384170"/>
            <a:ext cx="6542097" cy="400110"/>
          </a:xfrm>
          <a:prstGeom prst="rect">
            <a:avLst/>
          </a:prstGeom>
          <a:solidFill>
            <a:srgbClr val="00B050"/>
          </a:solidFill>
        </p:spPr>
        <p:style>
          <a:lnRef idx="2">
            <a:schemeClr val="accent6"/>
          </a:lnRef>
          <a:fillRef idx="1">
            <a:schemeClr val="lt1"/>
          </a:fillRef>
          <a:effectRef idx="0">
            <a:schemeClr val="accent6"/>
          </a:effectRef>
          <a:fontRef idx="minor">
            <a:schemeClr val="dk1"/>
          </a:fontRef>
        </p:style>
        <p:txBody>
          <a:bodyPr wrap="square">
            <a:spAutoFit/>
          </a:bodyPr>
          <a:lstStyle/>
          <a:p>
            <a:pPr algn="just">
              <a:spcAft>
                <a:spcPts val="1000"/>
              </a:spcAft>
              <a:tabLst>
                <a:tab pos="900430" algn="l"/>
              </a:tabLst>
            </a:pPr>
            <a:r>
              <a:rPr lang="es-ES" sz="2000" b="1">
                <a:solidFill>
                  <a:schemeClr val="tx1"/>
                </a:solidFill>
                <a:latin typeface="Arial" panose="020B0604020202020204" pitchFamily="34" charset="0"/>
                <a:ea typeface="Calibri" panose="020F0502020204030204" pitchFamily="34" charset="0"/>
                <a:cs typeface="Times New Roman" panose="02020603050405020304" pitchFamily="18" charset="0"/>
              </a:rPr>
              <a:t>4.3.	Coeficiente de cultivo (Kc) del maíz morado</a:t>
            </a:r>
            <a:r>
              <a:rPr lang="es-PE" sz="2000" b="1">
                <a:solidFill>
                  <a:schemeClr val="tx1"/>
                </a:solidFill>
                <a:latin typeface="Arial" panose="020B0604020202020204" pitchFamily="34" charset="0"/>
                <a:ea typeface="Calibri" panose="020F0502020204030204" pitchFamily="34" charset="0"/>
                <a:cs typeface="Times New Roman" panose="02020603050405020304" pitchFamily="18" charset="0"/>
              </a:rPr>
              <a:t>.</a:t>
            </a:r>
            <a:endParaRPr lang="es-PE"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2A5E3FDE-AE97-16DE-B961-A242C0C365C8}"/>
              </a:ext>
            </a:extLst>
          </p:cNvPr>
          <p:cNvGraphicFramePr>
            <a:graphicFrameLocks noGrp="1"/>
          </p:cNvGraphicFramePr>
          <p:nvPr/>
        </p:nvGraphicFramePr>
        <p:xfrm>
          <a:off x="242525" y="1703211"/>
          <a:ext cx="11120018" cy="5018674"/>
        </p:xfrm>
        <a:graphic>
          <a:graphicData uri="http://schemas.openxmlformats.org/drawingml/2006/table">
            <a:tbl>
              <a:tblPr firstRow="1" firstCol="1" bandRow="1">
                <a:tableStyleId>{5C22544A-7EE6-4342-B048-85BDC9FD1C3A}</a:tableStyleId>
              </a:tblPr>
              <a:tblGrid>
                <a:gridCol w="1835135">
                  <a:extLst>
                    <a:ext uri="{9D8B030D-6E8A-4147-A177-3AD203B41FA5}">
                      <a16:colId xmlns:a16="http://schemas.microsoft.com/office/drawing/2014/main" val="1178545113"/>
                    </a:ext>
                  </a:extLst>
                </a:gridCol>
                <a:gridCol w="1835135">
                  <a:extLst>
                    <a:ext uri="{9D8B030D-6E8A-4147-A177-3AD203B41FA5}">
                      <a16:colId xmlns:a16="http://schemas.microsoft.com/office/drawing/2014/main" val="1997614342"/>
                    </a:ext>
                  </a:extLst>
                </a:gridCol>
                <a:gridCol w="1835135">
                  <a:extLst>
                    <a:ext uri="{9D8B030D-6E8A-4147-A177-3AD203B41FA5}">
                      <a16:colId xmlns:a16="http://schemas.microsoft.com/office/drawing/2014/main" val="1140245206"/>
                    </a:ext>
                  </a:extLst>
                </a:gridCol>
                <a:gridCol w="1913583">
                  <a:extLst>
                    <a:ext uri="{9D8B030D-6E8A-4147-A177-3AD203B41FA5}">
                      <a16:colId xmlns:a16="http://schemas.microsoft.com/office/drawing/2014/main" val="961738082"/>
                    </a:ext>
                  </a:extLst>
                </a:gridCol>
                <a:gridCol w="1850515">
                  <a:extLst>
                    <a:ext uri="{9D8B030D-6E8A-4147-A177-3AD203B41FA5}">
                      <a16:colId xmlns:a16="http://schemas.microsoft.com/office/drawing/2014/main" val="2064705311"/>
                    </a:ext>
                  </a:extLst>
                </a:gridCol>
                <a:gridCol w="1850515">
                  <a:extLst>
                    <a:ext uri="{9D8B030D-6E8A-4147-A177-3AD203B41FA5}">
                      <a16:colId xmlns:a16="http://schemas.microsoft.com/office/drawing/2014/main" val="650667997"/>
                    </a:ext>
                  </a:extLst>
                </a:gridCol>
              </a:tblGrid>
              <a:tr h="711826">
                <a:tc>
                  <a:txBody>
                    <a:bodyPr/>
                    <a:lstStyle/>
                    <a:p>
                      <a:pPr algn="ctr">
                        <a:lnSpc>
                          <a:spcPct val="107000"/>
                        </a:lnSpc>
                        <a:spcAft>
                          <a:spcPts val="800"/>
                        </a:spcAft>
                      </a:pPr>
                      <a:r>
                        <a:rPr lang="es-ES" sz="1400">
                          <a:effectLst/>
                        </a:rPr>
                        <a:t>Etapas de crecimiento</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07000"/>
                        </a:lnSpc>
                        <a:spcAft>
                          <a:spcPts val="800"/>
                        </a:spcAft>
                      </a:pPr>
                      <a:r>
                        <a:rPr lang="es-ES" sz="1400">
                          <a:effectLst/>
                        </a:rPr>
                        <a:t>Fecha</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07000"/>
                        </a:lnSpc>
                        <a:spcAft>
                          <a:spcPts val="800"/>
                        </a:spcAft>
                      </a:pPr>
                      <a:r>
                        <a:rPr lang="es-ES" sz="1400">
                          <a:effectLst/>
                        </a:rPr>
                        <a:t>Días</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07000"/>
                        </a:lnSpc>
                        <a:spcAft>
                          <a:spcPts val="800"/>
                        </a:spcAft>
                      </a:pPr>
                      <a:r>
                        <a:rPr lang="es-ES" sz="1400">
                          <a:effectLst/>
                        </a:rPr>
                        <a:t>ETR promedio</a:t>
                      </a:r>
                      <a:endParaRPr lang="es-PE" sz="1200">
                        <a:effectLst/>
                      </a:endParaRPr>
                    </a:p>
                    <a:p>
                      <a:pPr algn="ctr">
                        <a:lnSpc>
                          <a:spcPct val="107000"/>
                        </a:lnSpc>
                        <a:spcAft>
                          <a:spcPts val="800"/>
                        </a:spcAft>
                      </a:pPr>
                      <a:r>
                        <a:rPr lang="es-ES" sz="1400">
                          <a:effectLst/>
                        </a:rPr>
                        <a:t>(mm/día)</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07000"/>
                        </a:lnSpc>
                        <a:spcAft>
                          <a:spcPts val="800"/>
                        </a:spcAft>
                      </a:pPr>
                      <a:r>
                        <a:rPr lang="es-ES" sz="1400">
                          <a:effectLst/>
                        </a:rPr>
                        <a:t>ETP promedio</a:t>
                      </a:r>
                      <a:endParaRPr lang="es-PE" sz="1200">
                        <a:effectLst/>
                      </a:endParaRPr>
                    </a:p>
                    <a:p>
                      <a:pPr algn="ctr">
                        <a:lnSpc>
                          <a:spcPct val="107000"/>
                        </a:lnSpc>
                        <a:spcAft>
                          <a:spcPts val="800"/>
                        </a:spcAft>
                      </a:pPr>
                      <a:r>
                        <a:rPr lang="es-ES" sz="1400">
                          <a:effectLst/>
                        </a:rPr>
                        <a:t>(mm/día)</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07000"/>
                        </a:lnSpc>
                        <a:spcAft>
                          <a:spcPts val="800"/>
                        </a:spcAft>
                      </a:pPr>
                      <a:r>
                        <a:rPr lang="es-ES" sz="1400">
                          <a:effectLst/>
                        </a:rPr>
                        <a:t>KC</a:t>
                      </a:r>
                      <a:endParaRPr lang="es-PE" sz="1200">
                        <a:effectLst/>
                      </a:endParaRPr>
                    </a:p>
                    <a:p>
                      <a:pPr algn="ctr">
                        <a:lnSpc>
                          <a:spcPct val="107000"/>
                        </a:lnSpc>
                        <a:spcAft>
                          <a:spcPts val="800"/>
                        </a:spcAft>
                      </a:pPr>
                      <a:r>
                        <a:rPr lang="es-ES" sz="1400">
                          <a:effectLst/>
                        </a:rPr>
                        <a:t>promedio</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extLst>
                  <a:ext uri="{0D108BD9-81ED-4DB2-BD59-A6C34878D82A}">
                    <a16:rowId xmlns:a16="http://schemas.microsoft.com/office/drawing/2014/main" val="358393176"/>
                  </a:ext>
                </a:extLst>
              </a:tr>
              <a:tr h="1076712">
                <a:tc>
                  <a:txBody>
                    <a:bodyPr/>
                    <a:lstStyle/>
                    <a:p>
                      <a:pPr>
                        <a:lnSpc>
                          <a:spcPct val="150000"/>
                        </a:lnSpc>
                        <a:spcAft>
                          <a:spcPts val="800"/>
                        </a:spcAft>
                      </a:pPr>
                      <a:r>
                        <a:rPr lang="es-ES" sz="1400">
                          <a:effectLst/>
                        </a:rPr>
                        <a:t>Inicial</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nSpc>
                          <a:spcPct val="150000"/>
                        </a:lnSpc>
                        <a:spcAft>
                          <a:spcPts val="800"/>
                        </a:spcAft>
                      </a:pPr>
                      <a:r>
                        <a:rPr lang="es-ES" sz="1400">
                          <a:effectLst/>
                        </a:rPr>
                        <a:t>01/11/2021</a:t>
                      </a:r>
                      <a:endParaRPr lang="es-PE" sz="1200">
                        <a:effectLst/>
                      </a:endParaRPr>
                    </a:p>
                    <a:p>
                      <a:pPr>
                        <a:lnSpc>
                          <a:spcPct val="150000"/>
                        </a:lnSpc>
                        <a:spcAft>
                          <a:spcPts val="800"/>
                        </a:spcAft>
                      </a:pPr>
                      <a:r>
                        <a:rPr lang="es-ES" sz="1400">
                          <a:effectLst/>
                        </a:rPr>
                        <a:t>19/11/2021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19</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43.86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63.46</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0.69</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extLst>
                  <a:ext uri="{0D108BD9-81ED-4DB2-BD59-A6C34878D82A}">
                    <a16:rowId xmlns:a16="http://schemas.microsoft.com/office/drawing/2014/main" val="752357752"/>
                  </a:ext>
                </a:extLst>
              </a:tr>
              <a:tr h="1076712">
                <a:tc>
                  <a:txBody>
                    <a:bodyPr/>
                    <a:lstStyle/>
                    <a:p>
                      <a:pPr>
                        <a:lnSpc>
                          <a:spcPct val="150000"/>
                        </a:lnSpc>
                        <a:spcAft>
                          <a:spcPts val="800"/>
                        </a:spcAft>
                      </a:pPr>
                      <a:r>
                        <a:rPr lang="es-ES" sz="1400">
                          <a:effectLst/>
                        </a:rPr>
                        <a:t>Desarrollo</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nSpc>
                          <a:spcPct val="150000"/>
                        </a:lnSpc>
                        <a:spcAft>
                          <a:spcPts val="800"/>
                        </a:spcAft>
                      </a:pPr>
                      <a:r>
                        <a:rPr lang="es-ES" sz="1400">
                          <a:effectLst/>
                        </a:rPr>
                        <a:t>20/11/2021 </a:t>
                      </a:r>
                      <a:endParaRPr lang="es-PE" sz="1200">
                        <a:effectLst/>
                      </a:endParaRPr>
                    </a:p>
                    <a:p>
                      <a:pPr>
                        <a:lnSpc>
                          <a:spcPct val="150000"/>
                        </a:lnSpc>
                        <a:spcAft>
                          <a:spcPts val="800"/>
                        </a:spcAft>
                      </a:pPr>
                      <a:r>
                        <a:rPr lang="es-ES" sz="1400">
                          <a:effectLst/>
                        </a:rPr>
                        <a:t>31/12/2021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60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247.41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222.70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1.10</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extLst>
                  <a:ext uri="{0D108BD9-81ED-4DB2-BD59-A6C34878D82A}">
                    <a16:rowId xmlns:a16="http://schemas.microsoft.com/office/drawing/2014/main" val="2571608694"/>
                  </a:ext>
                </a:extLst>
              </a:tr>
              <a:tr h="1076712">
                <a:tc>
                  <a:txBody>
                    <a:bodyPr/>
                    <a:lstStyle/>
                    <a:p>
                      <a:pPr>
                        <a:lnSpc>
                          <a:spcPct val="150000"/>
                        </a:lnSpc>
                        <a:spcAft>
                          <a:spcPts val="800"/>
                        </a:spcAft>
                      </a:pPr>
                      <a:r>
                        <a:rPr lang="es-ES" sz="1400">
                          <a:effectLst/>
                        </a:rPr>
                        <a:t>Mediados</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nSpc>
                          <a:spcPct val="150000"/>
                        </a:lnSpc>
                        <a:spcAft>
                          <a:spcPts val="800"/>
                        </a:spcAft>
                      </a:pPr>
                      <a:r>
                        <a:rPr lang="es-ES" sz="1400">
                          <a:effectLst/>
                        </a:rPr>
                        <a:t>01/01/2022</a:t>
                      </a:r>
                      <a:endParaRPr lang="es-PE" sz="1200">
                        <a:effectLst/>
                      </a:endParaRPr>
                    </a:p>
                    <a:p>
                      <a:pPr>
                        <a:lnSpc>
                          <a:spcPct val="150000"/>
                        </a:lnSpc>
                        <a:spcAft>
                          <a:spcPts val="800"/>
                        </a:spcAft>
                      </a:pPr>
                      <a:r>
                        <a:rPr lang="es-ES" sz="1400">
                          <a:effectLst/>
                        </a:rPr>
                        <a:t>31/01/2022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31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210.71</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162.92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1.28</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extLst>
                  <a:ext uri="{0D108BD9-81ED-4DB2-BD59-A6C34878D82A}">
                    <a16:rowId xmlns:a16="http://schemas.microsoft.com/office/drawing/2014/main" val="476329590"/>
                  </a:ext>
                </a:extLst>
              </a:tr>
              <a:tr h="1076712">
                <a:tc>
                  <a:txBody>
                    <a:bodyPr/>
                    <a:lstStyle/>
                    <a:p>
                      <a:pPr>
                        <a:lnSpc>
                          <a:spcPct val="150000"/>
                        </a:lnSpc>
                        <a:spcAft>
                          <a:spcPts val="800"/>
                        </a:spcAft>
                      </a:pPr>
                      <a:r>
                        <a:rPr lang="es-ES" sz="1400">
                          <a:effectLst/>
                        </a:rPr>
                        <a:t>Final</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nSpc>
                          <a:spcPct val="150000"/>
                        </a:lnSpc>
                        <a:spcAft>
                          <a:spcPts val="800"/>
                        </a:spcAft>
                      </a:pPr>
                      <a:r>
                        <a:rPr lang="es-ES" sz="1400">
                          <a:effectLst/>
                        </a:rPr>
                        <a:t>01/02/2022</a:t>
                      </a:r>
                      <a:endParaRPr lang="es-PE" sz="1200">
                        <a:effectLst/>
                      </a:endParaRPr>
                    </a:p>
                    <a:p>
                      <a:pPr>
                        <a:lnSpc>
                          <a:spcPct val="150000"/>
                        </a:lnSpc>
                        <a:spcAft>
                          <a:spcPts val="800"/>
                        </a:spcAft>
                      </a:pPr>
                      <a:r>
                        <a:rPr lang="es-ES" sz="1400">
                          <a:effectLst/>
                        </a:rPr>
                        <a:t>15/03/2022</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43</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178.47</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180.63</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tc>
                  <a:txBody>
                    <a:bodyPr/>
                    <a:lstStyle/>
                    <a:p>
                      <a:pPr algn="ctr">
                        <a:lnSpc>
                          <a:spcPct val="150000"/>
                        </a:lnSpc>
                        <a:spcAft>
                          <a:spcPts val="800"/>
                        </a:spcAft>
                      </a:pPr>
                      <a:r>
                        <a:rPr lang="es-ES" sz="1400">
                          <a:effectLst/>
                        </a:rPr>
                        <a:t>0.99</a:t>
                      </a:r>
                      <a:endParaRPr lang="es-PE" sz="1200">
                        <a:effectLst/>
                        <a:latin typeface="Calibri" panose="020F0502020204030204" pitchFamily="34" charset="0"/>
                        <a:ea typeface="Calibri" panose="020F0502020204030204" pitchFamily="34" charset="0"/>
                        <a:cs typeface="Times New Roman" panose="02020603050405020304" pitchFamily="18" charset="0"/>
                      </a:endParaRPr>
                    </a:p>
                  </a:txBody>
                  <a:tcPr marL="54738" marR="54738" marT="0" marB="0" anchor="ctr"/>
                </a:tc>
                <a:extLst>
                  <a:ext uri="{0D108BD9-81ED-4DB2-BD59-A6C34878D82A}">
                    <a16:rowId xmlns:a16="http://schemas.microsoft.com/office/drawing/2014/main" val="1718597976"/>
                  </a:ext>
                </a:extLst>
              </a:tr>
            </a:tbl>
          </a:graphicData>
        </a:graphic>
      </p:graphicFrame>
      <p:sp>
        <p:nvSpPr>
          <p:cNvPr id="5" name="Rectángulo 4">
            <a:extLst>
              <a:ext uri="{FF2B5EF4-FFF2-40B4-BE49-F238E27FC236}">
                <a16:creationId xmlns:a16="http://schemas.microsoft.com/office/drawing/2014/main" id="{B2C80AA0-1E0F-086B-4D57-85EE10100CB8}"/>
              </a:ext>
            </a:extLst>
          </p:cNvPr>
          <p:cNvSpPr/>
          <p:nvPr/>
        </p:nvSpPr>
        <p:spPr>
          <a:xfrm>
            <a:off x="242525" y="1090590"/>
            <a:ext cx="7596951" cy="738664"/>
          </a:xfrm>
          <a:prstGeom prst="rect">
            <a:avLst/>
          </a:prstGeom>
        </p:spPr>
        <p:txBody>
          <a:bodyPr wrap="none">
            <a:spAutoFit/>
          </a:bodyPr>
          <a:lstStyle/>
          <a:p>
            <a:r>
              <a:rPr lang="es-PE" sz="1400" b="1">
                <a:latin typeface="Arial" panose="020B0604020202020204" pitchFamily="34" charset="0"/>
                <a:ea typeface="Calibri" panose="020F0502020204030204" pitchFamily="34" charset="0"/>
              </a:rPr>
              <a:t>Tabla 7</a:t>
            </a:r>
          </a:p>
          <a:p>
            <a:r>
              <a:rPr lang="es-PE" sz="1400" b="1">
                <a:latin typeface="Arial" panose="020B0604020202020204" pitchFamily="34" charset="0"/>
                <a:ea typeface="Calibri" panose="020F0502020204030204" pitchFamily="34" charset="0"/>
              </a:rPr>
              <a:t>Registro del coeficiente de cultivo del Maíz Morado (Kc) por cada etapa de crecimiento.</a:t>
            </a:r>
          </a:p>
          <a:p>
            <a:endParaRPr lang="es-PE" sz="1400" b="1">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56690944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F9A1449A-9B63-3BEA-1F32-5DA51E3D7F40}"/>
              </a:ext>
            </a:extLst>
          </p:cNvPr>
          <p:cNvPicPr>
            <a:picLocks noChangeAspect="1"/>
          </p:cNvPicPr>
          <p:nvPr/>
        </p:nvPicPr>
        <p:blipFill rotWithShape="1">
          <a:blip r:embed="rId2"/>
          <a:srcRect l="13156" t="23594" r="12705" b="9270"/>
          <a:stretch/>
        </p:blipFill>
        <p:spPr>
          <a:xfrm>
            <a:off x="464695" y="884095"/>
            <a:ext cx="11212643" cy="5708593"/>
          </a:xfrm>
          <a:prstGeom prst="rect">
            <a:avLst/>
          </a:prstGeom>
        </p:spPr>
      </p:pic>
      <p:sp>
        <p:nvSpPr>
          <p:cNvPr id="14" name="Rectángulo 13">
            <a:extLst>
              <a:ext uri="{FF2B5EF4-FFF2-40B4-BE49-F238E27FC236}">
                <a16:creationId xmlns:a16="http://schemas.microsoft.com/office/drawing/2014/main" id="{E867D595-286F-B265-88CD-36771DA009C3}"/>
              </a:ext>
            </a:extLst>
          </p:cNvPr>
          <p:cNvSpPr/>
          <p:nvPr/>
        </p:nvSpPr>
        <p:spPr>
          <a:xfrm>
            <a:off x="464695" y="237764"/>
            <a:ext cx="11629386" cy="646331"/>
          </a:xfrm>
          <a:prstGeom prst="rect">
            <a:avLst/>
          </a:prstGeom>
        </p:spPr>
        <p:txBody>
          <a:bodyPr wrap="square">
            <a:spAutoFit/>
          </a:bodyPr>
          <a:lstStyle/>
          <a:p>
            <a:r>
              <a:rPr lang="es-PE" b="1">
                <a:latin typeface="Arial" panose="020B0604020202020204" pitchFamily="34" charset="0"/>
                <a:ea typeface="Calibri" panose="020F0502020204030204" pitchFamily="34" charset="0"/>
              </a:rPr>
              <a:t>Figura 11</a:t>
            </a:r>
          </a:p>
          <a:p>
            <a:r>
              <a:rPr lang="es-PE" b="1">
                <a:latin typeface="Arial" panose="020B0604020202020204" pitchFamily="34" charset="0"/>
                <a:ea typeface="Calibri" panose="020F0502020204030204" pitchFamily="34" charset="0"/>
              </a:rPr>
              <a:t>Curva del coeficiente de cultivo del maíz morado.</a:t>
            </a:r>
          </a:p>
        </p:txBody>
      </p:sp>
    </p:spTree>
    <p:extLst>
      <p:ext uri="{BB962C8B-B14F-4D97-AF65-F5344CB8AC3E}">
        <p14:creationId xmlns:p14="http://schemas.microsoft.com/office/powerpoint/2010/main" val="380502439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7948036E-1877-4897-8E49-BECBE93E8373}"/>
              </a:ext>
            </a:extLst>
          </p:cNvPr>
          <p:cNvPicPr>
            <a:picLocks noChangeAspect="1"/>
          </p:cNvPicPr>
          <p:nvPr/>
        </p:nvPicPr>
        <p:blipFill rotWithShape="1">
          <a:blip r:embed="rId2"/>
          <a:srcRect l="12778" t="19753" r="7963" b="7983"/>
          <a:stretch/>
        </p:blipFill>
        <p:spPr>
          <a:xfrm>
            <a:off x="758079" y="1128889"/>
            <a:ext cx="10675842" cy="5475111"/>
          </a:xfrm>
          <a:prstGeom prst="rect">
            <a:avLst/>
          </a:prstGeom>
        </p:spPr>
      </p:pic>
      <p:sp>
        <p:nvSpPr>
          <p:cNvPr id="30" name="CuadroTexto 29">
            <a:extLst>
              <a:ext uri="{FF2B5EF4-FFF2-40B4-BE49-F238E27FC236}">
                <a16:creationId xmlns:a16="http://schemas.microsoft.com/office/drawing/2014/main" id="{B8802115-E149-4376-9FB3-CC837EF62F38}"/>
              </a:ext>
            </a:extLst>
          </p:cNvPr>
          <p:cNvSpPr txBox="1"/>
          <p:nvPr/>
        </p:nvSpPr>
        <p:spPr>
          <a:xfrm>
            <a:off x="758079" y="482558"/>
            <a:ext cx="9842188" cy="369332"/>
          </a:xfrm>
          <a:prstGeom prst="rect">
            <a:avLst/>
          </a:prstGeom>
          <a:noFill/>
        </p:spPr>
        <p:txBody>
          <a:bodyPr wrap="square">
            <a:spAutoFit/>
          </a:bodyPr>
          <a:lstStyle/>
          <a:p>
            <a:r>
              <a:rPr lang="es-ES" sz="1800" i="1">
                <a:effectLst/>
                <a:latin typeface="Times New Roman" panose="02020603050405020304" pitchFamily="18" charset="0"/>
                <a:ea typeface="Calibri" panose="020F0502020204030204" pitchFamily="34" charset="0"/>
              </a:rPr>
              <a:t>Curva del coeficiente de cultivo del maíz morado bajo las condiciones edafoclimáticas de </a:t>
            </a:r>
            <a:r>
              <a:rPr lang="es-ES" sz="1800" i="1" err="1">
                <a:effectLst/>
                <a:latin typeface="Times New Roman" panose="02020603050405020304" pitchFamily="18" charset="0"/>
                <a:ea typeface="Calibri" panose="020F0502020204030204" pitchFamily="34" charset="0"/>
              </a:rPr>
              <a:t>Cayhuayna</a:t>
            </a:r>
            <a:endParaRPr lang="es-PE"/>
          </a:p>
        </p:txBody>
      </p:sp>
    </p:spTree>
    <p:extLst>
      <p:ext uri="{BB962C8B-B14F-4D97-AF65-F5344CB8AC3E}">
        <p14:creationId xmlns:p14="http://schemas.microsoft.com/office/powerpoint/2010/main" val="197007540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ceso 11"/>
          <p:cNvSpPr/>
          <p:nvPr/>
        </p:nvSpPr>
        <p:spPr>
          <a:xfrm>
            <a:off x="6191560" y="2210436"/>
            <a:ext cx="5759390" cy="2437127"/>
          </a:xfrm>
          <a:prstGeom prst="flowChartProcess">
            <a:avLst/>
          </a:prstGeom>
          <a:solidFill>
            <a:schemeClr val="accent4">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tabLst>
                <a:tab pos="270510" algn="l"/>
                <a:tab pos="5220335" algn="r"/>
              </a:tabLst>
            </a:pPr>
            <a:r>
              <a:rPr lang="es-ES" sz="1200" dirty="0">
                <a:latin typeface="Arial" panose="020B0604020202020204" pitchFamily="34" charset="0"/>
                <a:ea typeface="Calibri" panose="020F0502020204030204" pitchFamily="34" charset="0"/>
                <a:cs typeface="Times New Roman" panose="02020603050405020304" pitchFamily="18" charset="0"/>
              </a:rPr>
              <a:t>3)	Evapotranspiración de referencia (</a:t>
            </a:r>
            <a:r>
              <a:rPr lang="es-ES" sz="1200" dirty="0" err="1">
                <a:latin typeface="Arial" panose="020B0604020202020204" pitchFamily="34" charset="0"/>
                <a:ea typeface="Calibri" panose="020F0502020204030204" pitchFamily="34" charset="0"/>
                <a:cs typeface="Times New Roman" panose="02020603050405020304" pitchFamily="18" charset="0"/>
              </a:rPr>
              <a:t>ETo</a:t>
            </a:r>
            <a:r>
              <a:rPr lang="es-ES" sz="1200" dirty="0">
                <a:latin typeface="Arial" panose="020B0604020202020204" pitchFamily="34" charset="0"/>
                <a:ea typeface="Calibri" panose="020F0502020204030204" pitchFamily="34" charset="0"/>
                <a:cs typeface="Times New Roman" panose="02020603050405020304" pitchFamily="18" charset="0"/>
              </a:rPr>
              <a:t>)</a:t>
            </a:r>
          </a:p>
          <a:p>
            <a:pPr marL="171450" lvl="0" indent="-171450" algn="just">
              <a:lnSpc>
                <a:spcPct val="150000"/>
              </a:lnSpc>
              <a:spcAft>
                <a:spcPts val="1000"/>
              </a:spcAft>
              <a:buFontTx/>
              <a:buChar char="-"/>
              <a:tabLst>
                <a:tab pos="270510" algn="l"/>
                <a:tab pos="5220335" algn="r"/>
              </a:tabLst>
            </a:pPr>
            <a:r>
              <a:rPr lang="es-ES" sz="1200" dirty="0">
                <a:latin typeface="Arial" panose="020B0604020202020204" pitchFamily="34" charset="0"/>
                <a:ea typeface="Calibri" panose="020F0502020204030204" pitchFamily="34" charset="0"/>
                <a:cs typeface="Times New Roman" panose="02020603050405020304" pitchFamily="18" charset="0"/>
              </a:rPr>
              <a:t>Los resultados obtenidos para la etapa de desarrollo fueron los siguientes: en la etapa inicial se registró una evapotranspiración de 63.46 mm, durante la etapa de desarrollo se obtuvo una evapotranspiración de 222.70 mm, en la etapa intermedia se alcanzó una evapotranspiración de 162.92 mm y, finalmente, en la etapa final se observó una evapotranspiración de 180.63 </a:t>
            </a:r>
            <a:r>
              <a:rPr lang="es-ES" sz="1200" dirty="0" err="1">
                <a:latin typeface="Arial" panose="020B0604020202020204" pitchFamily="34" charset="0"/>
                <a:ea typeface="Calibri" panose="020F0502020204030204" pitchFamily="34" charset="0"/>
                <a:cs typeface="Times New Roman" panose="02020603050405020304" pitchFamily="18" charset="0"/>
              </a:rPr>
              <a:t>mm.</a:t>
            </a:r>
            <a:endParaRPr lang="es-ES" sz="1200"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1000"/>
              </a:spcAft>
              <a:tabLst>
                <a:tab pos="270510" algn="l"/>
                <a:tab pos="5220335" algn="r"/>
              </a:tabLst>
            </a:pPr>
            <a:endParaRPr lang="es-P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dondear rectángulo de esquina diagonal 9"/>
          <p:cNvSpPr/>
          <p:nvPr/>
        </p:nvSpPr>
        <p:spPr>
          <a:xfrm>
            <a:off x="199588" y="3833767"/>
            <a:ext cx="5447180" cy="1929369"/>
          </a:xfrm>
          <a:prstGeom prst="round2DiagRect">
            <a:avLst/>
          </a:pr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tabLst>
                <a:tab pos="270510" algn="l"/>
                <a:tab pos="5220335" algn="r"/>
              </a:tabLst>
            </a:pPr>
            <a:r>
              <a:rPr lang="es-ES" sz="1200" dirty="0">
                <a:latin typeface="Arial" panose="020B0604020202020204" pitchFamily="34" charset="0"/>
                <a:ea typeface="Arial" panose="020B0604020202020204" pitchFamily="34" charset="0"/>
                <a:cs typeface="Times New Roman" panose="02020603050405020304" pitchFamily="18" charset="0"/>
              </a:rPr>
              <a:t>2)	Coeficiente de Cultivo del Maíz Morado</a:t>
            </a:r>
          </a:p>
          <a:p>
            <a:pPr lvl="0" algn="just">
              <a:lnSpc>
                <a:spcPct val="150000"/>
              </a:lnSpc>
              <a:spcAft>
                <a:spcPts val="1000"/>
              </a:spcAft>
              <a:tabLst>
                <a:tab pos="270510" algn="l"/>
                <a:tab pos="5220335" algn="r"/>
              </a:tabLst>
            </a:pPr>
            <a:r>
              <a:rPr lang="es-ES" sz="1200" dirty="0">
                <a:latin typeface="Arial" panose="020B0604020202020204" pitchFamily="34" charset="0"/>
                <a:ea typeface="Arial" panose="020B0604020202020204" pitchFamily="34" charset="0"/>
                <a:cs typeface="Times New Roman" panose="02020603050405020304" pitchFamily="18" charset="0"/>
              </a:rPr>
              <a:t>Los resultados obtenidos fueron los siguientes: en la etapa inicial, se registró un valor de 0.69; en la etapa de desarrollo, el valor fue de 1.10; en la etapa intermedia, se obtuvo un valor de 1.28; y en la etapa final, se registró un valor de 0.99.</a:t>
            </a:r>
          </a:p>
        </p:txBody>
      </p:sp>
      <p:sp>
        <p:nvSpPr>
          <p:cNvPr id="8" name="Recortar rectángulo de esquina diagonal 7"/>
          <p:cNvSpPr/>
          <p:nvPr/>
        </p:nvSpPr>
        <p:spPr>
          <a:xfrm>
            <a:off x="241050" y="1094864"/>
            <a:ext cx="5405718" cy="2438558"/>
          </a:xfrm>
          <a:prstGeom prst="snip2DiagRect">
            <a:avLst>
              <a:gd name="adj1" fmla="val 0"/>
              <a:gd name="adj2" fmla="val 9584"/>
            </a:avLst>
          </a:prstGeom>
          <a:solidFill>
            <a:srgbClr val="0033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tabLst>
                <a:tab pos="270510" algn="l"/>
                <a:tab pos="5220335" algn="r"/>
              </a:tabLst>
            </a:pPr>
            <a:r>
              <a:rPr lang="es-PE" sz="1200" dirty="0">
                <a:latin typeface="Arial" panose="020B0604020202020204" pitchFamily="34" charset="0"/>
                <a:ea typeface="Arial" panose="020B0604020202020204" pitchFamily="34" charset="0"/>
                <a:cs typeface="Times New Roman" panose="02020603050405020304" pitchFamily="18" charset="0"/>
              </a:rPr>
              <a:t>1. </a:t>
            </a:r>
            <a:r>
              <a:rPr lang="es-ES" sz="1200" dirty="0">
                <a:latin typeface="Arial" panose="020B0604020202020204" pitchFamily="34" charset="0"/>
                <a:ea typeface="Arial" panose="020B0604020202020204" pitchFamily="34" charset="0"/>
                <a:cs typeface="Times New Roman" panose="02020603050405020304" pitchFamily="18" charset="0"/>
              </a:rPr>
              <a:t>Evapotranspiración del cultivo del maíz morado (</a:t>
            </a:r>
            <a:r>
              <a:rPr lang="es-ES" sz="1200" dirty="0" err="1">
                <a:latin typeface="Arial" panose="020B0604020202020204" pitchFamily="34" charset="0"/>
                <a:ea typeface="Arial" panose="020B0604020202020204" pitchFamily="34" charset="0"/>
                <a:cs typeface="Times New Roman" panose="02020603050405020304" pitchFamily="18" charset="0"/>
              </a:rPr>
              <a:t>ETc</a:t>
            </a:r>
            <a:r>
              <a:rPr lang="es-ES" sz="1200" dirty="0">
                <a:latin typeface="Arial" panose="020B0604020202020204" pitchFamily="34" charset="0"/>
                <a:ea typeface="Arial" panose="020B0604020202020204" pitchFamily="34" charset="0"/>
                <a:cs typeface="Times New Roman" panose="02020603050405020304" pitchFamily="18" charset="0"/>
              </a:rPr>
              <a:t>)</a:t>
            </a:r>
          </a:p>
          <a:p>
            <a:pPr lvl="0" algn="just">
              <a:lnSpc>
                <a:spcPct val="150000"/>
              </a:lnSpc>
              <a:spcAft>
                <a:spcPts val="1000"/>
              </a:spcAft>
              <a:tabLst>
                <a:tab pos="270510" algn="l"/>
                <a:tab pos="5220335" algn="r"/>
              </a:tabLst>
            </a:pPr>
            <a:r>
              <a:rPr lang="es-ES" sz="1200" dirty="0">
                <a:latin typeface="Arial" panose="020B0604020202020204" pitchFamily="34" charset="0"/>
                <a:ea typeface="Arial" panose="020B0604020202020204" pitchFamily="34" charset="0"/>
                <a:cs typeface="Times New Roman" panose="02020603050405020304" pitchFamily="18" charset="0"/>
              </a:rPr>
              <a:t>Los resultados obtenidos para las diferentes etapas de crecimiento fueron los siguientes: en la etapa inicial se registró una evapotranspiración de 43.86 mm, en la etapa de desarrollo se obtuvo una evapotranspiración de 247.41 mm, en la etapa intermedia se alcanzó una evapotranspiración de 210.71 mm y, finalmente, en la etapa final se observó una evapotranspiración de 178.47 </a:t>
            </a:r>
            <a:r>
              <a:rPr lang="es-ES" sz="1200" dirty="0" err="1">
                <a:latin typeface="Arial" panose="020B0604020202020204" pitchFamily="34" charset="0"/>
                <a:ea typeface="Arial" panose="020B0604020202020204" pitchFamily="34" charset="0"/>
                <a:cs typeface="Times New Roman" panose="02020603050405020304" pitchFamily="18" charset="0"/>
              </a:rPr>
              <a:t>mm.</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dondear rectángulo de esquina diagonal 25"/>
          <p:cNvSpPr/>
          <p:nvPr/>
        </p:nvSpPr>
        <p:spPr>
          <a:xfrm>
            <a:off x="3730925" y="211760"/>
            <a:ext cx="4730149" cy="588320"/>
          </a:xfrm>
          <a:prstGeom prst="round2DiagRect">
            <a:avLst/>
          </a:prstGeom>
          <a:solidFill>
            <a:sysClr val="window" lastClr="FFFFFF"/>
          </a:solidFill>
          <a:ln w="22225" cap="flat" cmpd="sng" algn="ctr">
            <a:solidFill>
              <a:srgbClr val="C00000"/>
            </a:solidFill>
            <a:prstDash val="solid"/>
          </a:ln>
          <a:effectLst/>
        </p:spPr>
        <p:txBody>
          <a:bodyPr rtlCol="0" anchor="ctr"/>
          <a:lstStyle/>
          <a:p>
            <a:pPr lvl="0" algn="ctr" defTabSz="457200"/>
            <a:r>
              <a:rPr lang="es-PE" sz="2800" b="1" cap="all" noProof="0">
                <a:solidFill>
                  <a:srgbClr val="FF0000"/>
                </a:solidFill>
                <a:effectLst>
                  <a:reflection blurRad="6350" stA="55000" endA="300" endPos="45500" dir="5400000" sy="-100000" algn="bl" rotWithShape="0"/>
                </a:effectLst>
                <a:latin typeface="Cooper Black" panose="0208090404030B020404" pitchFamily="18" charset="0"/>
              </a:rPr>
              <a:t>v. </a:t>
            </a:r>
            <a:r>
              <a:rPr lang="es-PE" sz="2800" b="1" cap="all">
                <a:solidFill>
                  <a:srgbClr val="FF0000"/>
                </a:solidFill>
                <a:effectLst>
                  <a:reflection blurRad="6350" stA="55000" endA="300" endPos="45500" dir="5400000" sy="-100000" algn="bl" rotWithShape="0"/>
                </a:effectLst>
                <a:latin typeface="Cooper Black" panose="0208090404030B020404" pitchFamily="18" charset="0"/>
              </a:rPr>
              <a:t>conclusiones</a:t>
            </a:r>
            <a:r>
              <a:rPr lang="es-PE" sz="2800" b="1" cap="all" noProof="0">
                <a:solidFill>
                  <a:srgbClr val="FF0000"/>
                </a:solidFill>
                <a:effectLst>
                  <a:reflection blurRad="6350" stA="55000" endA="300" endPos="45500" dir="5400000" sy="-100000" algn="bl" rotWithShape="0"/>
                </a:effectLst>
                <a:latin typeface="Cooper Black" panose="0208090404030B020404" pitchFamily="18" charset="0"/>
              </a:rPr>
              <a:t> </a:t>
            </a:r>
            <a:endParaRPr kumimoji="0" lang="es-PE" sz="1600" b="0" i="0" u="none" strike="noStrike" kern="0" cap="none" spc="0" normalizeH="0" baseline="0" noProof="0">
              <a:ln>
                <a:noFill/>
              </a:ln>
              <a:solidFill>
                <a:srgbClr val="FF0000"/>
              </a:solidFill>
              <a:effectLst/>
              <a:uLnTx/>
              <a:uFillTx/>
              <a:latin typeface="Tw Cen MT" panose="020B0602020104020603"/>
            </a:endParaRPr>
          </a:p>
        </p:txBody>
      </p:sp>
    </p:spTree>
    <p:extLst>
      <p:ext uri="{BB962C8B-B14F-4D97-AF65-F5344CB8AC3E}">
        <p14:creationId xmlns:p14="http://schemas.microsoft.com/office/powerpoint/2010/main" val="376426181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quina doblada 22"/>
          <p:cNvSpPr/>
          <p:nvPr/>
        </p:nvSpPr>
        <p:spPr>
          <a:xfrm>
            <a:off x="907048" y="4574346"/>
            <a:ext cx="5181601" cy="2102012"/>
          </a:xfrm>
          <a:prstGeom prst="foldedCorner">
            <a:avLst/>
          </a:prstGeom>
          <a:solidFill>
            <a:srgbClr val="7030A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es-PE" sz="1600">
                <a:latin typeface="Arial" panose="020B0604020202020204" pitchFamily="34" charset="0"/>
                <a:ea typeface="Calibri" panose="020F0502020204030204" pitchFamily="34" charset="0"/>
              </a:rPr>
              <a:t>Elaborar estudios para riego en cultivos de maíz morado usando el coeficiente de cultivo (Kc) en las etapas de inicial de 0.69; desarrollo 1.10; Mediados 1.28 y la etapa final de 0.99 en las zonas productoras de maíz morado de la región Huánuco.</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Esquina doblada 20"/>
          <p:cNvSpPr/>
          <p:nvPr/>
        </p:nvSpPr>
        <p:spPr>
          <a:xfrm>
            <a:off x="932079" y="3086972"/>
            <a:ext cx="5103240" cy="1274014"/>
          </a:xfrm>
          <a:prstGeom prst="foldedCorner">
            <a:avLst/>
          </a:prstGeom>
          <a:solidFill>
            <a:srgbClr val="9933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es-ES" sz="1600">
                <a:latin typeface="Arial" panose="020B0604020202020204" pitchFamily="34" charset="0"/>
                <a:ea typeface="Calibri" panose="020F0502020204030204" pitchFamily="34" charset="0"/>
                <a:cs typeface="Times New Roman" panose="02020603050405020304" pitchFamily="18" charset="0"/>
              </a:rPr>
              <a:t>Efectuar estudios comparativos entre el lisímetro de drenaje y lisímetro de pesada, considerando las mismas condiciones edafoclimáticas. </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Esquina doblada 21"/>
          <p:cNvSpPr/>
          <p:nvPr/>
        </p:nvSpPr>
        <p:spPr>
          <a:xfrm>
            <a:off x="6859138" y="1153345"/>
            <a:ext cx="5103240" cy="1655045"/>
          </a:xfrm>
          <a:prstGeom prst="foldedCorner">
            <a:avLst/>
          </a:prstGeom>
          <a:solidFill>
            <a:srgbClr val="80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es-ES" sz="1600">
                <a:latin typeface="Arial" panose="020B0604020202020204" pitchFamily="34" charset="0"/>
                <a:ea typeface="Calibri" panose="020F0502020204030204" pitchFamily="34" charset="0"/>
                <a:cs typeface="Times New Roman" panose="02020603050405020304" pitchFamily="18" charset="0"/>
              </a:rPr>
              <a:t>Realizar investigaciones para determinar la evapotranspiración de referencia (</a:t>
            </a:r>
            <a:r>
              <a:rPr lang="es-ES" sz="1600" err="1">
                <a:latin typeface="Arial" panose="020B0604020202020204" pitchFamily="34" charset="0"/>
                <a:ea typeface="Calibri" panose="020F0502020204030204" pitchFamily="34" charset="0"/>
                <a:cs typeface="Times New Roman" panose="02020603050405020304" pitchFamily="18" charset="0"/>
              </a:rPr>
              <a:t>ETo</a:t>
            </a:r>
            <a:r>
              <a:rPr lang="es-ES" sz="1600">
                <a:latin typeface="Arial" panose="020B0604020202020204" pitchFamily="34" charset="0"/>
                <a:ea typeface="Calibri" panose="020F0502020204030204" pitchFamily="34" charset="0"/>
                <a:cs typeface="Times New Roman" panose="02020603050405020304" pitchFamily="18" charset="0"/>
              </a:rPr>
              <a:t>) usando formulas empíricas propuestas por otros investigadores y compararlas con el método directo</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Esquina doblada 19"/>
          <p:cNvSpPr/>
          <p:nvPr/>
        </p:nvSpPr>
        <p:spPr>
          <a:xfrm>
            <a:off x="894421" y="955806"/>
            <a:ext cx="5076944" cy="1933625"/>
          </a:xfrm>
          <a:prstGeom prst="foldedCorner">
            <a:avLst/>
          </a:prstGeom>
          <a:solidFill>
            <a:srgbClr val="0033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s-ES" sz="1600">
                <a:latin typeface="Arial" panose="020B0604020202020204" pitchFamily="34" charset="0"/>
                <a:ea typeface="Calibri" panose="020F0502020204030204" pitchFamily="34" charset="0"/>
                <a:cs typeface="Times New Roman" panose="02020603050405020304" pitchFamily="18" charset="0"/>
              </a:rPr>
              <a:t>Realizar investigaciones similares en diferentes zonas del país para aportar nuevos conocimientos sobre Coeficiente de cultivo (Kc), evapotranspiración de referencia y evapotranspiración del Cultivo a fin de planificar correctamente el riego.</a:t>
            </a:r>
            <a:endParaRPr lang="es-PE"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ítulo 1"/>
          <p:cNvSpPr>
            <a:spLocks noGrp="1"/>
          </p:cNvSpPr>
          <p:nvPr>
            <p:ph type="title"/>
          </p:nvPr>
        </p:nvSpPr>
        <p:spPr>
          <a:xfrm>
            <a:off x="3640382" y="108642"/>
            <a:ext cx="5770376" cy="847163"/>
          </a:xfrm>
        </p:spPr>
        <p:txBody>
          <a:bodyPr>
            <a:normAutofit/>
          </a:bodyPr>
          <a:lstStyle/>
          <a:p>
            <a:r>
              <a:rPr lang="es-PE" sz="3200">
                <a:solidFill>
                  <a:schemeClr val="bg1"/>
                </a:solidFill>
                <a:effectLst>
                  <a:reflection blurRad="6350" stA="55000" endA="300" endPos="45500" dir="5400000" sy="-100000" algn="bl" rotWithShape="0"/>
                </a:effectLst>
                <a:latin typeface="Cooper Black" panose="0208090404030B020404" pitchFamily="18" charset="0"/>
              </a:rPr>
              <a:t>VII. RECOMENDACIONES</a:t>
            </a:r>
          </a:p>
        </p:txBody>
      </p:sp>
      <p:sp>
        <p:nvSpPr>
          <p:cNvPr id="28" name="Explosión 2 27"/>
          <p:cNvSpPr/>
          <p:nvPr/>
        </p:nvSpPr>
        <p:spPr>
          <a:xfrm rot="18724691">
            <a:off x="-67005" y="780013"/>
            <a:ext cx="1111348" cy="998308"/>
          </a:xfrm>
          <a:prstGeom prst="irregularSeal2">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b="1">
                <a:solidFill>
                  <a:schemeClr val="tx1"/>
                </a:solidFill>
                <a:latin typeface="Arial" panose="020B0604020202020204" pitchFamily="34" charset="0"/>
                <a:cs typeface="Arial" panose="020B0604020202020204" pitchFamily="34" charset="0"/>
              </a:rPr>
              <a:t>1</a:t>
            </a:r>
          </a:p>
        </p:txBody>
      </p:sp>
      <p:sp>
        <p:nvSpPr>
          <p:cNvPr id="29" name="Explosión 2 28"/>
          <p:cNvSpPr/>
          <p:nvPr/>
        </p:nvSpPr>
        <p:spPr>
          <a:xfrm rot="18724691">
            <a:off x="-105141" y="2697484"/>
            <a:ext cx="1111348" cy="998308"/>
          </a:xfrm>
          <a:prstGeom prst="irregularSeal2">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b="1">
                <a:solidFill>
                  <a:schemeClr val="tx1"/>
                </a:solidFill>
                <a:latin typeface="Arial" panose="020B0604020202020204" pitchFamily="34" charset="0"/>
                <a:cs typeface="Arial" panose="020B0604020202020204" pitchFamily="34" charset="0"/>
              </a:rPr>
              <a:t>2</a:t>
            </a:r>
          </a:p>
        </p:txBody>
      </p:sp>
      <p:sp>
        <p:nvSpPr>
          <p:cNvPr id="39" name="Explosión 2 38"/>
          <p:cNvSpPr/>
          <p:nvPr/>
        </p:nvSpPr>
        <p:spPr>
          <a:xfrm rot="18724691">
            <a:off x="-105139" y="4366874"/>
            <a:ext cx="1111348" cy="998308"/>
          </a:xfrm>
          <a:prstGeom prst="irregularSeal2">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b="1">
                <a:solidFill>
                  <a:schemeClr val="tx1"/>
                </a:solidFill>
                <a:latin typeface="Arial" panose="020B0604020202020204" pitchFamily="34" charset="0"/>
                <a:cs typeface="Arial" panose="020B0604020202020204" pitchFamily="34" charset="0"/>
              </a:rPr>
              <a:t>3</a:t>
            </a:r>
          </a:p>
        </p:txBody>
      </p:sp>
      <p:sp>
        <p:nvSpPr>
          <p:cNvPr id="16" name="Explosión 2 15"/>
          <p:cNvSpPr/>
          <p:nvPr/>
        </p:nvSpPr>
        <p:spPr>
          <a:xfrm rot="18724691">
            <a:off x="5911571" y="1099807"/>
            <a:ext cx="1111348" cy="998308"/>
          </a:xfrm>
          <a:prstGeom prst="irregularSeal2">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b="1">
                <a:solidFill>
                  <a:schemeClr val="tx1"/>
                </a:solidFill>
                <a:latin typeface="Arial" panose="020B0604020202020204" pitchFamily="34" charset="0"/>
                <a:cs typeface="Arial" panose="020B0604020202020204" pitchFamily="34" charset="0"/>
              </a:rPr>
              <a:t>4</a:t>
            </a:r>
          </a:p>
        </p:txBody>
      </p:sp>
      <p:sp>
        <p:nvSpPr>
          <p:cNvPr id="18" name="Redondear rectángulo de esquina diagonal 17"/>
          <p:cNvSpPr/>
          <p:nvPr/>
        </p:nvSpPr>
        <p:spPr>
          <a:xfrm>
            <a:off x="3412065" y="169946"/>
            <a:ext cx="5656115" cy="588320"/>
          </a:xfrm>
          <a:prstGeom prst="round2DiagRect">
            <a:avLst/>
          </a:prstGeom>
          <a:solidFill>
            <a:sysClr val="window" lastClr="FFFFFF"/>
          </a:solidFill>
          <a:ln w="22225" cap="flat" cmpd="sng" algn="ctr">
            <a:solidFill>
              <a:srgbClr val="C00000"/>
            </a:solidFill>
            <a:prstDash val="solid"/>
          </a:ln>
          <a:effectLst/>
        </p:spPr>
        <p:txBody>
          <a:bodyPr rtlCol="0" anchor="ctr"/>
          <a:lstStyle/>
          <a:p>
            <a:pPr lvl="0" algn="ctr" defTabSz="457200"/>
            <a:r>
              <a:rPr lang="es-PE" sz="3200" b="1" cap="all" noProof="0">
                <a:solidFill>
                  <a:srgbClr val="FF0000"/>
                </a:solidFill>
                <a:effectLst>
                  <a:reflection blurRad="6350" stA="55000" endA="300" endPos="45500" dir="5400000" sy="-100000" algn="bl" rotWithShape="0"/>
                </a:effectLst>
                <a:latin typeface="Cooper Black" panose="0208090404030B020404" pitchFamily="18" charset="0"/>
              </a:rPr>
              <a:t>vI. RECOMENDACIONES </a:t>
            </a:r>
            <a:endParaRPr kumimoji="0" lang="es-PE" sz="1800" b="0" i="0" u="none" strike="noStrike" kern="0" cap="none" spc="0" normalizeH="0" baseline="0" noProof="0">
              <a:ln>
                <a:noFill/>
              </a:ln>
              <a:solidFill>
                <a:srgbClr val="FF0000"/>
              </a:solidFill>
              <a:effectLst/>
              <a:uLnTx/>
              <a:uFillTx/>
              <a:latin typeface="Tw Cen MT" panose="020B0602020104020603"/>
            </a:endParaRPr>
          </a:p>
        </p:txBody>
      </p:sp>
      <p:sp>
        <p:nvSpPr>
          <p:cNvPr id="3" name="Esquina doblada 21">
            <a:extLst>
              <a:ext uri="{FF2B5EF4-FFF2-40B4-BE49-F238E27FC236}">
                <a16:creationId xmlns:a16="http://schemas.microsoft.com/office/drawing/2014/main" id="{2103DE97-D15B-89E4-1BF3-F008451050F9}"/>
              </a:ext>
            </a:extLst>
          </p:cNvPr>
          <p:cNvSpPr/>
          <p:nvPr/>
        </p:nvSpPr>
        <p:spPr>
          <a:xfrm>
            <a:off x="6859137" y="3106894"/>
            <a:ext cx="5103240" cy="2198884"/>
          </a:xfrm>
          <a:prstGeom prst="foldedCorner">
            <a:avLst/>
          </a:prstGeom>
          <a:solidFill>
            <a:srgbClr val="80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es-ES" sz="1600">
                <a:latin typeface="Arial" panose="020B0604020202020204" pitchFamily="34" charset="0"/>
                <a:ea typeface="Calibri" panose="020F0502020204030204" pitchFamily="34" charset="0"/>
                <a:cs typeface="Times New Roman" panose="02020603050405020304" pitchFamily="18" charset="0"/>
              </a:rPr>
              <a:t>Usar el método empírico de Hargreaves Temperatura y </a:t>
            </a:r>
            <a:r>
              <a:rPr lang="es-ES" sz="1600" err="1">
                <a:latin typeface="Arial" panose="020B0604020202020204" pitchFamily="34" charset="0"/>
                <a:ea typeface="Calibri" panose="020F0502020204030204" pitchFamily="34" charset="0"/>
                <a:cs typeface="Times New Roman" panose="02020603050405020304" pitchFamily="18" charset="0"/>
              </a:rPr>
              <a:t>Turc</a:t>
            </a:r>
            <a:r>
              <a:rPr lang="es-ES" sz="1600">
                <a:latin typeface="Arial" panose="020B0604020202020204" pitchFamily="34" charset="0"/>
                <a:ea typeface="Calibri" panose="020F0502020204030204" pitchFamily="34" charset="0"/>
                <a:cs typeface="Times New Roman" panose="02020603050405020304" pitchFamily="18" charset="0"/>
              </a:rPr>
              <a:t> para estimar la evapotranspiración de referencia (</a:t>
            </a:r>
            <a:r>
              <a:rPr lang="es-ES" sz="1600" err="1">
                <a:latin typeface="Arial" panose="020B0604020202020204" pitchFamily="34" charset="0"/>
                <a:ea typeface="Calibri" panose="020F0502020204030204" pitchFamily="34" charset="0"/>
                <a:cs typeface="Times New Roman" panose="02020603050405020304" pitchFamily="18" charset="0"/>
              </a:rPr>
              <a:t>ETo</a:t>
            </a:r>
            <a:r>
              <a:rPr lang="es-ES" sz="1600">
                <a:latin typeface="Arial" panose="020B0604020202020204" pitchFamily="34" charset="0"/>
                <a:ea typeface="Calibri" panose="020F0502020204030204" pitchFamily="34" charset="0"/>
                <a:cs typeface="Times New Roman" panose="02020603050405020304" pitchFamily="18" charset="0"/>
              </a:rPr>
              <a:t>) estas estadísticamente son las que presentan menor error relativo en comparación al método del lisímetro.</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xplosión 2 15">
            <a:extLst>
              <a:ext uri="{FF2B5EF4-FFF2-40B4-BE49-F238E27FC236}">
                <a16:creationId xmlns:a16="http://schemas.microsoft.com/office/drawing/2014/main" id="{19AEB213-C7D4-7E3B-B24E-ABB22BE67456}"/>
              </a:ext>
            </a:extLst>
          </p:cNvPr>
          <p:cNvSpPr/>
          <p:nvPr/>
        </p:nvSpPr>
        <p:spPr>
          <a:xfrm rot="18724691">
            <a:off x="5961189" y="3116770"/>
            <a:ext cx="1111348" cy="998308"/>
          </a:xfrm>
          <a:prstGeom prst="irregularSeal2">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b="1">
                <a:solidFill>
                  <a:schemeClr val="tx1"/>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55686329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E02E24A-365E-450B-8B89-3D6346388115}"/>
              </a:ext>
            </a:extLst>
          </p:cNvPr>
          <p:cNvPicPr>
            <a:picLocks noChangeAspect="1"/>
          </p:cNvPicPr>
          <p:nvPr/>
        </p:nvPicPr>
        <p:blipFill>
          <a:blip r:embed="rId2"/>
          <a:stretch>
            <a:fillRect/>
          </a:stretch>
        </p:blipFill>
        <p:spPr>
          <a:xfrm>
            <a:off x="2799644" y="2499640"/>
            <a:ext cx="7211235" cy="4054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07660492-1A18-42B2-9FF0-E32E30857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81265"/>
          </a:xfrm>
          <a:prstGeom prst="rect">
            <a:avLst/>
          </a:prstGeom>
        </p:spPr>
      </p:pic>
      <p:sp>
        <p:nvSpPr>
          <p:cNvPr id="3" name="Rectángulo 2"/>
          <p:cNvSpPr/>
          <p:nvPr/>
        </p:nvSpPr>
        <p:spPr>
          <a:xfrm>
            <a:off x="2580151" y="304013"/>
            <a:ext cx="6438128" cy="2123658"/>
          </a:xfrm>
          <a:prstGeom prst="rect">
            <a:avLst/>
          </a:prstGeom>
          <a:noFill/>
        </p:spPr>
        <p:txBody>
          <a:bodyPr wrap="square" lIns="91440" tIns="45720" rIns="91440" bIns="45720">
            <a:spAutoFit/>
          </a:bodyPr>
          <a:lstStyle/>
          <a:p>
            <a:pPr algn="r"/>
            <a:r>
              <a:rPr lang="es-ES" sz="6600" b="1" i="1" dirty="0">
                <a:ln w="6600">
                  <a:solidFill>
                    <a:schemeClr val="accent2"/>
                  </a:solidFill>
                  <a:prstDash val="solid"/>
                </a:ln>
                <a:solidFill>
                  <a:srgbClr val="FFFFFF"/>
                </a:solidFill>
                <a:effectLst>
                  <a:outerShdw dist="38100" dir="2700000" algn="tl" rotWithShape="0">
                    <a:schemeClr val="accent2"/>
                  </a:outerShdw>
                </a:effectLst>
                <a:latin typeface="Book Antiqua" panose="02040602050305030304" pitchFamily="18" charset="0"/>
                <a:cs typeface="Arial" panose="020B0604020202020204" pitchFamily="34" charset="0"/>
              </a:rPr>
              <a:t>Gracias por su atención…</a:t>
            </a:r>
          </a:p>
        </p:txBody>
      </p:sp>
      <p:pic>
        <p:nvPicPr>
          <p:cNvPr id="11" name="image1.png">
            <a:extLst>
              <a:ext uri="{FF2B5EF4-FFF2-40B4-BE49-F238E27FC236}">
                <a16:creationId xmlns:a16="http://schemas.microsoft.com/office/drawing/2014/main" id="{229B91BF-991C-4A87-B8D4-96A22DB68968}"/>
              </a:ext>
            </a:extLst>
          </p:cNvPr>
          <p:cNvPicPr/>
          <p:nvPr/>
        </p:nvPicPr>
        <p:blipFill>
          <a:blip r:embed="rId4" cstate="print"/>
          <a:stretch>
            <a:fillRect/>
          </a:stretch>
        </p:blipFill>
        <p:spPr>
          <a:xfrm>
            <a:off x="90686" y="78365"/>
            <a:ext cx="857582" cy="948924"/>
          </a:xfrm>
          <a:prstGeom prst="rect">
            <a:avLst/>
          </a:prstGeom>
        </p:spPr>
      </p:pic>
      <p:pic>
        <p:nvPicPr>
          <p:cNvPr id="12" name="Picture 2" descr="UNIVERSIDAD NACIONAL HERMILIO VALDIZÁN HUÁNUCO FACULTAD DE CIENCIAS AGRARIAS  CARRERA PROFESIONAL DE AGRONOMÍA">
            <a:extLst>
              <a:ext uri="{FF2B5EF4-FFF2-40B4-BE49-F238E27FC236}">
                <a16:creationId xmlns:a16="http://schemas.microsoft.com/office/drawing/2014/main" id="{891ADF1A-37B0-4F54-9990-4AA55E45C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607" y="78365"/>
            <a:ext cx="944707" cy="94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18437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rgamino horizontal 6"/>
          <p:cNvSpPr/>
          <p:nvPr/>
        </p:nvSpPr>
        <p:spPr>
          <a:xfrm>
            <a:off x="352144" y="3597815"/>
            <a:ext cx="3731526" cy="973255"/>
          </a:xfrm>
          <a:prstGeom prst="horizontalScroll">
            <a:avLst/>
          </a:prstGeom>
          <a:solidFill>
            <a:srgbClr val="002060"/>
          </a:solidFill>
        </p:spPr>
        <p:style>
          <a:lnRef idx="3">
            <a:schemeClr val="lt1"/>
          </a:lnRef>
          <a:fillRef idx="1">
            <a:schemeClr val="accent3"/>
          </a:fillRef>
          <a:effectRef idx="1">
            <a:schemeClr val="accent3"/>
          </a:effectRef>
          <a:fontRef idx="minor">
            <a:schemeClr val="lt1"/>
          </a:fontRef>
        </p:style>
        <p:txBody>
          <a:bodyPr rtlCol="0" anchor="ctr"/>
          <a:lstStyle/>
          <a:p>
            <a:pPr lvl="0" defTabSz="457200">
              <a:lnSpc>
                <a:spcPct val="150000"/>
              </a:lnSpc>
            </a:pPr>
            <a:r>
              <a:rPr lang="es-PE" sz="2000" b="1">
                <a:solidFill>
                  <a:prstClr val="white"/>
                </a:solidFill>
                <a:latin typeface="Arial" panose="020B0604020202020204" pitchFamily="34" charset="0"/>
                <a:ea typeface="Calibri" panose="020F0502020204030204" pitchFamily="34" charset="0"/>
                <a:cs typeface="Times New Roman" panose="02020603050405020304" pitchFamily="18" charset="0"/>
              </a:rPr>
              <a:t>- Objetivos específicos</a:t>
            </a:r>
            <a:endParaRPr lang="es-PE">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Pergamino horizontal 7"/>
          <p:cNvSpPr/>
          <p:nvPr/>
        </p:nvSpPr>
        <p:spPr>
          <a:xfrm>
            <a:off x="4467818" y="7886"/>
            <a:ext cx="2690130" cy="897849"/>
          </a:xfrm>
          <a:prstGeom prst="horizontalScroll">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lvl="0" algn="ctr" defTabSz="457200">
              <a:lnSpc>
                <a:spcPct val="150000"/>
              </a:lnSpc>
            </a:pPr>
            <a:r>
              <a:rPr lang="es-PE" sz="2200" b="1">
                <a:solidFill>
                  <a:prstClr val="white"/>
                </a:solidFill>
                <a:latin typeface="Arial" panose="020B0604020202020204" pitchFamily="34" charset="0"/>
                <a:ea typeface="Calibri" panose="020F0502020204030204" pitchFamily="34" charset="0"/>
                <a:cs typeface="Times New Roman" panose="02020603050405020304" pitchFamily="18" charset="0"/>
              </a:rPr>
              <a:t>1.2. Objetivos</a:t>
            </a:r>
            <a:endParaRPr lang="es-PE" sz="22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Pergamino horizontal 8"/>
          <p:cNvSpPr/>
          <p:nvPr/>
        </p:nvSpPr>
        <p:spPr>
          <a:xfrm>
            <a:off x="352144" y="1079118"/>
            <a:ext cx="3378419" cy="723935"/>
          </a:xfrm>
          <a:prstGeom prst="horizontalScroll">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lvl="0" defTabSz="457200">
              <a:lnSpc>
                <a:spcPct val="150000"/>
              </a:lnSpc>
            </a:pPr>
            <a:r>
              <a:rPr lang="es-PE" sz="2000" b="1">
                <a:solidFill>
                  <a:prstClr val="white"/>
                </a:solidFill>
                <a:latin typeface="Arial" panose="020B0604020202020204" pitchFamily="34" charset="0"/>
                <a:ea typeface="Calibri" panose="020F0502020204030204" pitchFamily="34" charset="0"/>
                <a:cs typeface="Times New Roman" panose="02020603050405020304" pitchFamily="18" charset="0"/>
              </a:rPr>
              <a:t>- Objetivo general</a:t>
            </a:r>
            <a:endParaRPr lang="es-PE">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dondear rectángulo de esquina diagonal 11"/>
          <p:cNvSpPr/>
          <p:nvPr/>
        </p:nvSpPr>
        <p:spPr>
          <a:xfrm>
            <a:off x="4586990" y="3429000"/>
            <a:ext cx="7135318" cy="3256613"/>
          </a:xfrm>
          <a:prstGeom prst="round2DiagRect">
            <a:avLst/>
          </a:prstGeom>
          <a:solidFill>
            <a:srgbClr val="002060"/>
          </a:solidFill>
          <a:ln/>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tabLst>
                <a:tab pos="630555" algn="l"/>
              </a:tabLst>
            </a:pPr>
            <a:r>
              <a:rPr lang="es-PE" sz="1400">
                <a:latin typeface="Arial" panose="020B0604020202020204" pitchFamily="34" charset="0"/>
                <a:ea typeface="Calibri" panose="020F0502020204030204" pitchFamily="34" charset="0"/>
              </a:rPr>
              <a:t>-	Estimar la evapotranspiración del cultivo (</a:t>
            </a:r>
            <a:r>
              <a:rPr lang="es-PE" sz="1400" err="1">
                <a:latin typeface="Arial" panose="020B0604020202020204" pitchFamily="34" charset="0"/>
                <a:ea typeface="Calibri" panose="020F0502020204030204" pitchFamily="34" charset="0"/>
              </a:rPr>
              <a:t>ETo</a:t>
            </a:r>
            <a:r>
              <a:rPr lang="es-PE" sz="1400">
                <a:latin typeface="Arial" panose="020B0604020202020204" pitchFamily="34" charset="0"/>
                <a:ea typeface="Calibri" panose="020F0502020204030204" pitchFamily="34" charset="0"/>
              </a:rPr>
              <a:t>) del maíz morado (Zea Maíz L.), en las diferentes etapas de crecimiento mediante lisímetros volumétricos artesanales, en la localidad de </a:t>
            </a:r>
            <a:r>
              <a:rPr lang="es-PE" sz="1400" err="1">
                <a:latin typeface="Arial" panose="020B0604020202020204" pitchFamily="34" charset="0"/>
                <a:ea typeface="Calibri" panose="020F0502020204030204" pitchFamily="34" charset="0"/>
              </a:rPr>
              <a:t>Cayhuayna</a:t>
            </a:r>
            <a:r>
              <a:rPr lang="es-PE" sz="1400">
                <a:latin typeface="Arial" panose="020B0604020202020204" pitchFamily="34" charset="0"/>
                <a:ea typeface="Calibri" panose="020F0502020204030204" pitchFamily="34" charset="0"/>
              </a:rPr>
              <a:t> – Huánuco.</a:t>
            </a:r>
          </a:p>
          <a:p>
            <a:pPr algn="just">
              <a:lnSpc>
                <a:spcPct val="150000"/>
              </a:lnSpc>
              <a:tabLst>
                <a:tab pos="630555" algn="l"/>
              </a:tabLst>
            </a:pPr>
            <a:r>
              <a:rPr lang="es-PE" sz="1400">
                <a:latin typeface="Arial" panose="020B0604020202020204" pitchFamily="34" charset="0"/>
                <a:ea typeface="Calibri" panose="020F0502020204030204" pitchFamily="34" charset="0"/>
              </a:rPr>
              <a:t>-	Determinar la evapotranspiración de referencia (</a:t>
            </a:r>
            <a:r>
              <a:rPr lang="es-PE" sz="1400" err="1">
                <a:latin typeface="Arial" panose="020B0604020202020204" pitchFamily="34" charset="0"/>
                <a:ea typeface="Calibri" panose="020F0502020204030204" pitchFamily="34" charset="0"/>
              </a:rPr>
              <a:t>ETo</a:t>
            </a:r>
            <a:r>
              <a:rPr lang="es-PE" sz="1400">
                <a:latin typeface="Arial" panose="020B0604020202020204" pitchFamily="34" charset="0"/>
                <a:ea typeface="Calibri" panose="020F0502020204030204" pitchFamily="34" charset="0"/>
              </a:rPr>
              <a:t>), mediante lisímetros volumétricos artesanales y formulas empíricas para la localidad de </a:t>
            </a:r>
            <a:r>
              <a:rPr lang="es-PE" sz="1400" err="1">
                <a:latin typeface="Arial" panose="020B0604020202020204" pitchFamily="34" charset="0"/>
                <a:ea typeface="Calibri" panose="020F0502020204030204" pitchFamily="34" charset="0"/>
              </a:rPr>
              <a:t>Cayhuayna</a:t>
            </a:r>
            <a:r>
              <a:rPr lang="es-PE" sz="1400">
                <a:latin typeface="Arial" panose="020B0604020202020204" pitchFamily="34" charset="0"/>
                <a:ea typeface="Calibri" panose="020F0502020204030204" pitchFamily="34" charset="0"/>
              </a:rPr>
              <a:t> – Huánuco.</a:t>
            </a:r>
          </a:p>
          <a:p>
            <a:pPr algn="just">
              <a:lnSpc>
                <a:spcPct val="150000"/>
              </a:lnSpc>
              <a:tabLst>
                <a:tab pos="630555" algn="l"/>
              </a:tabLst>
            </a:pPr>
            <a:r>
              <a:rPr lang="es-PE" sz="1400">
                <a:latin typeface="Arial" panose="020B0604020202020204" pitchFamily="34" charset="0"/>
                <a:ea typeface="Calibri" panose="020F0502020204030204" pitchFamily="34" charset="0"/>
              </a:rPr>
              <a:t>-	Obtener los valores del coeficiente de cultivo (Kc) del maíz morado (Zea Maíz L.), para las diferentes etapas de crecimiento mediante lisímetros volumétricos artesanales, en la localidad de </a:t>
            </a:r>
            <a:r>
              <a:rPr lang="es-PE" sz="1400" err="1">
                <a:latin typeface="Arial" panose="020B0604020202020204" pitchFamily="34" charset="0"/>
                <a:ea typeface="Calibri" panose="020F0502020204030204" pitchFamily="34" charset="0"/>
              </a:rPr>
              <a:t>Cayhuayna</a:t>
            </a:r>
            <a:r>
              <a:rPr lang="es-PE" sz="1400">
                <a:latin typeface="Arial" panose="020B0604020202020204" pitchFamily="34" charset="0"/>
                <a:ea typeface="Calibri" panose="020F0502020204030204" pitchFamily="34" charset="0"/>
              </a:rPr>
              <a:t> – Huánuco.</a:t>
            </a:r>
          </a:p>
        </p:txBody>
      </p:sp>
      <p:grpSp>
        <p:nvGrpSpPr>
          <p:cNvPr id="14" name="Grupo 13"/>
          <p:cNvGrpSpPr/>
          <p:nvPr/>
        </p:nvGrpSpPr>
        <p:grpSpPr>
          <a:xfrm>
            <a:off x="4586990" y="1181183"/>
            <a:ext cx="7135318" cy="1968288"/>
            <a:chOff x="690690" y="3261226"/>
            <a:chExt cx="4935138" cy="2093205"/>
          </a:xfrm>
        </p:grpSpPr>
        <p:sp>
          <p:nvSpPr>
            <p:cNvPr id="15" name="Recortar rectángulo de esquina diagonal 14"/>
            <p:cNvSpPr/>
            <p:nvPr/>
          </p:nvSpPr>
          <p:spPr>
            <a:xfrm>
              <a:off x="690690" y="3261226"/>
              <a:ext cx="4935138" cy="2093205"/>
            </a:xfrm>
            <a:prstGeom prst="snip2DiagRect">
              <a:avLst/>
            </a:prstGeom>
            <a:solidFill>
              <a:srgbClr val="C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PE"/>
            </a:p>
          </p:txBody>
        </p:sp>
        <p:sp>
          <p:nvSpPr>
            <p:cNvPr id="16" name="Rectángulo 15"/>
            <p:cNvSpPr/>
            <p:nvPr/>
          </p:nvSpPr>
          <p:spPr>
            <a:xfrm>
              <a:off x="807436" y="3686800"/>
              <a:ext cx="4701647" cy="1276508"/>
            </a:xfrm>
            <a:prstGeom prst="rect">
              <a:avLst/>
            </a:prstGeom>
          </p:spPr>
          <p:txBody>
            <a:bodyPr wrap="square">
              <a:spAutoFit/>
            </a:bodyPr>
            <a:lstStyle/>
            <a:p>
              <a:pPr algn="just"/>
              <a:r>
                <a:rPr lang="es-PE">
                  <a:solidFill>
                    <a:schemeClr val="lt1"/>
                  </a:solidFill>
                  <a:latin typeface="Arial" panose="020B0604020202020204" pitchFamily="34" charset="0"/>
                </a:rPr>
                <a:t>Determinar el coeficiente de cultivo (Kc), para las diferentes etapas de crecimiento del cultivo del maíz morado mediante el uso de lisímetros volumétricos artesanales, en la localidad de </a:t>
              </a:r>
              <a:r>
                <a:rPr lang="es-PE" err="1">
                  <a:solidFill>
                    <a:schemeClr val="lt1"/>
                  </a:solidFill>
                  <a:latin typeface="Arial" panose="020B0604020202020204" pitchFamily="34" charset="0"/>
                </a:rPr>
                <a:t>Cayhuayna</a:t>
              </a:r>
              <a:r>
                <a:rPr lang="es-PE">
                  <a:solidFill>
                    <a:schemeClr val="lt1"/>
                  </a:solidFill>
                  <a:latin typeface="Arial" panose="020B0604020202020204" pitchFamily="34" charset="0"/>
                </a:rPr>
                <a:t> – Huánuco.</a:t>
              </a:r>
            </a:p>
          </p:txBody>
        </p:sp>
      </p:grpSp>
      <p:pic>
        <p:nvPicPr>
          <p:cNvPr id="3" name="Imagen 2">
            <a:extLst>
              <a:ext uri="{FF2B5EF4-FFF2-40B4-BE49-F238E27FC236}">
                <a16:creationId xmlns:a16="http://schemas.microsoft.com/office/drawing/2014/main" id="{8C3CD14F-382F-ACB9-6A95-349DE823C6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83"/>
          <a:stretch/>
        </p:blipFill>
        <p:spPr bwMode="auto">
          <a:xfrm>
            <a:off x="579247" y="4748552"/>
            <a:ext cx="3277320" cy="1937061"/>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AF35FFB2-66A5-93C2-7B5A-57694E68DD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934"/>
          <a:stretch/>
        </p:blipFill>
        <p:spPr bwMode="auto">
          <a:xfrm>
            <a:off x="638484" y="1803053"/>
            <a:ext cx="2991360" cy="1794762"/>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371919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rgamino horizontal 7">
            <a:extLst>
              <a:ext uri="{FF2B5EF4-FFF2-40B4-BE49-F238E27FC236}">
                <a16:creationId xmlns:a16="http://schemas.microsoft.com/office/drawing/2014/main" id="{4438CDA8-D036-6753-6D4C-E15DDBF4B861}"/>
              </a:ext>
            </a:extLst>
          </p:cNvPr>
          <p:cNvSpPr/>
          <p:nvPr/>
        </p:nvSpPr>
        <p:spPr>
          <a:xfrm>
            <a:off x="4467818" y="7886"/>
            <a:ext cx="2690130" cy="897849"/>
          </a:xfrm>
          <a:prstGeom prst="horizontalScroll">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lvl="0" algn="ctr" defTabSz="457200">
              <a:lnSpc>
                <a:spcPct val="150000"/>
              </a:lnSpc>
            </a:pPr>
            <a:r>
              <a:rPr lang="es-PE" sz="2200" b="1">
                <a:solidFill>
                  <a:prstClr val="white"/>
                </a:solidFill>
                <a:latin typeface="Arial" panose="020B0604020202020204" pitchFamily="34" charset="0"/>
                <a:ea typeface="Calibri" panose="020F0502020204030204" pitchFamily="34" charset="0"/>
                <a:cs typeface="Times New Roman" panose="02020603050405020304" pitchFamily="18" charset="0"/>
              </a:rPr>
              <a:t>1.3. Justificación</a:t>
            </a:r>
            <a:endParaRPr lang="es-PE" sz="22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dondear rectángulo de esquina diagonal 11">
            <a:extLst>
              <a:ext uri="{FF2B5EF4-FFF2-40B4-BE49-F238E27FC236}">
                <a16:creationId xmlns:a16="http://schemas.microsoft.com/office/drawing/2014/main" id="{01446086-332F-3434-6567-B5F488974652}"/>
              </a:ext>
            </a:extLst>
          </p:cNvPr>
          <p:cNvSpPr/>
          <p:nvPr/>
        </p:nvSpPr>
        <p:spPr>
          <a:xfrm>
            <a:off x="226408" y="1055077"/>
            <a:ext cx="7510823" cy="5574266"/>
          </a:xfrm>
          <a:prstGeom prst="round2DiagRect">
            <a:avLst/>
          </a:prstGeom>
          <a:solidFill>
            <a:srgbClr val="002060"/>
          </a:solidFill>
          <a:ln/>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tabLst>
                <a:tab pos="630555" algn="l"/>
              </a:tabLst>
            </a:pPr>
            <a:r>
              <a:rPr lang="es-ES" sz="1800">
                <a:effectLst/>
                <a:latin typeface="Times New Roman" panose="02020603050405020304" pitchFamily="18" charset="0"/>
                <a:ea typeface="Calibri" panose="020F0502020204030204" pitchFamily="34" charset="0"/>
                <a:cs typeface="Times New Roman" panose="02020603050405020304" pitchFamily="18" charset="0"/>
              </a:rPr>
              <a:t>El interés científico de la presente investigación, se basa en la importancia de conocer la evapotranspiración real (</a:t>
            </a:r>
            <a:r>
              <a:rPr lang="es-ES" sz="1800" err="1">
                <a:effectLst/>
                <a:latin typeface="Times New Roman" panose="02020603050405020304" pitchFamily="18" charset="0"/>
                <a:ea typeface="Calibri" panose="020F0502020204030204" pitchFamily="34" charset="0"/>
                <a:cs typeface="Times New Roman" panose="02020603050405020304" pitchFamily="18" charset="0"/>
              </a:rPr>
              <a:t>ETc</a:t>
            </a:r>
            <a:r>
              <a:rPr lang="es-ES" sz="1800">
                <a:effectLst/>
                <a:latin typeface="Times New Roman" panose="02020603050405020304" pitchFamily="18" charset="0"/>
                <a:ea typeface="Calibri" panose="020F0502020204030204" pitchFamily="34" charset="0"/>
                <a:cs typeface="Times New Roman" panose="02020603050405020304" pitchFamily="18" charset="0"/>
              </a:rPr>
              <a:t>) y de referencia (</a:t>
            </a:r>
            <a:r>
              <a:rPr lang="es-ES" sz="1800" err="1">
                <a:effectLst/>
                <a:latin typeface="Times New Roman" panose="02020603050405020304" pitchFamily="18" charset="0"/>
                <a:ea typeface="Calibri" panose="020F0502020204030204" pitchFamily="34" charset="0"/>
                <a:cs typeface="Times New Roman" panose="02020603050405020304" pitchFamily="18" charset="0"/>
              </a:rPr>
              <a:t>ETo</a:t>
            </a:r>
            <a:r>
              <a:rPr lang="es-ES" sz="1800">
                <a:effectLst/>
                <a:latin typeface="Times New Roman" panose="02020603050405020304" pitchFamily="18" charset="0"/>
                <a:ea typeface="Calibri" panose="020F0502020204030204" pitchFamily="34" charset="0"/>
                <a:cs typeface="Times New Roman" panose="02020603050405020304" pitchFamily="18" charset="0"/>
              </a:rPr>
              <a:t>) ambos factores ligados al clima para estimar el coeficiente de cultivo (Kc) del maíz morado para las condiciones </a:t>
            </a:r>
            <a:r>
              <a:rPr lang="es-ES" sz="1800" err="1">
                <a:effectLst/>
                <a:latin typeface="Times New Roman" panose="02020603050405020304" pitchFamily="18" charset="0"/>
                <a:ea typeface="Calibri" panose="020F0502020204030204" pitchFamily="34" charset="0"/>
                <a:cs typeface="Times New Roman" panose="02020603050405020304" pitchFamily="18" charset="0"/>
              </a:rPr>
              <a:t>Cayhuayna</a:t>
            </a:r>
            <a:r>
              <a:rPr lang="es-ES" sz="1800">
                <a:effectLst/>
                <a:latin typeface="Times New Roman" panose="02020603050405020304" pitchFamily="18" charset="0"/>
                <a:ea typeface="Calibri" panose="020F0502020204030204" pitchFamily="34" charset="0"/>
                <a:cs typeface="Times New Roman" panose="02020603050405020304" pitchFamily="18" charset="0"/>
              </a:rPr>
              <a:t>. Es por ello que a través de este estudio se pretende obtener el cálculo adecuado sobre el requerimiento hídrico; buscando aprovechar de manera eficiente el agua en vista que el maíz morado en su desarrollo vegetativo y reproductivo tiene diferentes fases fenológicas. Además de consolidar futuros estudios sobre esta problemática, así mismo los resultados y métodos obtenidos en el presente experimento podrá ser asimilado en el marco de la ciencia de los recursos hídricos, que servirá como guía para los investigadores, estudiantes y agricultores de la región.</a:t>
            </a:r>
            <a:endParaRPr lang="es-P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630555" algn="l"/>
              </a:tabLst>
            </a:pPr>
            <a:endParaRPr lang="es-PE" sz="1600"/>
          </a:p>
        </p:txBody>
      </p:sp>
      <p:pic>
        <p:nvPicPr>
          <p:cNvPr id="4" name="Imagen 3">
            <a:extLst>
              <a:ext uri="{FF2B5EF4-FFF2-40B4-BE49-F238E27FC236}">
                <a16:creationId xmlns:a16="http://schemas.microsoft.com/office/drawing/2014/main" id="{336BA370-EE82-84EC-1240-AB4B2D232B47}"/>
              </a:ext>
            </a:extLst>
          </p:cNvPr>
          <p:cNvPicPr>
            <a:picLocks noChangeAspect="1"/>
          </p:cNvPicPr>
          <p:nvPr/>
        </p:nvPicPr>
        <p:blipFill>
          <a:blip r:embed="rId2"/>
          <a:stretch>
            <a:fillRect/>
          </a:stretch>
        </p:blipFill>
        <p:spPr>
          <a:xfrm>
            <a:off x="7791792" y="2262988"/>
            <a:ext cx="4308711" cy="2497592"/>
          </a:xfrm>
          <a:prstGeom prst="rect">
            <a:avLst/>
          </a:prstGeom>
        </p:spPr>
      </p:pic>
      <p:pic>
        <p:nvPicPr>
          <p:cNvPr id="1026" name="Picture 2" descr="SENAMHI PERU - Lima cuenta con 5 estaciones meteorológicas activas que se  encuentran en los distritos de: Ancón, Jesús María, Callao, Chosica y La  Molina. El SENAMHI realiza observaciones de las condiciones">
            <a:extLst>
              <a:ext uri="{FF2B5EF4-FFF2-40B4-BE49-F238E27FC236}">
                <a16:creationId xmlns:a16="http://schemas.microsoft.com/office/drawing/2014/main" id="{CA37B719-3232-C60F-DC02-012265622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686" y="4887751"/>
            <a:ext cx="4274817" cy="174159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0BED170-0DA7-4147-BD27-7810BCF884C6}"/>
              </a:ext>
            </a:extLst>
          </p:cNvPr>
          <p:cNvSpPr txBox="1"/>
          <p:nvPr/>
        </p:nvSpPr>
        <p:spPr>
          <a:xfrm>
            <a:off x="8647289" y="721069"/>
            <a:ext cx="2596444" cy="369332"/>
          </a:xfrm>
          <a:prstGeom prst="rect">
            <a:avLst/>
          </a:prstGeom>
          <a:noFill/>
        </p:spPr>
        <p:txBody>
          <a:bodyPr wrap="square">
            <a:spAutoFit/>
          </a:bodyPr>
          <a:lstStyle/>
          <a:p>
            <a:r>
              <a:rPr lang="es-ES"/>
              <a:t>¿Por qué?</a:t>
            </a:r>
            <a:endParaRPr lang="es-PE"/>
          </a:p>
        </p:txBody>
      </p:sp>
      <p:sp>
        <p:nvSpPr>
          <p:cNvPr id="9" name="CuadroTexto 8">
            <a:extLst>
              <a:ext uri="{FF2B5EF4-FFF2-40B4-BE49-F238E27FC236}">
                <a16:creationId xmlns:a16="http://schemas.microsoft.com/office/drawing/2014/main" id="{E60F8DEC-4454-4753-8711-58EEF2E99FBD}"/>
              </a:ext>
            </a:extLst>
          </p:cNvPr>
          <p:cNvSpPr txBox="1"/>
          <p:nvPr/>
        </p:nvSpPr>
        <p:spPr>
          <a:xfrm>
            <a:off x="8647289" y="1122696"/>
            <a:ext cx="6096000" cy="369332"/>
          </a:xfrm>
          <a:prstGeom prst="rect">
            <a:avLst/>
          </a:prstGeom>
          <a:noFill/>
        </p:spPr>
        <p:txBody>
          <a:bodyPr wrap="square">
            <a:spAutoFit/>
          </a:bodyPr>
          <a:lstStyle/>
          <a:p>
            <a:r>
              <a:rPr lang="es-ES"/>
              <a:t>¿Para qué?</a:t>
            </a:r>
            <a:endParaRPr lang="es-PE"/>
          </a:p>
        </p:txBody>
      </p:sp>
      <p:sp>
        <p:nvSpPr>
          <p:cNvPr id="11" name="CuadroTexto 10">
            <a:extLst>
              <a:ext uri="{FF2B5EF4-FFF2-40B4-BE49-F238E27FC236}">
                <a16:creationId xmlns:a16="http://schemas.microsoft.com/office/drawing/2014/main" id="{376AC57E-A0E7-41F5-869E-6B4CF9A6CA4B}"/>
              </a:ext>
            </a:extLst>
          </p:cNvPr>
          <p:cNvSpPr txBox="1"/>
          <p:nvPr/>
        </p:nvSpPr>
        <p:spPr>
          <a:xfrm>
            <a:off x="8506178" y="1558189"/>
            <a:ext cx="7371644" cy="369332"/>
          </a:xfrm>
          <a:prstGeom prst="rect">
            <a:avLst/>
          </a:prstGeom>
          <a:noFill/>
        </p:spPr>
        <p:txBody>
          <a:bodyPr wrap="square">
            <a:spAutoFit/>
          </a:bodyPr>
          <a:lstStyle/>
          <a:p>
            <a:pPr algn="l" fontAlgn="base"/>
            <a:r>
              <a:rPr lang="es-PE" b="0" i="0">
                <a:effectLst/>
                <a:latin typeface="Open Sans" panose="020B0606030504020204" pitchFamily="34" charset="0"/>
              </a:rPr>
              <a:t>¿</a:t>
            </a:r>
            <a:r>
              <a:rPr lang="es-PE"/>
              <a:t>Qué</a:t>
            </a:r>
            <a:r>
              <a:rPr lang="es-PE" b="0" i="0">
                <a:effectLst/>
                <a:latin typeface="Open Sans" panose="020B0606030504020204" pitchFamily="34" charset="0"/>
              </a:rPr>
              <a:t> </a:t>
            </a:r>
            <a:r>
              <a:rPr lang="es-PE"/>
              <a:t>problemáticas</a:t>
            </a:r>
            <a:r>
              <a:rPr lang="es-PE" b="0" i="0">
                <a:effectLst/>
                <a:latin typeface="Open Sans" panose="020B0606030504020204" pitchFamily="34" charset="0"/>
              </a:rPr>
              <a:t> </a:t>
            </a:r>
            <a:r>
              <a:rPr lang="es-PE"/>
              <a:t>resuelve</a:t>
            </a:r>
            <a:r>
              <a:rPr lang="es-PE" b="0" i="0">
                <a:effectLst/>
                <a:latin typeface="Open Sans" panose="020B0606030504020204" pitchFamily="34" charset="0"/>
              </a:rPr>
              <a:t>?</a:t>
            </a:r>
          </a:p>
        </p:txBody>
      </p:sp>
      <p:sp>
        <p:nvSpPr>
          <p:cNvPr id="13" name="CuadroTexto 12">
            <a:extLst>
              <a:ext uri="{FF2B5EF4-FFF2-40B4-BE49-F238E27FC236}">
                <a16:creationId xmlns:a16="http://schemas.microsoft.com/office/drawing/2014/main" id="{FB01AD31-5C42-4BBE-91E9-547AB612568B}"/>
              </a:ext>
            </a:extLst>
          </p:cNvPr>
          <p:cNvSpPr txBox="1"/>
          <p:nvPr/>
        </p:nvSpPr>
        <p:spPr>
          <a:xfrm>
            <a:off x="8647289" y="1927521"/>
            <a:ext cx="4120661" cy="338554"/>
          </a:xfrm>
          <a:prstGeom prst="rect">
            <a:avLst/>
          </a:prstGeom>
          <a:noFill/>
        </p:spPr>
        <p:txBody>
          <a:bodyPr wrap="square">
            <a:spAutoFit/>
          </a:bodyPr>
          <a:lstStyle/>
          <a:p>
            <a:r>
              <a:rPr lang="es-ES" sz="1600" b="0" i="0">
                <a:effectLst/>
                <a:latin typeface="Open Sans" panose="020B0606030504020204" pitchFamily="34" charset="0"/>
              </a:rPr>
              <a:t>¿Cómo se va a hacer?</a:t>
            </a:r>
            <a:endParaRPr lang="es-PE" sz="1600"/>
          </a:p>
        </p:txBody>
      </p:sp>
    </p:spTree>
    <p:extLst>
      <p:ext uri="{BB962C8B-B14F-4D97-AF65-F5344CB8AC3E}">
        <p14:creationId xmlns:p14="http://schemas.microsoft.com/office/powerpoint/2010/main" val="24795109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74110EA-F95C-A0EE-5C99-0687C0DA54FF}"/>
              </a:ext>
            </a:extLst>
          </p:cNvPr>
          <p:cNvSpPr txBox="1"/>
          <p:nvPr/>
        </p:nvSpPr>
        <p:spPr>
          <a:xfrm>
            <a:off x="8819025" y="1001681"/>
            <a:ext cx="3235829" cy="2484270"/>
          </a:xfrm>
          <a:prstGeom prst="rect">
            <a:avLst/>
          </a:prstGeom>
          <a:solidFill>
            <a:schemeClr val="accent6">
              <a:lumMod val="50000"/>
            </a:schemeClr>
          </a:solidFill>
        </p:spPr>
        <p:txBody>
          <a:bodyPr wrap="square">
            <a:spAutoFit/>
          </a:bodyPr>
          <a:lstStyle/>
          <a:p>
            <a:pPr marL="247650" indent="201930">
              <a:lnSpc>
                <a:spcPct val="200000"/>
              </a:lnSpc>
            </a:pPr>
            <a:r>
              <a:rPr lang="es-ES" sz="1600" b="1">
                <a:effectLst/>
                <a:latin typeface="Times New Roman" panose="02020603050405020304" pitchFamily="18" charset="0"/>
                <a:ea typeface="Calibri" panose="020F0502020204030204" pitchFamily="34" charset="0"/>
                <a:cs typeface="Times New Roman" panose="02020603050405020304" pitchFamily="18" charset="0"/>
              </a:rPr>
              <a:t>Ubicación política </a:t>
            </a:r>
            <a:endParaRPr lang="es-PE" sz="1400" b="1">
              <a:effectLst/>
              <a:latin typeface="Calibri" panose="020F0502020204030204" pitchFamily="34" charset="0"/>
              <a:ea typeface="Calibri" panose="020F0502020204030204" pitchFamily="34" charset="0"/>
              <a:cs typeface="Times New Roman" panose="02020603050405020304" pitchFamily="18" charset="0"/>
            </a:endParaRPr>
          </a:p>
          <a:p>
            <a:pPr marL="247650" indent="201930" algn="just">
              <a:lnSpc>
                <a:spcPct val="200000"/>
              </a:lnSpc>
            </a:pPr>
            <a:r>
              <a:rPr lang="es-ES" sz="1600" b="1">
                <a:effectLst/>
                <a:latin typeface="Times New Roman" panose="02020603050405020304" pitchFamily="18" charset="0"/>
                <a:ea typeface="Calibri" panose="020F0502020204030204" pitchFamily="34" charset="0"/>
                <a:cs typeface="Times New Roman" panose="02020603050405020304" pitchFamily="18" charset="0"/>
              </a:rPr>
              <a:t>Departamento: 	Huánuco </a:t>
            </a:r>
            <a:endParaRPr lang="es-PE" sz="1400" b="1">
              <a:effectLst/>
              <a:latin typeface="Calibri" panose="020F0502020204030204" pitchFamily="34" charset="0"/>
              <a:ea typeface="Calibri" panose="020F0502020204030204" pitchFamily="34" charset="0"/>
              <a:cs typeface="Times New Roman" panose="02020603050405020304" pitchFamily="18" charset="0"/>
            </a:endParaRPr>
          </a:p>
          <a:p>
            <a:pPr marL="247650" indent="201930" algn="just">
              <a:lnSpc>
                <a:spcPct val="200000"/>
              </a:lnSpc>
            </a:pPr>
            <a:r>
              <a:rPr lang="es-ES" sz="1600" b="1">
                <a:effectLst/>
                <a:latin typeface="Times New Roman" panose="02020603050405020304" pitchFamily="18" charset="0"/>
                <a:ea typeface="Calibri" panose="020F0502020204030204" pitchFamily="34" charset="0"/>
                <a:cs typeface="Times New Roman" panose="02020603050405020304" pitchFamily="18" charset="0"/>
              </a:rPr>
              <a:t>Provincia: 	Huánuco</a:t>
            </a:r>
            <a:endParaRPr lang="es-PE" sz="1400" b="1">
              <a:effectLst/>
              <a:latin typeface="Calibri" panose="020F0502020204030204" pitchFamily="34" charset="0"/>
              <a:ea typeface="Calibri" panose="020F0502020204030204" pitchFamily="34" charset="0"/>
              <a:cs typeface="Times New Roman" panose="02020603050405020304" pitchFamily="18" charset="0"/>
            </a:endParaRPr>
          </a:p>
          <a:p>
            <a:pPr marL="247650" indent="201930" algn="just">
              <a:lnSpc>
                <a:spcPct val="200000"/>
              </a:lnSpc>
            </a:pPr>
            <a:r>
              <a:rPr lang="es-ES" sz="1600" b="1">
                <a:effectLst/>
                <a:latin typeface="Times New Roman" panose="02020603050405020304" pitchFamily="18" charset="0"/>
                <a:ea typeface="Calibri" panose="020F0502020204030204" pitchFamily="34" charset="0"/>
                <a:cs typeface="Times New Roman" panose="02020603050405020304" pitchFamily="18" charset="0"/>
              </a:rPr>
              <a:t>Distrito: 	Pillco Marca</a:t>
            </a:r>
            <a:endParaRPr lang="es-PE" sz="1400" b="1">
              <a:effectLst/>
              <a:latin typeface="Calibri" panose="020F0502020204030204" pitchFamily="34" charset="0"/>
              <a:ea typeface="Calibri" panose="020F0502020204030204" pitchFamily="34" charset="0"/>
              <a:cs typeface="Times New Roman" panose="02020603050405020304" pitchFamily="18" charset="0"/>
            </a:endParaRPr>
          </a:p>
          <a:p>
            <a:pPr marL="247650" indent="201930" algn="just">
              <a:lnSpc>
                <a:spcPct val="200000"/>
              </a:lnSpc>
            </a:pPr>
            <a:r>
              <a:rPr lang="es-ES" sz="1600" b="1">
                <a:effectLst/>
                <a:latin typeface="Times New Roman" panose="02020603050405020304" pitchFamily="18" charset="0"/>
                <a:ea typeface="Calibri" panose="020F0502020204030204" pitchFamily="34" charset="0"/>
                <a:cs typeface="Times New Roman" panose="02020603050405020304" pitchFamily="18" charset="0"/>
              </a:rPr>
              <a:t>Lugar:	</a:t>
            </a:r>
            <a:r>
              <a:rPr lang="es-ES" sz="1600" b="1" err="1">
                <a:effectLst/>
                <a:latin typeface="Times New Roman" panose="02020603050405020304" pitchFamily="18" charset="0"/>
                <a:ea typeface="Calibri" panose="020F0502020204030204" pitchFamily="34" charset="0"/>
                <a:cs typeface="Times New Roman" panose="02020603050405020304" pitchFamily="18" charset="0"/>
              </a:rPr>
              <a:t>Cayhuayna</a:t>
            </a:r>
            <a:endParaRPr lang="es-PE" sz="1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E5CAC64A-C80C-6E87-834C-493E83BBDB69}"/>
              </a:ext>
            </a:extLst>
          </p:cNvPr>
          <p:cNvPicPr>
            <a:picLocks noChangeAspect="1"/>
          </p:cNvPicPr>
          <p:nvPr/>
        </p:nvPicPr>
        <p:blipFill rotWithShape="1">
          <a:blip r:embed="rId2"/>
          <a:srcRect l="18429" t="11185" r="6701" b="8005"/>
          <a:stretch/>
        </p:blipFill>
        <p:spPr bwMode="auto">
          <a:xfrm>
            <a:off x="3719408" y="4242380"/>
            <a:ext cx="4026793" cy="2443503"/>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137146" y="365900"/>
            <a:ext cx="3582262" cy="504305"/>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wrap="square">
            <a:spAutoFit/>
          </a:bodyPr>
          <a:lstStyle/>
          <a:p>
            <a:pPr>
              <a:lnSpc>
                <a:spcPct val="150000"/>
              </a:lnSpc>
              <a:spcAft>
                <a:spcPts val="1000"/>
              </a:spcAft>
              <a:tabLst>
                <a:tab pos="270510" algn="l"/>
              </a:tabLst>
            </a:pPr>
            <a:r>
              <a:rPr lang="es-ES" sz="2000" b="1">
                <a:solidFill>
                  <a:prstClr val="white"/>
                </a:solidFill>
                <a:latin typeface="Arial" panose="020B0604020202020204" pitchFamily="34" charset="0"/>
                <a:ea typeface="Calibri" panose="020F0502020204030204" pitchFamily="34" charset="0"/>
                <a:cs typeface="Times New Roman" panose="02020603050405020304" pitchFamily="18" charset="0"/>
              </a:rPr>
              <a:t>1.4 DELIMITACIÓN</a:t>
            </a:r>
            <a:endParaRPr lang="es-PE" sz="2000" b="1">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Onda 7"/>
          <p:cNvSpPr/>
          <p:nvPr/>
        </p:nvSpPr>
        <p:spPr>
          <a:xfrm>
            <a:off x="8712708" y="4605804"/>
            <a:ext cx="2760072" cy="608413"/>
          </a:xfrm>
          <a:prstGeom prst="wave">
            <a:avLst>
              <a:gd name="adj1" fmla="val 12500"/>
              <a:gd name="adj2" fmla="val 946"/>
            </a:avLst>
          </a:prstGeom>
          <a:solidFill>
            <a:schemeClr val="bg1"/>
          </a:solidFill>
          <a:ln w="38100" cap="flat" cmpd="sng" algn="ctr">
            <a:solidFill>
              <a:schemeClr val="tx1"/>
            </a:solidFill>
            <a:prstDash val="solid"/>
            <a:miter lim="800000"/>
          </a:ln>
          <a:effectLst/>
        </p:spPr>
        <p:txBody>
          <a:bodyPr rtlCol="0" anchor="ctr"/>
          <a:lstStyle/>
          <a:p>
            <a:pPr>
              <a:spcAft>
                <a:spcPts val="1000"/>
              </a:spcAft>
              <a:tabLst>
                <a:tab pos="450215" algn="l"/>
              </a:tabLst>
              <a:defRPr/>
            </a:pPr>
            <a:r>
              <a:rPr lang="es-MX" sz="2000" b="1" kern="0">
                <a:solidFill>
                  <a:prstClr val="white"/>
                </a:solidFill>
                <a:latin typeface="Arial" panose="020B0604020202020204" pitchFamily="34" charset="0"/>
                <a:ea typeface="Calibri" panose="020F0502020204030204" pitchFamily="34" charset="0"/>
                <a:cs typeface="Times New Roman" panose="02020603050405020304" pitchFamily="18" charset="0"/>
              </a:rPr>
              <a:t>Posición Geográfica</a:t>
            </a:r>
            <a:endParaRPr lang="es-PE" sz="2000" kern="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8279842" y="5400037"/>
            <a:ext cx="3530828" cy="1272143"/>
          </a:xfrm>
          <a:prstGeom prst="rect">
            <a:avLst/>
          </a:prstGeom>
          <a:solidFill>
            <a:srgbClr val="002060"/>
          </a:solidFill>
        </p:spPr>
        <p:txBody>
          <a:bodyPr wrap="square">
            <a:spAutoFit/>
          </a:bodyPr>
          <a:lstStyle/>
          <a:p>
            <a:pPr>
              <a:spcAft>
                <a:spcPts val="1000"/>
              </a:spcAft>
              <a:tabLst>
                <a:tab pos="450215" algn="l"/>
              </a:tabLst>
            </a:pPr>
            <a:r>
              <a:rPr lang="es-PE" sz="2000">
                <a:solidFill>
                  <a:prstClr val="white"/>
                </a:solidFill>
                <a:latin typeface="Arial" panose="020B0604020202020204" pitchFamily="34" charset="0"/>
                <a:ea typeface="Calibri" panose="020F0502020204030204" pitchFamily="34" charset="0"/>
                <a:cs typeface="Times New Roman" panose="02020603050405020304" pitchFamily="18" charset="0"/>
              </a:rPr>
              <a:t>Altitud	: 1 919 msnm</a:t>
            </a:r>
          </a:p>
          <a:p>
            <a:pPr>
              <a:spcAft>
                <a:spcPts val="1000"/>
              </a:spcAft>
              <a:tabLst>
                <a:tab pos="450215" algn="l"/>
              </a:tabLst>
            </a:pPr>
            <a:r>
              <a:rPr lang="es-PE" sz="2000">
                <a:solidFill>
                  <a:prstClr val="white"/>
                </a:solidFill>
                <a:latin typeface="Arial" panose="020B0604020202020204" pitchFamily="34" charset="0"/>
                <a:ea typeface="Calibri" panose="020F0502020204030204" pitchFamily="34" charset="0"/>
                <a:cs typeface="Times New Roman" panose="02020603050405020304" pitchFamily="18" charset="0"/>
              </a:rPr>
              <a:t>Latitud Sur: 09° 57’ 05" </a:t>
            </a:r>
          </a:p>
          <a:p>
            <a:pPr>
              <a:spcAft>
                <a:spcPts val="1000"/>
              </a:spcAft>
              <a:tabLst>
                <a:tab pos="450215" algn="l"/>
              </a:tabLst>
            </a:pPr>
            <a:r>
              <a:rPr lang="es-PE" sz="2000">
                <a:solidFill>
                  <a:prstClr val="white"/>
                </a:solidFill>
                <a:latin typeface="Arial" panose="020B0604020202020204" pitchFamily="34" charset="0"/>
                <a:ea typeface="Calibri" panose="020F0502020204030204" pitchFamily="34" charset="0"/>
                <a:cs typeface="Times New Roman" panose="02020603050405020304" pitchFamily="18" charset="0"/>
              </a:rPr>
              <a:t>Longitud Oeste	: 76° 14’ 53”</a:t>
            </a: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r="73333" b="48568"/>
          <a:stretch/>
        </p:blipFill>
        <p:spPr>
          <a:xfrm>
            <a:off x="6130958" y="855898"/>
            <a:ext cx="3088280" cy="2728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n 21" descr="Resultado de imagen para mapa del peru"/>
          <p:cNvPicPr/>
          <p:nvPr/>
        </p:nvPicPr>
        <p:blipFill>
          <a:blip r:embed="rId4">
            <a:extLst>
              <a:ext uri="{28A0092B-C50C-407E-A947-70E740481C1C}">
                <a14:useLocalDpi xmlns:a14="http://schemas.microsoft.com/office/drawing/2010/main" val="0"/>
              </a:ext>
            </a:extLst>
          </a:blip>
          <a:srcRect/>
          <a:stretch>
            <a:fillRect/>
          </a:stretch>
        </p:blipFill>
        <p:spPr bwMode="auto">
          <a:xfrm>
            <a:off x="186823" y="1174325"/>
            <a:ext cx="3371439" cy="5556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nda 4"/>
          <p:cNvSpPr/>
          <p:nvPr/>
        </p:nvSpPr>
        <p:spPr>
          <a:xfrm>
            <a:off x="656675" y="1174325"/>
            <a:ext cx="2357438" cy="608413"/>
          </a:xfrm>
          <a:prstGeom prst="wave">
            <a:avLst>
              <a:gd name="adj1" fmla="val 12500"/>
              <a:gd name="adj2" fmla="val 946"/>
            </a:avLst>
          </a:prstGeom>
          <a:solidFill>
            <a:schemeClr val="bg1"/>
          </a:solidFill>
          <a:ln w="38100" cap="flat" cmpd="sng" algn="ctr">
            <a:solidFill>
              <a:sysClr val="window" lastClr="FFFFFF"/>
            </a:solidFill>
            <a:prstDash val="solid"/>
          </a:ln>
          <a:effectLst/>
        </p:spPr>
        <p:txBody>
          <a:bodyPr rtlCol="0" anchor="ctr"/>
          <a:lstStyle/>
          <a:p>
            <a:pPr algn="ctr" defTabSz="457200">
              <a:defRPr/>
            </a:pPr>
            <a:r>
              <a:rPr lang="es-PE" sz="2000" kern="0">
                <a:solidFill>
                  <a:prstClr val="white"/>
                </a:solidFill>
                <a:latin typeface="Arial" panose="020B0604020202020204" pitchFamily="34" charset="0"/>
                <a:cs typeface="Arial" panose="020B0604020202020204" pitchFamily="34" charset="0"/>
              </a:rPr>
              <a:t>Ubicación política  </a:t>
            </a:r>
          </a:p>
        </p:txBody>
      </p:sp>
      <p:pic>
        <p:nvPicPr>
          <p:cNvPr id="20" name="Imagen 19" descr="https://upload.wikimedia.org/wikipedia/commons/c/c1/Divisi%C3%B3n_Politica_de_Hu%C3%A1nuco.jpg"/>
          <p:cNvPicPr/>
          <p:nvPr/>
        </p:nvPicPr>
        <p:blipFill>
          <a:blip r:embed="rId5">
            <a:extLst>
              <a:ext uri="{28A0092B-C50C-407E-A947-70E740481C1C}">
                <a14:useLocalDpi xmlns:a14="http://schemas.microsoft.com/office/drawing/2010/main" val="0"/>
              </a:ext>
            </a:extLst>
          </a:blip>
          <a:srcRect/>
          <a:stretch>
            <a:fillRect/>
          </a:stretch>
        </p:blipFill>
        <p:spPr bwMode="auto">
          <a:xfrm>
            <a:off x="3202509" y="1533865"/>
            <a:ext cx="3088280" cy="233556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23" name="Elipse 22"/>
          <p:cNvSpPr/>
          <p:nvPr/>
        </p:nvSpPr>
        <p:spPr>
          <a:xfrm rot="2450801">
            <a:off x="1161980" y="3860588"/>
            <a:ext cx="901075" cy="551181"/>
          </a:xfrm>
          <a:prstGeom prst="ellipse">
            <a:avLst/>
          </a:prstGeom>
          <a:noFill/>
          <a:ln w="28575" cap="flat" cmpd="sng" algn="ctr">
            <a:solidFill>
              <a:srgbClr val="FF0000"/>
            </a:solidFill>
            <a:prstDash val="solid"/>
          </a:ln>
          <a:effectLst/>
        </p:spPr>
        <p:txBody>
          <a:bodyPr rtlCol="0" anchor="ctr"/>
          <a:lstStyle/>
          <a:p>
            <a:pPr algn="ctr">
              <a:defRPr/>
            </a:pPr>
            <a:endParaRPr lang="es-PE" sz="1350" kern="0">
              <a:solidFill>
                <a:prstClr val="white"/>
              </a:solidFill>
              <a:latin typeface="Trebuchet MS"/>
            </a:endParaRPr>
          </a:p>
        </p:txBody>
      </p:sp>
      <p:cxnSp>
        <p:nvCxnSpPr>
          <p:cNvPr id="24" name="Conector recto de flecha 23"/>
          <p:cNvCxnSpPr/>
          <p:nvPr/>
        </p:nvCxnSpPr>
        <p:spPr>
          <a:xfrm flipV="1">
            <a:off x="1817874" y="3051622"/>
            <a:ext cx="2634509" cy="1063583"/>
          </a:xfrm>
          <a:prstGeom prst="straightConnector1">
            <a:avLst/>
          </a:prstGeom>
          <a:noFill/>
          <a:ln w="28575" cap="flat" cmpd="sng" algn="ctr">
            <a:solidFill>
              <a:srgbClr val="FF0000"/>
            </a:solidFill>
            <a:prstDash val="solid"/>
            <a:tailEnd type="triangle"/>
          </a:ln>
          <a:effectLst/>
        </p:spPr>
      </p:cxnSp>
      <p:sp>
        <p:nvSpPr>
          <p:cNvPr id="26" name="Elipse 25"/>
          <p:cNvSpPr/>
          <p:nvPr/>
        </p:nvSpPr>
        <p:spPr>
          <a:xfrm>
            <a:off x="4148185" y="2763401"/>
            <a:ext cx="745035" cy="509895"/>
          </a:xfrm>
          <a:prstGeom prst="ellipse">
            <a:avLst/>
          </a:prstGeom>
          <a:noFill/>
          <a:ln w="285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PE" sz="1400">
              <a:ln w="38100">
                <a:solidFill>
                  <a:srgbClr val="FF0000"/>
                </a:solidFill>
              </a:ln>
              <a:solidFill>
                <a:srgbClr val="FF0000"/>
              </a:solidFill>
            </a:endParaRPr>
          </a:p>
        </p:txBody>
      </p:sp>
      <p:sp>
        <p:nvSpPr>
          <p:cNvPr id="30" name="Elipse 29"/>
          <p:cNvSpPr/>
          <p:nvPr/>
        </p:nvSpPr>
        <p:spPr>
          <a:xfrm rot="6514142">
            <a:off x="7096436" y="2764024"/>
            <a:ext cx="824239" cy="224500"/>
          </a:xfrm>
          <a:prstGeom prst="ellipse">
            <a:avLst/>
          </a:prstGeom>
          <a:noFill/>
          <a:ln w="28575" cap="flat" cmpd="sng" algn="ctr">
            <a:solidFill>
              <a:srgbClr val="FF0000"/>
            </a:solidFill>
            <a:prstDash val="solid"/>
          </a:ln>
          <a:effectLst/>
        </p:spPr>
        <p:txBody>
          <a:bodyPr rtlCol="0" anchor="ctr"/>
          <a:lstStyle/>
          <a:p>
            <a:pPr algn="ctr">
              <a:defRPr/>
            </a:pPr>
            <a:endParaRPr lang="es-PE" sz="1350" kern="0">
              <a:solidFill>
                <a:prstClr val="white"/>
              </a:solidFill>
              <a:latin typeface="Trebuchet MS"/>
            </a:endParaRPr>
          </a:p>
        </p:txBody>
      </p:sp>
      <p:cxnSp>
        <p:nvCxnSpPr>
          <p:cNvPr id="31" name="Conector recto de flecha 30"/>
          <p:cNvCxnSpPr/>
          <p:nvPr/>
        </p:nvCxnSpPr>
        <p:spPr>
          <a:xfrm flipV="1">
            <a:off x="4619770" y="2861338"/>
            <a:ext cx="2920145" cy="171464"/>
          </a:xfrm>
          <a:prstGeom prst="straightConnector1">
            <a:avLst/>
          </a:prstGeom>
          <a:noFill/>
          <a:ln w="28575" cap="flat" cmpd="sng" algn="ctr">
            <a:solidFill>
              <a:srgbClr val="FF0000"/>
            </a:solidFill>
            <a:prstDash val="solid"/>
            <a:tailEnd type="triangle"/>
          </a:ln>
          <a:effectLst/>
        </p:spPr>
      </p:cxnSp>
      <p:sp>
        <p:nvSpPr>
          <p:cNvPr id="51" name="Rectángulo 50"/>
          <p:cNvSpPr/>
          <p:nvPr/>
        </p:nvSpPr>
        <p:spPr>
          <a:xfrm>
            <a:off x="3652460" y="3859557"/>
            <a:ext cx="4087159" cy="322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a:solidFill>
                  <a:prstClr val="black"/>
                </a:solidFill>
                <a:latin typeface="Arial" panose="020B0604020202020204" pitchFamily="34" charset="0"/>
                <a:cs typeface="Arial" panose="020B0604020202020204" pitchFamily="34" charset="0"/>
              </a:rPr>
              <a:t>IIFO</a:t>
            </a:r>
          </a:p>
        </p:txBody>
      </p:sp>
      <p:cxnSp>
        <p:nvCxnSpPr>
          <p:cNvPr id="47" name="Conector recto de flecha 46"/>
          <p:cNvCxnSpPr/>
          <p:nvPr/>
        </p:nvCxnSpPr>
        <p:spPr>
          <a:xfrm flipH="1">
            <a:off x="5496742" y="3130739"/>
            <a:ext cx="1885692" cy="2332653"/>
          </a:xfrm>
          <a:prstGeom prst="straightConnector1">
            <a:avLst/>
          </a:prstGeom>
          <a:noFill/>
          <a:ln w="28575" cap="flat" cmpd="sng" algn="ctr">
            <a:solidFill>
              <a:srgbClr val="FF0000"/>
            </a:solidFill>
            <a:prstDash val="solid"/>
            <a:tailEnd type="triangle"/>
          </a:ln>
          <a:effectLst/>
        </p:spPr>
      </p:cxnSp>
      <p:sp>
        <p:nvSpPr>
          <p:cNvPr id="46" name="Rectángulo 45"/>
          <p:cNvSpPr/>
          <p:nvPr/>
        </p:nvSpPr>
        <p:spPr>
          <a:xfrm rot="20262630">
            <a:off x="5395095" y="5444088"/>
            <a:ext cx="97483" cy="6316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Tree>
    <p:extLst>
      <p:ext uri="{BB962C8B-B14F-4D97-AF65-F5344CB8AC3E}">
        <p14:creationId xmlns:p14="http://schemas.microsoft.com/office/powerpoint/2010/main" val="226853390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B36789C-064E-7299-F30E-8A4BF8ADB7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61"/>
          <a:stretch/>
        </p:blipFill>
        <p:spPr bwMode="auto">
          <a:xfrm>
            <a:off x="-435039" y="-168854"/>
            <a:ext cx="12741964" cy="11087881"/>
          </a:xfrm>
          <a:prstGeom prst="rect">
            <a:avLst/>
          </a:prstGeom>
          <a:noFill/>
          <a:ln>
            <a:solidFill>
              <a:schemeClr val="tx1"/>
            </a:solidFill>
          </a:ln>
          <a:extLst>
            <a:ext uri="{53640926-AAD7-44D8-BBD7-CCE9431645EC}">
              <a14:shadowObscured xmlns:a14="http://schemas.microsoft.com/office/drawing/2010/main"/>
            </a:ext>
          </a:extLst>
        </p:spPr>
      </p:pic>
      <p:sp>
        <p:nvSpPr>
          <p:cNvPr id="20" name="Rectángulo redondeado 19"/>
          <p:cNvSpPr/>
          <p:nvPr/>
        </p:nvSpPr>
        <p:spPr>
          <a:xfrm>
            <a:off x="140482" y="5395231"/>
            <a:ext cx="2051213" cy="403265"/>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PE" sz="1600" b="1">
                <a:solidFill>
                  <a:srgbClr val="FFFF00"/>
                </a:solidFill>
                <a:latin typeface="Arial" panose="020B0604020202020204" pitchFamily="34" charset="0"/>
                <a:cs typeface="Arial" panose="020B0604020202020204" pitchFamily="34" charset="0"/>
              </a:rPr>
              <a:t>T° Med. 14 y 24 °C.</a:t>
            </a:r>
          </a:p>
        </p:txBody>
      </p:sp>
      <p:sp>
        <p:nvSpPr>
          <p:cNvPr id="19" name="Rectángulo redondeado 18"/>
          <p:cNvSpPr/>
          <p:nvPr/>
        </p:nvSpPr>
        <p:spPr>
          <a:xfrm>
            <a:off x="612851" y="3448718"/>
            <a:ext cx="1106477" cy="396021"/>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PE">
                <a:solidFill>
                  <a:srgbClr val="FFFF00"/>
                </a:solidFill>
                <a:latin typeface="Arial" panose="020B0604020202020204" pitchFamily="34" charset="0"/>
                <a:cs typeface="Arial" panose="020B0604020202020204" pitchFamily="34" charset="0"/>
              </a:rPr>
              <a:t>(me-PT)</a:t>
            </a:r>
          </a:p>
        </p:txBody>
      </p:sp>
      <p:sp>
        <p:nvSpPr>
          <p:cNvPr id="17" name="Rectángulo redondeado 16"/>
          <p:cNvSpPr/>
          <p:nvPr/>
        </p:nvSpPr>
        <p:spPr>
          <a:xfrm>
            <a:off x="5830001" y="4741606"/>
            <a:ext cx="1480207" cy="43546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s-PE" sz="1600">
                <a:solidFill>
                  <a:prstClr val="black"/>
                </a:solidFill>
                <a:latin typeface="Arial" panose="020B0604020202020204" pitchFamily="34" charset="0"/>
                <a:cs typeface="Arial" panose="020B0604020202020204" pitchFamily="34" charset="0"/>
              </a:rPr>
              <a:t>P. PLUVIAL</a:t>
            </a:r>
          </a:p>
        </p:txBody>
      </p:sp>
      <p:sp>
        <p:nvSpPr>
          <p:cNvPr id="16" name="Rectángulo redondeado 15"/>
          <p:cNvSpPr/>
          <p:nvPr/>
        </p:nvSpPr>
        <p:spPr>
          <a:xfrm>
            <a:off x="5660224" y="5407880"/>
            <a:ext cx="1649984" cy="435461"/>
          </a:xfrm>
          <a:prstGeom prst="roundRect">
            <a:avLst/>
          </a:prstGeom>
          <a:solidFill>
            <a:srgbClr val="0070C0"/>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s-PE" sz="1600" b="1">
                <a:solidFill>
                  <a:srgbClr val="FFFF00"/>
                </a:solidFill>
                <a:latin typeface="Arial" panose="020B0604020202020204" pitchFamily="34" charset="0"/>
                <a:cs typeface="Arial" panose="020B0604020202020204" pitchFamily="34" charset="0"/>
              </a:rPr>
              <a:t>250 a 500 mm.</a:t>
            </a:r>
          </a:p>
        </p:txBody>
      </p:sp>
      <p:sp>
        <p:nvSpPr>
          <p:cNvPr id="15" name="Rectángulo redondeado 14"/>
          <p:cNvSpPr/>
          <p:nvPr/>
        </p:nvSpPr>
        <p:spPr>
          <a:xfrm>
            <a:off x="161654" y="4706796"/>
            <a:ext cx="1813485" cy="43546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s-PE" sz="1600">
                <a:solidFill>
                  <a:prstClr val="black"/>
                </a:solidFill>
                <a:latin typeface="Arial" panose="020B0604020202020204" pitchFamily="34" charset="0"/>
                <a:cs typeface="Arial" panose="020B0604020202020204" pitchFamily="34" charset="0"/>
              </a:rPr>
              <a:t>TEMPERATURA</a:t>
            </a:r>
          </a:p>
        </p:txBody>
      </p:sp>
      <p:sp>
        <p:nvSpPr>
          <p:cNvPr id="14" name="Rectángulo redondeado 13"/>
          <p:cNvSpPr/>
          <p:nvPr/>
        </p:nvSpPr>
        <p:spPr>
          <a:xfrm>
            <a:off x="259348" y="2892755"/>
            <a:ext cx="1989840" cy="43546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s-PE" sz="1600">
                <a:solidFill>
                  <a:prstClr val="black"/>
                </a:solidFill>
                <a:latin typeface="Arial" panose="020B0604020202020204" pitchFamily="34" charset="0"/>
                <a:cs typeface="Arial" panose="020B0604020202020204" pitchFamily="34" charset="0"/>
              </a:rPr>
              <a:t>ZONA DE VIDA</a:t>
            </a:r>
          </a:p>
        </p:txBody>
      </p:sp>
      <p:sp>
        <p:nvSpPr>
          <p:cNvPr id="5" name="Rectángulo 4"/>
          <p:cNvSpPr/>
          <p:nvPr/>
        </p:nvSpPr>
        <p:spPr>
          <a:xfrm>
            <a:off x="2942510" y="1722487"/>
            <a:ext cx="6085378" cy="400110"/>
          </a:xfrm>
          <a:prstGeom prst="rect">
            <a:avLst/>
          </a:prstGeom>
          <a:solidFill>
            <a:srgbClr val="00B050"/>
          </a:solidFill>
        </p:spPr>
        <p:txBody>
          <a:bodyPr wrap="square">
            <a:spAutoFit/>
          </a:bodyPr>
          <a:lstStyle/>
          <a:p>
            <a:pPr algn="ctr" defTabSz="457200"/>
            <a:r>
              <a:rPr lang="es-PE" sz="2000">
                <a:solidFill>
                  <a:prstClr val="black"/>
                </a:solidFill>
                <a:latin typeface="Arial" panose="020B0604020202020204" pitchFamily="34" charset="0"/>
                <a:ea typeface="Times New Roman" panose="02020603050405020304" pitchFamily="18" charset="0"/>
                <a:cs typeface="Arial" panose="020B0604020202020204" pitchFamily="34" charset="0"/>
              </a:rPr>
              <a:t>Según el mapa ecológico actualizado por (ONERN)</a:t>
            </a:r>
          </a:p>
        </p:txBody>
      </p:sp>
      <p:sp>
        <p:nvSpPr>
          <p:cNvPr id="29" name="Rectángulo redondeado 28"/>
          <p:cNvSpPr/>
          <p:nvPr/>
        </p:nvSpPr>
        <p:spPr>
          <a:xfrm>
            <a:off x="2555961" y="4710963"/>
            <a:ext cx="2891064" cy="43546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s-PE" sz="1600">
                <a:solidFill>
                  <a:prstClr val="black"/>
                </a:solidFill>
                <a:latin typeface="Arial" panose="020B0604020202020204" pitchFamily="34" charset="0"/>
                <a:cs typeface="Arial" panose="020B0604020202020204" pitchFamily="34" charset="0"/>
              </a:rPr>
              <a:t>R. EVAPOTRANSPIRACIÓN</a:t>
            </a:r>
            <a:r>
              <a:rPr lang="es-PE">
                <a:solidFill>
                  <a:prstClr val="white"/>
                </a:solidFill>
              </a:rPr>
              <a:t> </a:t>
            </a:r>
          </a:p>
        </p:txBody>
      </p:sp>
      <p:sp>
        <p:nvSpPr>
          <p:cNvPr id="33" name="Rectángulo redondeado 32"/>
          <p:cNvSpPr/>
          <p:nvPr/>
        </p:nvSpPr>
        <p:spPr>
          <a:xfrm>
            <a:off x="3334569" y="5338256"/>
            <a:ext cx="1312632" cy="46024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s-PE" sz="1600" b="1">
                <a:solidFill>
                  <a:srgbClr val="FFFF00"/>
                </a:solidFill>
                <a:latin typeface="Arial" panose="020B0604020202020204" pitchFamily="34" charset="0"/>
                <a:cs typeface="Arial" panose="020B0604020202020204" pitchFamily="34" charset="0"/>
              </a:rPr>
              <a:t>2 a 4 mm</a:t>
            </a:r>
            <a:r>
              <a:rPr lang="es-PE">
                <a:solidFill>
                  <a:prstClr val="white"/>
                </a:solidFill>
              </a:rPr>
              <a:t>.</a:t>
            </a:r>
          </a:p>
        </p:txBody>
      </p:sp>
      <p:sp>
        <p:nvSpPr>
          <p:cNvPr id="41" name="Rectángulo redondeado 40"/>
          <p:cNvSpPr/>
          <p:nvPr/>
        </p:nvSpPr>
        <p:spPr>
          <a:xfrm>
            <a:off x="7693184" y="4771187"/>
            <a:ext cx="2324799" cy="43546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s-PE" sz="1600">
                <a:solidFill>
                  <a:prstClr val="black"/>
                </a:solidFill>
                <a:latin typeface="Arial" panose="020B0604020202020204" pitchFamily="34" charset="0"/>
                <a:cs typeface="Arial" panose="020B0604020202020204" pitchFamily="34" charset="0"/>
              </a:rPr>
              <a:t>HUMEDAD RELATIVA</a:t>
            </a:r>
            <a:r>
              <a:rPr lang="es-PE">
                <a:solidFill>
                  <a:prstClr val="white"/>
                </a:solidFill>
              </a:rPr>
              <a:t> </a:t>
            </a:r>
          </a:p>
        </p:txBody>
      </p:sp>
      <p:sp>
        <p:nvSpPr>
          <p:cNvPr id="43" name="Rectángulo redondeado 42"/>
          <p:cNvSpPr/>
          <p:nvPr/>
        </p:nvSpPr>
        <p:spPr>
          <a:xfrm>
            <a:off x="10152063" y="5635607"/>
            <a:ext cx="1855693" cy="435461"/>
          </a:xfrm>
          <a:prstGeom prst="roundRect">
            <a:avLst/>
          </a:prstGeom>
          <a:solidFill>
            <a:srgbClr val="0070C0"/>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s-PE" sz="1600" b="1">
                <a:solidFill>
                  <a:srgbClr val="FFFF00"/>
                </a:solidFill>
                <a:latin typeface="Arial" panose="020B0604020202020204" pitchFamily="34" charset="0"/>
                <a:cs typeface="Arial" panose="020B0604020202020204" pitchFamily="34" charset="0"/>
              </a:rPr>
              <a:t>Templado cálido</a:t>
            </a:r>
          </a:p>
        </p:txBody>
      </p:sp>
      <p:sp>
        <p:nvSpPr>
          <p:cNvPr id="46" name="Rectángulo redondeado 45"/>
          <p:cNvSpPr/>
          <p:nvPr/>
        </p:nvSpPr>
        <p:spPr>
          <a:xfrm>
            <a:off x="7970221" y="5596863"/>
            <a:ext cx="1480207" cy="435461"/>
          </a:xfrm>
          <a:prstGeom prst="roundRect">
            <a:avLst/>
          </a:prstGeom>
          <a:solidFill>
            <a:srgbClr val="0070C0"/>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s-PE" sz="1600" b="1">
                <a:solidFill>
                  <a:srgbClr val="FFFF00"/>
                </a:solidFill>
                <a:latin typeface="Arial" panose="020B0604020202020204" pitchFamily="34" charset="0"/>
                <a:cs typeface="Arial" panose="020B0604020202020204" pitchFamily="34" charset="0"/>
              </a:rPr>
              <a:t>60 a 70 %</a:t>
            </a:r>
          </a:p>
        </p:txBody>
      </p:sp>
      <p:sp>
        <p:nvSpPr>
          <p:cNvPr id="47" name="Rectángulo redondeado 46"/>
          <p:cNvSpPr/>
          <p:nvPr/>
        </p:nvSpPr>
        <p:spPr>
          <a:xfrm>
            <a:off x="10619685" y="4762514"/>
            <a:ext cx="877176" cy="43546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s-PE" sz="1600">
                <a:solidFill>
                  <a:prstClr val="black"/>
                </a:solidFill>
                <a:latin typeface="Arial" panose="020B0604020202020204" pitchFamily="34" charset="0"/>
                <a:cs typeface="Arial" panose="020B0604020202020204" pitchFamily="34" charset="0"/>
              </a:rPr>
              <a:t>CLIMA </a:t>
            </a:r>
          </a:p>
        </p:txBody>
      </p:sp>
      <p:sp>
        <p:nvSpPr>
          <p:cNvPr id="26" name="Onda 25"/>
          <p:cNvSpPr/>
          <p:nvPr/>
        </p:nvSpPr>
        <p:spPr>
          <a:xfrm>
            <a:off x="4192979" y="276136"/>
            <a:ext cx="3665862" cy="727736"/>
          </a:xfrm>
          <a:prstGeom prst="wave">
            <a:avLst>
              <a:gd name="adj1" fmla="val 12500"/>
              <a:gd name="adj2" fmla="val 946"/>
            </a:avLst>
          </a:prstGeom>
          <a:solidFill>
            <a:schemeClr val="bg1"/>
          </a:solidFill>
          <a:ln w="38100"/>
        </p:spPr>
        <p:style>
          <a:lnRef idx="3">
            <a:schemeClr val="lt1"/>
          </a:lnRef>
          <a:fillRef idx="1">
            <a:schemeClr val="dk1"/>
          </a:fillRef>
          <a:effectRef idx="1">
            <a:schemeClr val="dk1"/>
          </a:effectRef>
          <a:fontRef idx="minor">
            <a:schemeClr val="lt1"/>
          </a:fontRef>
        </p:style>
        <p:txBody>
          <a:bodyPr rtlCol="0" anchor="ctr"/>
          <a:lstStyle/>
          <a:p>
            <a:pPr>
              <a:spcAft>
                <a:spcPts val="1000"/>
              </a:spcAft>
              <a:tabLst>
                <a:tab pos="450215" algn="l"/>
              </a:tabLst>
            </a:pPr>
            <a:r>
              <a:rPr lang="es-PE" sz="2000">
                <a:solidFill>
                  <a:prstClr val="white"/>
                </a:solidFill>
                <a:latin typeface="Arial" panose="020B0604020202020204" pitchFamily="34" charset="0"/>
                <a:ea typeface="Calibri" panose="020F0502020204030204" pitchFamily="34" charset="0"/>
                <a:cs typeface="Arial" panose="020B0604020202020204" pitchFamily="34" charset="0"/>
              </a:rPr>
              <a:t>Condiciones agroecológicas</a:t>
            </a:r>
          </a:p>
        </p:txBody>
      </p:sp>
      <p:sp>
        <p:nvSpPr>
          <p:cNvPr id="27" name="Rectángulo redondeado 26"/>
          <p:cNvSpPr/>
          <p:nvPr/>
        </p:nvSpPr>
        <p:spPr>
          <a:xfrm>
            <a:off x="9132063" y="2739808"/>
            <a:ext cx="2822372" cy="43546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s-PE" sz="1600">
                <a:solidFill>
                  <a:prstClr val="black"/>
                </a:solidFill>
                <a:latin typeface="Arial" panose="020B0604020202020204" pitchFamily="34" charset="0"/>
                <a:cs typeface="Arial" panose="020B0604020202020204" pitchFamily="34" charset="0"/>
              </a:rPr>
              <a:t>PROVINCIA DE HUMEDAD</a:t>
            </a:r>
            <a:endParaRPr lang="es-PE">
              <a:solidFill>
                <a:prstClr val="white"/>
              </a:solidFill>
            </a:endParaRPr>
          </a:p>
        </p:txBody>
      </p:sp>
      <p:sp>
        <p:nvSpPr>
          <p:cNvPr id="28" name="Rectángulo redondeado 27"/>
          <p:cNvSpPr/>
          <p:nvPr/>
        </p:nvSpPr>
        <p:spPr>
          <a:xfrm>
            <a:off x="9683404" y="3269324"/>
            <a:ext cx="1855693" cy="435461"/>
          </a:xfrm>
          <a:prstGeom prst="roundRect">
            <a:avLst/>
          </a:prstGeom>
          <a:solidFill>
            <a:srgbClr val="0070C0"/>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s-PE" sz="1600" b="1">
                <a:solidFill>
                  <a:srgbClr val="FFFF00"/>
                </a:solidFill>
                <a:latin typeface="Arial" panose="020B0604020202020204" pitchFamily="34" charset="0"/>
                <a:cs typeface="Arial" panose="020B0604020202020204" pitchFamily="34" charset="0"/>
              </a:rPr>
              <a:t>Semiárida</a:t>
            </a:r>
          </a:p>
        </p:txBody>
      </p:sp>
      <p:sp>
        <p:nvSpPr>
          <p:cNvPr id="2" name="Flecha izquierda 1"/>
          <p:cNvSpPr/>
          <p:nvPr/>
        </p:nvSpPr>
        <p:spPr>
          <a:xfrm rot="19724212">
            <a:off x="2730215" y="2323947"/>
            <a:ext cx="742971" cy="258459"/>
          </a:xfrm>
          <a:prstGeom prst="leftArrow">
            <a:avLst/>
          </a:prstGeom>
          <a:solidFill>
            <a:srgbClr val="FFFF00"/>
          </a:solidFill>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ln w="0"/>
              <a:solidFill>
                <a:schemeClr val="tx1"/>
              </a:solidFill>
              <a:effectLst>
                <a:outerShdw blurRad="38100" dist="19050" dir="2700000" algn="tl" rotWithShape="0">
                  <a:schemeClr val="dk1">
                    <a:alpha val="40000"/>
                  </a:schemeClr>
                </a:outerShdw>
              </a:effectLst>
            </a:endParaRPr>
          </a:p>
        </p:txBody>
      </p:sp>
      <p:sp>
        <p:nvSpPr>
          <p:cNvPr id="30" name="Flecha izquierda 29"/>
          <p:cNvSpPr/>
          <p:nvPr/>
        </p:nvSpPr>
        <p:spPr>
          <a:xfrm rot="12996226">
            <a:off x="8375968" y="2403781"/>
            <a:ext cx="742971" cy="258459"/>
          </a:xfrm>
          <a:prstGeom prst="leftArrow">
            <a:avLst/>
          </a:prstGeom>
          <a:solidFill>
            <a:srgbClr val="FFFF00"/>
          </a:solidFill>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ln w="0">
                <a:solidFill>
                  <a:sysClr val="windowText" lastClr="000000"/>
                </a:solidFill>
              </a:ln>
              <a:solidFill>
                <a:sysClr val="windowText" lastClr="000000"/>
              </a:solidFill>
              <a:effectLst>
                <a:outerShdw blurRad="38100" dist="19050" dir="2700000" algn="tl" rotWithShape="0">
                  <a:schemeClr val="dk1">
                    <a:alpha val="40000"/>
                  </a:schemeClr>
                </a:outerShdw>
              </a:effectLst>
            </a:endParaRPr>
          </a:p>
        </p:txBody>
      </p:sp>
      <p:sp>
        <p:nvSpPr>
          <p:cNvPr id="4" name="Cerrar llave 3"/>
          <p:cNvSpPr/>
          <p:nvPr/>
        </p:nvSpPr>
        <p:spPr>
          <a:xfrm rot="16200000">
            <a:off x="5674330" y="-973216"/>
            <a:ext cx="669171" cy="10101946"/>
          </a:xfrm>
          <a:prstGeom prst="rightBrace">
            <a:avLst>
              <a:gd name="adj1" fmla="val 45007"/>
              <a:gd name="adj2" fmla="val 50000"/>
            </a:avLst>
          </a:prstGeom>
          <a:ln w="38100">
            <a:solidFill>
              <a:schemeClr val="tx1"/>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983142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 name="Flecha curvada hacia abajo 49"/>
          <p:cNvSpPr/>
          <p:nvPr/>
        </p:nvSpPr>
        <p:spPr>
          <a:xfrm rot="7474566">
            <a:off x="8751809" y="2457217"/>
            <a:ext cx="2047500" cy="6867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37" name="Flecha curvada hacia abajo 36"/>
          <p:cNvSpPr/>
          <p:nvPr/>
        </p:nvSpPr>
        <p:spPr>
          <a:xfrm flipH="1">
            <a:off x="2563244" y="922054"/>
            <a:ext cx="2402072" cy="66178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19" name="Recortar rectángulo de esquina diagonal 18"/>
          <p:cNvSpPr/>
          <p:nvPr/>
        </p:nvSpPr>
        <p:spPr>
          <a:xfrm>
            <a:off x="4121834" y="1151990"/>
            <a:ext cx="4790020" cy="530324"/>
          </a:xfrm>
          <a:prstGeom prst="snip2DiagRect">
            <a:avLst/>
          </a:prstGeom>
          <a:solidFill>
            <a:srgbClr val="FFFF00"/>
          </a:solid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just">
              <a:spcAft>
                <a:spcPts val="1000"/>
              </a:spcAft>
              <a:tabLst>
                <a:tab pos="810260" algn="l"/>
                <a:tab pos="1322705" algn="l"/>
              </a:tabLst>
            </a:pPr>
            <a:r>
              <a:rPr lang="es-PE" b="1">
                <a:latin typeface="Arial"/>
                <a:ea typeface="Calibri"/>
                <a:cs typeface="Times New Roman"/>
              </a:rPr>
              <a:t>2.1.	Antecedentes de la Investigación</a:t>
            </a:r>
            <a:endParaRPr lang="es-PE" sz="1600">
              <a:ea typeface="Calibri"/>
              <a:cs typeface="Times New Roman"/>
            </a:endParaRPr>
          </a:p>
        </p:txBody>
      </p:sp>
      <p:sp>
        <p:nvSpPr>
          <p:cNvPr id="17" name="Redondear rectángulo de esquina diagonal 16"/>
          <p:cNvSpPr/>
          <p:nvPr/>
        </p:nvSpPr>
        <p:spPr>
          <a:xfrm>
            <a:off x="3684535" y="3155235"/>
            <a:ext cx="5227319" cy="515047"/>
          </a:xfrm>
          <a:prstGeom prst="round2DiagRect">
            <a:avLst/>
          </a:prstGeom>
          <a:solidFill>
            <a:schemeClr val="tx2">
              <a:lumMod val="75000"/>
            </a:schemeClr>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PE" sz="2000" b="1">
                <a:solidFill>
                  <a:schemeClr val="bg1"/>
                </a:solidFill>
                <a:latin typeface="Arial"/>
                <a:ea typeface="Calibri"/>
                <a:cs typeface="Times New Roman"/>
              </a:rPr>
              <a:t>2.2. Bases Teóricas</a:t>
            </a:r>
            <a:endParaRPr lang="es-PE" sz="2000">
              <a:solidFill>
                <a:schemeClr val="bg1"/>
              </a:solidFill>
            </a:endParaRPr>
          </a:p>
        </p:txBody>
      </p:sp>
      <p:sp>
        <p:nvSpPr>
          <p:cNvPr id="13" name="Redondear rectángulo de esquina diagonal 12"/>
          <p:cNvSpPr/>
          <p:nvPr/>
        </p:nvSpPr>
        <p:spPr>
          <a:xfrm>
            <a:off x="472888" y="1797866"/>
            <a:ext cx="4274821" cy="1159511"/>
          </a:xfrm>
          <a:prstGeom prst="round2DiagRect">
            <a:avLst/>
          </a:prstGeom>
          <a:solidFill>
            <a:srgbClr val="00B050"/>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lvl="0">
              <a:spcAft>
                <a:spcPts val="1000"/>
              </a:spcAft>
            </a:pPr>
            <a:r>
              <a:rPr lang="es-ES" sz="1600" b="1">
                <a:solidFill>
                  <a:schemeClr val="bg1"/>
                </a:solidFill>
                <a:latin typeface="Arial"/>
                <a:ea typeface="Calibri"/>
                <a:cs typeface="Times New Roman"/>
              </a:rPr>
              <a:t>2.1.1. Antecedentes Internacionales</a:t>
            </a:r>
          </a:p>
          <a:p>
            <a:pPr lvl="0">
              <a:spcAft>
                <a:spcPts val="1000"/>
              </a:spcAft>
            </a:pPr>
            <a:r>
              <a:rPr lang="es-ES" sz="1600" b="1">
                <a:solidFill>
                  <a:schemeClr val="bg1"/>
                </a:solidFill>
                <a:latin typeface="Arial"/>
                <a:cs typeface="Times New Roman"/>
              </a:rPr>
              <a:t>2.1.2. Antecedentes Regionales</a:t>
            </a:r>
          </a:p>
          <a:p>
            <a:pPr lvl="0">
              <a:spcAft>
                <a:spcPts val="1000"/>
              </a:spcAft>
            </a:pPr>
            <a:r>
              <a:rPr lang="es-ES" sz="1600" b="1">
                <a:solidFill>
                  <a:schemeClr val="bg1"/>
                </a:solidFill>
                <a:latin typeface="Arial"/>
                <a:cs typeface="Times New Roman"/>
              </a:rPr>
              <a:t>2.1.3. Antecedentes Locales</a:t>
            </a:r>
            <a:endParaRPr lang="es-PE" sz="1600" b="1">
              <a:solidFill>
                <a:schemeClr val="bg1"/>
              </a:solidFill>
              <a:latin typeface="Arial"/>
              <a:cs typeface="Times New Roman"/>
            </a:endParaRPr>
          </a:p>
        </p:txBody>
      </p:sp>
      <p:sp>
        <p:nvSpPr>
          <p:cNvPr id="34" name="Redondear rectángulo de esquina diagonal 33"/>
          <p:cNvSpPr/>
          <p:nvPr/>
        </p:nvSpPr>
        <p:spPr>
          <a:xfrm>
            <a:off x="2340512" y="114691"/>
            <a:ext cx="8074854" cy="863019"/>
          </a:xfrm>
          <a:prstGeom prst="round2DiagRect">
            <a:avLst/>
          </a:prstGeom>
          <a:solidFill>
            <a:sysClr val="window" lastClr="FFFFFF"/>
          </a:solidFill>
          <a:ln w="22225" cap="flat" cmpd="sng" algn="ctr">
            <a:solidFill>
              <a:srgbClr val="C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2600" b="1" i="0" u="none" strike="noStrike" kern="0" cap="all" spc="0" normalizeH="0" baseline="0" noProof="0">
                <a:ln>
                  <a:noFill/>
                </a:ln>
                <a:solidFill>
                  <a:srgbClr val="FF0000"/>
                </a:solidFill>
                <a:effectLst>
                  <a:reflection blurRad="6350" stA="55000" endA="300" endPos="45500" dir="5400000" sy="-100000" algn="bl" rotWithShape="0"/>
                </a:effectLst>
                <a:uLnTx/>
                <a:uFillTx/>
                <a:latin typeface="Cooper Black" panose="0208090404030B020404" pitchFamily="18" charset="0"/>
              </a:rPr>
              <a:t>Capitulo </a:t>
            </a:r>
            <a:r>
              <a:rPr kumimoji="0" lang="es-PE" sz="2600" b="1" i="0" u="none" strike="noStrike" kern="0" cap="all" spc="0" normalizeH="0" baseline="0" noProof="0" err="1">
                <a:ln>
                  <a:noFill/>
                </a:ln>
                <a:solidFill>
                  <a:srgbClr val="FF0000"/>
                </a:solidFill>
                <a:effectLst>
                  <a:reflection blurRad="6350" stA="55000" endA="300" endPos="45500" dir="5400000" sy="-100000" algn="bl" rotWithShape="0"/>
                </a:effectLst>
                <a:uLnTx/>
                <a:uFillTx/>
                <a:latin typeface="Cooper Black" panose="0208090404030B020404" pitchFamily="18" charset="0"/>
              </a:rPr>
              <a:t>iI</a:t>
            </a:r>
            <a:r>
              <a:rPr kumimoji="0" lang="es-PE" sz="2600" b="1" i="0" u="none" strike="noStrike" kern="0" cap="all" spc="0" normalizeH="0" baseline="0" noProof="0">
                <a:ln>
                  <a:noFill/>
                </a:ln>
                <a:solidFill>
                  <a:srgbClr val="FF0000"/>
                </a:solidFill>
                <a:effectLst>
                  <a:reflection blurRad="6350" stA="55000" endA="300" endPos="45500" dir="5400000" sy="-100000" algn="bl" rotWithShape="0"/>
                </a:effectLst>
                <a:uLnTx/>
                <a:uFillTx/>
                <a:latin typeface="Cooper Black" panose="0208090404030B020404" pitchFamily="18" charset="0"/>
              </a:rPr>
              <a: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2600" b="1" i="0" u="none" strike="noStrike" kern="0" cap="all" spc="0" normalizeH="0" baseline="0" noProof="0">
                <a:ln>
                  <a:noFill/>
                </a:ln>
                <a:solidFill>
                  <a:srgbClr val="FF0000"/>
                </a:solidFill>
                <a:effectLst>
                  <a:reflection blurRad="6350" stA="55000" endA="300" endPos="45500" dir="5400000" sy="-100000" algn="bl" rotWithShape="0"/>
                </a:effectLst>
                <a:uLnTx/>
                <a:uFillTx/>
                <a:latin typeface="Cooper Black" panose="0208090404030B020404" pitchFamily="18" charset="0"/>
              </a:rPr>
              <a:t>MARCO  Teórico</a:t>
            </a:r>
            <a:endParaRPr kumimoji="0" lang="es-PE" sz="2600" b="0" i="0" u="none" strike="noStrike" kern="0" cap="none" spc="0" normalizeH="0" baseline="0" noProof="0">
              <a:ln>
                <a:noFill/>
              </a:ln>
              <a:solidFill>
                <a:srgbClr val="FF0000"/>
              </a:solidFill>
              <a:effectLst/>
              <a:uLnTx/>
              <a:uFillTx/>
            </a:endParaRPr>
          </a:p>
        </p:txBody>
      </p:sp>
      <p:sp>
        <p:nvSpPr>
          <p:cNvPr id="41" name="Abrir llave 40"/>
          <p:cNvSpPr/>
          <p:nvPr/>
        </p:nvSpPr>
        <p:spPr>
          <a:xfrm rot="5400000">
            <a:off x="6281754" y="391165"/>
            <a:ext cx="195885" cy="7244860"/>
          </a:xfrm>
          <a:prstGeom prst="leftBrace">
            <a:avLst>
              <a:gd name="adj1" fmla="val 35818"/>
              <a:gd name="adj2" fmla="val 50000"/>
            </a:avLst>
          </a:prstGeom>
          <a:ln w="3810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E" sz="2800">
              <a:latin typeface="Agency FB" panose="020B0503020202020204" pitchFamily="34" charset="0"/>
              <a:cs typeface="Aharoni" panose="02010803020104030203" pitchFamily="2" charset="-79"/>
            </a:endParaRPr>
          </a:p>
        </p:txBody>
      </p:sp>
      <p:sp>
        <p:nvSpPr>
          <p:cNvPr id="4" name="CuadroTexto 3">
            <a:extLst>
              <a:ext uri="{FF2B5EF4-FFF2-40B4-BE49-F238E27FC236}">
                <a16:creationId xmlns:a16="http://schemas.microsoft.com/office/drawing/2014/main" id="{57D2A9B9-E4E0-A2B5-10A6-3312C20864DA}"/>
              </a:ext>
            </a:extLst>
          </p:cNvPr>
          <p:cNvSpPr txBox="1"/>
          <p:nvPr/>
        </p:nvSpPr>
        <p:spPr>
          <a:xfrm>
            <a:off x="3196875" y="4111537"/>
            <a:ext cx="6362128" cy="2585323"/>
          </a:xfrm>
          <a:prstGeom prst="rect">
            <a:avLst/>
          </a:prstGeom>
          <a:solidFill>
            <a:schemeClr val="accent6">
              <a:lumMod val="60000"/>
              <a:lumOff val="40000"/>
            </a:schemeClr>
          </a:solidFill>
        </p:spPr>
        <p:txBody>
          <a:bodyPr wrap="square">
            <a:spAutoFit/>
          </a:bodyPr>
          <a:lstStyle/>
          <a:p>
            <a:r>
              <a:rPr lang="es-PE">
                <a:solidFill>
                  <a:schemeClr val="bg1"/>
                </a:solidFill>
              </a:rPr>
              <a:t>2.2.1.	Evapotranspiración</a:t>
            </a:r>
          </a:p>
          <a:p>
            <a:r>
              <a:rPr lang="es-PE">
                <a:solidFill>
                  <a:schemeClr val="bg1"/>
                </a:solidFill>
              </a:rPr>
              <a:t>2.2.2.	Evaporación</a:t>
            </a:r>
          </a:p>
          <a:p>
            <a:r>
              <a:rPr lang="es-PE">
                <a:solidFill>
                  <a:schemeClr val="bg1"/>
                </a:solidFill>
              </a:rPr>
              <a:t>2.2.3.	Transpiración</a:t>
            </a:r>
          </a:p>
          <a:p>
            <a:r>
              <a:rPr lang="es-PE">
                <a:solidFill>
                  <a:schemeClr val="bg1"/>
                </a:solidFill>
              </a:rPr>
              <a:t>2.2.4.	Factores que afectan la evapotranspiración</a:t>
            </a:r>
          </a:p>
          <a:p>
            <a:r>
              <a:rPr lang="es-PE">
                <a:solidFill>
                  <a:schemeClr val="bg1"/>
                </a:solidFill>
              </a:rPr>
              <a:t>2.2.5.	Coeficiente de Cultivo (Kc)</a:t>
            </a:r>
          </a:p>
          <a:p>
            <a:r>
              <a:rPr lang="es-PE">
                <a:solidFill>
                  <a:schemeClr val="bg1"/>
                </a:solidFill>
              </a:rPr>
              <a:t>2.2.6.	Métodos para la determinación de la evapotranspiración</a:t>
            </a:r>
          </a:p>
          <a:p>
            <a:r>
              <a:rPr lang="es-PE">
                <a:solidFill>
                  <a:schemeClr val="bg1"/>
                </a:solidFill>
              </a:rPr>
              <a:t>2.2.7.	Métodos para estimar la evapotranspiración</a:t>
            </a:r>
          </a:p>
          <a:p>
            <a:r>
              <a:rPr lang="es-PE">
                <a:solidFill>
                  <a:schemeClr val="bg1"/>
                </a:solidFill>
              </a:rPr>
              <a:t>2.2.8.	Balance de Agua en el Suelo</a:t>
            </a:r>
          </a:p>
          <a:p>
            <a:r>
              <a:rPr lang="es-PE">
                <a:solidFill>
                  <a:schemeClr val="bg1"/>
                </a:solidFill>
              </a:rPr>
              <a:t>2.2.9.	Cultivo de maíz morado</a:t>
            </a:r>
          </a:p>
        </p:txBody>
      </p:sp>
    </p:spTree>
    <p:extLst>
      <p:ext uri="{BB962C8B-B14F-4D97-AF65-F5344CB8AC3E}">
        <p14:creationId xmlns:p14="http://schemas.microsoft.com/office/powerpoint/2010/main" val="300359678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TotalTime>
  <Words>4012</Words>
  <Application>Microsoft Office PowerPoint</Application>
  <PresentationFormat>Panorámica</PresentationFormat>
  <Paragraphs>1105</Paragraphs>
  <Slides>49</Slides>
  <Notes>3</Notes>
  <HiddenSlides>0</HiddenSlides>
  <MMClips>0</MMClips>
  <ScaleCrop>false</ScaleCrop>
  <HeadingPairs>
    <vt:vector size="6" baseType="variant">
      <vt:variant>
        <vt:lpstr>Fuentes usadas</vt:lpstr>
      </vt:variant>
      <vt:variant>
        <vt:i4>12</vt:i4>
      </vt:variant>
      <vt:variant>
        <vt:lpstr>Tema</vt:lpstr>
      </vt:variant>
      <vt:variant>
        <vt:i4>4</vt:i4>
      </vt:variant>
      <vt:variant>
        <vt:lpstr>Títulos de diapositiva</vt:lpstr>
      </vt:variant>
      <vt:variant>
        <vt:i4>49</vt:i4>
      </vt:variant>
    </vt:vector>
  </HeadingPairs>
  <TitlesOfParts>
    <vt:vector size="65" baseType="lpstr">
      <vt:lpstr>Agency FB</vt:lpstr>
      <vt:lpstr>Arial</vt:lpstr>
      <vt:lpstr>Book Antiqua</vt:lpstr>
      <vt:lpstr>Calibri</vt:lpstr>
      <vt:lpstr>Calibri Light</vt:lpstr>
      <vt:lpstr>Cambria</vt:lpstr>
      <vt:lpstr>Cooper Black</vt:lpstr>
      <vt:lpstr>Open Sans</vt:lpstr>
      <vt:lpstr>Symbol</vt:lpstr>
      <vt:lpstr>Times New Roman</vt:lpstr>
      <vt:lpstr>Trebuchet MS</vt:lpstr>
      <vt:lpstr>Tw Cen MT</vt:lpstr>
      <vt:lpstr>Tema de Office</vt:lpstr>
      <vt:lpstr>4_Circuito</vt:lpstr>
      <vt:lpstr>Office Theme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VII. RECOMENDACIONES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User</cp:lastModifiedBy>
  <cp:revision>13</cp:revision>
  <dcterms:created xsi:type="dcterms:W3CDTF">2016-08-01T18:24:02Z</dcterms:created>
  <dcterms:modified xsi:type="dcterms:W3CDTF">2023-09-29T23:46:06Z</dcterms:modified>
</cp:coreProperties>
</file>