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</p:sldIdLst>
  <p:sldSz cy="13716000" cx="24384000"/>
  <p:notesSz cx="6858000" cy="9144000"/>
  <p:defaultTextStyle>
    <a:defPPr defTabSz="914400" hangingPunct="0" indent="0" latinLnBrk="1" lvl="0" marL="0" marR="0" rtl="0" algn="l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1800" u="none" cap="none" strike="noStrike">
        <a:ln>
          <a:noFill/>
        </a:ln>
        <a:solidFill>
          <a:srgbClr val="000000"/>
        </a:solidFill>
        <a:effectLst/>
      </a:defRPr>
    </a:defPPr>
    <a:lvl1pPr defTabSz="2438338" hangingPunct="0" indent="0" latinLnBrk="0" lvl="0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1pPr>
    <a:lvl2pPr defTabSz="2438338" hangingPunct="0" indent="457200" latinLnBrk="0" lvl="1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2pPr>
    <a:lvl3pPr defTabSz="2438338" hangingPunct="0" indent="914400" latinLnBrk="0" lvl="2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3pPr>
    <a:lvl4pPr defTabSz="2438338" hangingPunct="0" indent="1371600" latinLnBrk="0" lvl="3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4pPr>
    <a:lvl5pPr defTabSz="2438338" hangingPunct="0" indent="1828800" latinLnBrk="0" lvl="4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5pPr>
    <a:lvl6pPr defTabSz="2438338" hangingPunct="0" indent="2286000" latinLnBrk="0" lvl="5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6pPr>
    <a:lvl7pPr defTabSz="2438338" hangingPunct="0" indent="2743200" latinLnBrk="0" lvl="6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7pPr>
    <a:lvl8pPr defTabSz="2438338" hangingPunct="0" indent="3200400" latinLnBrk="0" lvl="7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8pPr>
    <a:lvl9pPr defTabSz="2438338" hangingPunct="0" indent="3657600" latinLnBrk="0" lvl="8" marL="0" marR="0" rtl="0" algn="ctr" fontAlgn="auto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i="0" kumimoji="0" normalizeH="0" spc="0" sz="2400" u="none" cap="none" strike="noStrike">
        <a:ln>
          <a:noFill/>
        </a:ln>
        <a:solidFill>
          <a:srgbClr val="5E5E5E"/>
        </a:solidFill>
        <a:effectLst/>
        <a:latin typeface="+mn-lt"/>
        <a:ea typeface="+mn-ea"/>
        <a:cs typeface="+mn-cs"/>
        <a:sym typeface="Helvetica Neue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78771" y="11437237"/>
            <a:ext cx="2886823" cy="2038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r. Martín Arteaga Tupia, Febrero del 2025"/>
          <p:cNvSpPr txBox="1"/>
          <p:nvPr>
            <p:ph type="body" idx="21"/>
          </p:nvPr>
        </p:nvSpPr>
        <p:spPr>
          <a:xfrm>
            <a:off x="616868" y="12137797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Dr. Martín Arteaga Tupia, Febrero del 2025</a:t>
            </a:r>
          </a:p>
        </p:txBody>
      </p:sp>
      <p:sp>
        <p:nvSpPr>
          <p:cNvPr id="155" name="¿Qué nos dice la Teoría Cuántica de Campos sobre el Modelo Estándar y Más Allá?"/>
          <p:cNvSpPr txBox="1"/>
          <p:nvPr>
            <p:ph type="ctrTitle"/>
          </p:nvPr>
        </p:nvSpPr>
        <p:spPr>
          <a:xfrm>
            <a:off x="717594" y="3491682"/>
            <a:ext cx="15209605" cy="4648202"/>
          </a:xfrm>
          <a:prstGeom prst="rect">
            <a:avLst/>
          </a:prstGeom>
        </p:spPr>
        <p:txBody>
          <a:bodyPr/>
          <a:lstStyle>
            <a:lvl1pPr algn="just" defTabSz="2121354">
              <a:defRPr spc="-174" sz="87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¿Qué nos dice la Teoría Cuántica de Campos sobre el Modelo Estándar y Más Allá?</a:t>
            </a:r>
          </a:p>
        </p:txBody>
      </p:sp>
      <p:sp>
        <p:nvSpPr>
          <p:cNvPr id="156" name="Presentación realizada para Física Teórica en Río Rimac XIX 2025"/>
          <p:cNvSpPr txBox="1"/>
          <p:nvPr>
            <p:ph type="subTitle" sz="quarter" idx="1"/>
          </p:nvPr>
        </p:nvSpPr>
        <p:spPr>
          <a:xfrm>
            <a:off x="855037" y="8687234"/>
            <a:ext cx="14534338" cy="1905001"/>
          </a:xfrm>
          <a:prstGeom prst="rect">
            <a:avLst/>
          </a:prstGeom>
        </p:spPr>
        <p:txBody>
          <a:bodyPr/>
          <a:lstStyle/>
          <a:p>
            <a:pPr/>
            <a:r>
              <a:t>Presentación realizada para Física Teórica en Río Rimac XIX 2025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72350">
            <a:off x="16697751" y="5818175"/>
            <a:ext cx="7459809" cy="466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61972" y="11559893"/>
            <a:ext cx="1942083" cy="179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32043" y="11559893"/>
            <a:ext cx="1308734" cy="179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462848" y="11710382"/>
            <a:ext cx="3600065" cy="1491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29" name="Quantum Field Theo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Quantum Field Theory</a:t>
            </a:r>
          </a:p>
        </p:txBody>
      </p:sp>
      <p:sp>
        <p:nvSpPr>
          <p:cNvPr id="230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31" name="Equation"/>
          <p:cNvSpPr txBox="1"/>
          <p:nvPr/>
        </p:nvSpPr>
        <p:spPr>
          <a:xfrm>
            <a:off x="11449916" y="1923745"/>
            <a:ext cx="11212297" cy="1797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rad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grpSp>
        <p:nvGrpSpPr>
          <p:cNvPr id="234" name="Image"/>
          <p:cNvGrpSpPr/>
          <p:nvPr/>
        </p:nvGrpSpPr>
        <p:grpSpPr>
          <a:xfrm rot="21000000">
            <a:off x="1802824" y="4069919"/>
            <a:ext cx="4926396" cy="6935774"/>
            <a:chOff x="0" y="0"/>
            <a:chExt cx="4926394" cy="6935773"/>
          </a:xfrm>
        </p:grpSpPr>
        <p:pic>
          <p:nvPicPr>
            <p:cNvPr id="23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4672396" cy="6605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926395" cy="6935775"/>
            </a:xfrm>
            <a:prstGeom prst="rect">
              <a:avLst/>
            </a:prstGeom>
            <a:effectLst/>
          </p:spPr>
        </p:pic>
      </p:grpSp>
      <p:pic>
        <p:nvPicPr>
          <p:cNvPr id="235" name="pixel-glasses-art-style-8bit-2730654.png" descr="pixel-glasses-art-style-8bit-27306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000000">
            <a:off x="2378206" y="5538899"/>
            <a:ext cx="4732552" cy="364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 2025-02-28 at 11.44.35.png" descr="Screenshot 2025-02-28 at 11.44.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32887" y="4303397"/>
            <a:ext cx="5065349" cy="510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37132" y="4896139"/>
            <a:ext cx="9140511" cy="453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. Feynman"/>
          <p:cNvSpPr txBox="1"/>
          <p:nvPr/>
        </p:nvSpPr>
        <p:spPr>
          <a:xfrm>
            <a:off x="2105737" y="11532806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R. Feynman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Conclusiones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Conclusiones</a:t>
            </a:r>
          </a:p>
        </p:txBody>
      </p:sp>
      <p:sp>
        <p:nvSpPr>
          <p:cNvPr id="1256" name="Slide Subtitle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7" name="Los teoremas presentados buscan…"/>
          <p:cNvSpPr txBox="1"/>
          <p:nvPr>
            <p:ph type="body" idx="1"/>
          </p:nvPr>
        </p:nvSpPr>
        <p:spPr>
          <a:xfrm>
            <a:off x="1490977" y="3461438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Los teoremas presentados buscan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Dictar el camino permitido o no en la construcción de modelos BSM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Conocerlos permite ver que la construcción de modelos es un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asunto delicado y bastante complicado                                                             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En caso de no respetarlos, buscar una forma </a:t>
            </a:r>
            <a:r>
              <a:rPr i="1"/>
              <a:t>ingeniosa</a:t>
            </a:r>
            <a:r>
              <a:t> de evitarlos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58" name="Arrow"/>
          <p:cNvSpPr/>
          <p:nvPr/>
        </p:nvSpPr>
        <p:spPr>
          <a:xfrm>
            <a:off x="2977164" y="5315318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59" name="Arrow"/>
          <p:cNvSpPr/>
          <p:nvPr/>
        </p:nvSpPr>
        <p:spPr>
          <a:xfrm>
            <a:off x="2977164" y="7174003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60" name="Arrow"/>
          <p:cNvSpPr/>
          <p:nvPr/>
        </p:nvSpPr>
        <p:spPr>
          <a:xfrm>
            <a:off x="2977164" y="9594316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“Si no quiebras algo, no generalizas.”…"/>
          <p:cNvSpPr txBox="1"/>
          <p:nvPr>
            <p:ph type="body" idx="1"/>
          </p:nvPr>
        </p:nvSpPr>
        <p:spPr>
          <a:xfrm>
            <a:off x="1490977" y="3461438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i="1" sz="6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“Si no quiebras algo, no generalizas.”</a:t>
            </a: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i="1" sz="6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</a:t>
            </a: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i="1" sz="6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T. Sallis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67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2350">
            <a:off x="16819976" y="7916381"/>
            <a:ext cx="7459809" cy="466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Muchas gracias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Muchas gracias!</a:t>
            </a:r>
          </a:p>
        </p:txBody>
      </p:sp>
      <p:pic>
        <p:nvPicPr>
          <p:cNvPr id="12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41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242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43" name="S. Weinberg     S. Glashow.   A. Salam"/>
          <p:cNvSpPr txBox="1"/>
          <p:nvPr/>
        </p:nvSpPr>
        <p:spPr>
          <a:xfrm>
            <a:off x="537860" y="10620161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S. Weinberg     S. Glashow.   A. Salam  </a:t>
            </a:r>
          </a:p>
        </p:txBody>
      </p:sp>
      <p:grpSp>
        <p:nvGrpSpPr>
          <p:cNvPr id="246" name="Image"/>
          <p:cNvGrpSpPr/>
          <p:nvPr/>
        </p:nvGrpSpPr>
        <p:grpSpPr>
          <a:xfrm>
            <a:off x="1223819" y="4509023"/>
            <a:ext cx="11655301" cy="5632326"/>
            <a:chOff x="0" y="0"/>
            <a:chExt cx="11655300" cy="5632324"/>
          </a:xfrm>
        </p:grpSpPr>
        <p:pic>
          <p:nvPicPr>
            <p:cNvPr id="24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01301" cy="5302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55301" cy="56323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49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250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51" name="S. Weinberg     S. Glashow.   A. Salam"/>
          <p:cNvSpPr txBox="1"/>
          <p:nvPr/>
        </p:nvSpPr>
        <p:spPr>
          <a:xfrm>
            <a:off x="537860" y="10620161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S. Weinberg     S. Glashow.   A. Salam  </a:t>
            </a:r>
          </a:p>
        </p:txBody>
      </p:sp>
      <p:grpSp>
        <p:nvGrpSpPr>
          <p:cNvPr id="254" name="Image"/>
          <p:cNvGrpSpPr/>
          <p:nvPr/>
        </p:nvGrpSpPr>
        <p:grpSpPr>
          <a:xfrm>
            <a:off x="1223819" y="4509023"/>
            <a:ext cx="11655301" cy="5632326"/>
            <a:chOff x="0" y="0"/>
            <a:chExt cx="11655300" cy="5632324"/>
          </a:xfrm>
        </p:grpSpPr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01301" cy="5302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55301" cy="5632325"/>
            </a:xfrm>
            <a:prstGeom prst="rect">
              <a:avLst/>
            </a:prstGeom>
            <a:effectLst/>
          </p:spPr>
        </p:pic>
      </p:grpSp>
      <p:pic>
        <p:nvPicPr>
          <p:cNvPr id="2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5513" y="924199"/>
            <a:ext cx="6350001" cy="624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58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259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60" name="S. Weinberg     S. Glashow.   A. Salam"/>
          <p:cNvSpPr txBox="1"/>
          <p:nvPr/>
        </p:nvSpPr>
        <p:spPr>
          <a:xfrm>
            <a:off x="537860" y="10620161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S. Weinberg     S. Glashow.   A. Salam  </a:t>
            </a:r>
          </a:p>
        </p:txBody>
      </p:sp>
      <p:grpSp>
        <p:nvGrpSpPr>
          <p:cNvPr id="263" name="Image"/>
          <p:cNvGrpSpPr/>
          <p:nvPr/>
        </p:nvGrpSpPr>
        <p:grpSpPr>
          <a:xfrm>
            <a:off x="1223819" y="4509023"/>
            <a:ext cx="11655301" cy="5632326"/>
            <a:chOff x="0" y="0"/>
            <a:chExt cx="11655300" cy="5632324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01301" cy="5302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55301" cy="5632325"/>
            </a:xfrm>
            <a:prstGeom prst="rect">
              <a:avLst/>
            </a:prstGeom>
            <a:effectLst/>
          </p:spPr>
        </p:pic>
      </p:grpSp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5513" y="924199"/>
            <a:ext cx="6350001" cy="624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Screenshot 2025-02-28 at 11.56.48.png"/>
          <p:cNvGrpSpPr/>
          <p:nvPr/>
        </p:nvGrpSpPr>
        <p:grpSpPr>
          <a:xfrm rot="780000">
            <a:off x="12453782" y="7273393"/>
            <a:ext cx="12253466" cy="4700867"/>
            <a:chOff x="0" y="0"/>
            <a:chExt cx="12253465" cy="4700866"/>
          </a:xfrm>
        </p:grpSpPr>
        <p:pic>
          <p:nvPicPr>
            <p:cNvPr id="266" name="Screenshot 2025-02-28 at 11.56.48.png" descr="Screenshot 2025-02-28 at 11.56.4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899"/>
              <a:ext cx="11999466" cy="43706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Screenshot 2025-02-28 at 11.56.48.png" descr="Screenshot 2025-02-28 at 11.56.4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2253466" cy="47008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70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271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72" name="S. Weinberg     S. Glashow.   A. Salam"/>
          <p:cNvSpPr txBox="1"/>
          <p:nvPr/>
        </p:nvSpPr>
        <p:spPr>
          <a:xfrm>
            <a:off x="537860" y="10620161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S. Weinberg     S. Glashow.   A. Salam  </a:t>
            </a:r>
          </a:p>
        </p:txBody>
      </p:sp>
      <p:grpSp>
        <p:nvGrpSpPr>
          <p:cNvPr id="275" name="Image"/>
          <p:cNvGrpSpPr/>
          <p:nvPr/>
        </p:nvGrpSpPr>
        <p:grpSpPr>
          <a:xfrm>
            <a:off x="1223819" y="4509023"/>
            <a:ext cx="11655301" cy="5632326"/>
            <a:chOff x="0" y="0"/>
            <a:chExt cx="11655300" cy="5632324"/>
          </a:xfrm>
        </p:grpSpPr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01301" cy="5302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55301" cy="5632325"/>
            </a:xfrm>
            <a:prstGeom prst="rect">
              <a:avLst/>
            </a:prstGeom>
            <a:effectLst/>
          </p:spPr>
        </p:pic>
      </p:grpSp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5513" y="924199"/>
            <a:ext cx="6350001" cy="624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Screenshot 2025-02-28 at 11.56.48.png"/>
          <p:cNvGrpSpPr/>
          <p:nvPr/>
        </p:nvGrpSpPr>
        <p:grpSpPr>
          <a:xfrm rot="780000">
            <a:off x="12453782" y="7273393"/>
            <a:ext cx="12253466" cy="4700867"/>
            <a:chOff x="0" y="0"/>
            <a:chExt cx="12253465" cy="4700866"/>
          </a:xfrm>
        </p:grpSpPr>
        <p:pic>
          <p:nvPicPr>
            <p:cNvPr id="278" name="Screenshot 2025-02-28 at 11.56.48.png" descr="Screenshot 2025-02-28 at 11.56.4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6999" y="88900"/>
              <a:ext cx="11999467" cy="43706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Screenshot 2025-02-28 at 11.56.48.png" descr="Screenshot 2025-02-28 at 11.56.4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2253467" cy="4700867"/>
            </a:xfrm>
            <a:prstGeom prst="rect">
              <a:avLst/>
            </a:prstGeom>
            <a:effectLst/>
          </p:spPr>
        </p:pic>
      </p:grpSp>
      <p:grpSp>
        <p:nvGrpSpPr>
          <p:cNvPr id="282" name="Screenshot 2025-02-28 at 11.57.50.png"/>
          <p:cNvGrpSpPr/>
          <p:nvPr/>
        </p:nvGrpSpPr>
        <p:grpSpPr>
          <a:xfrm>
            <a:off x="768770" y="3143286"/>
            <a:ext cx="14465430" cy="5633418"/>
            <a:chOff x="0" y="0"/>
            <a:chExt cx="14465428" cy="5633416"/>
          </a:xfrm>
        </p:grpSpPr>
        <p:pic>
          <p:nvPicPr>
            <p:cNvPr id="281" name="Screenshot 2025-02-28 at 11.57.50.png" descr="Screenshot 2025-02-28 at 11.57.5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899"/>
              <a:ext cx="14211429" cy="5303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0" name="Screenshot 2025-02-28 at 11.57.50.png" descr="Screenshot 2025-02-28 at 11.57.5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4465429" cy="5633418"/>
            </a:xfrm>
            <a:prstGeom prst="rect">
              <a:avLst/>
            </a:prstGeom>
            <a:effectLst/>
          </p:spPr>
        </p:pic>
      </p:grpSp>
      <p:pic>
        <p:nvPicPr>
          <p:cNvPr id="283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99461" y="7268036"/>
            <a:ext cx="10300330" cy="114301"/>
          </a:xfrm>
          <a:prstGeom prst="rect">
            <a:avLst/>
          </a:prstGeom>
        </p:spPr>
      </p:pic>
      <p:pic>
        <p:nvPicPr>
          <p:cNvPr id="285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86492" y="8141750"/>
            <a:ext cx="13629986" cy="1143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89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290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91" name="S. Weinberg     S. Glashow.   A. Salam"/>
          <p:cNvSpPr txBox="1"/>
          <p:nvPr/>
        </p:nvSpPr>
        <p:spPr>
          <a:xfrm>
            <a:off x="537860" y="10620161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S. Weinberg     S. Glashow.   A. Salam  </a:t>
            </a:r>
          </a:p>
        </p:txBody>
      </p:sp>
      <p:grpSp>
        <p:nvGrpSpPr>
          <p:cNvPr id="294" name="Image"/>
          <p:cNvGrpSpPr/>
          <p:nvPr/>
        </p:nvGrpSpPr>
        <p:grpSpPr>
          <a:xfrm>
            <a:off x="1223819" y="4509023"/>
            <a:ext cx="11655301" cy="5632326"/>
            <a:chOff x="0" y="0"/>
            <a:chExt cx="11655300" cy="5632324"/>
          </a:xfrm>
        </p:grpSpPr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01301" cy="5302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55301" cy="5632325"/>
            </a:xfrm>
            <a:prstGeom prst="rect">
              <a:avLst/>
            </a:prstGeom>
            <a:effectLst/>
          </p:spPr>
        </p:pic>
      </p:grpSp>
      <p:pic>
        <p:nvPicPr>
          <p:cNvPr id="2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5513" y="924199"/>
            <a:ext cx="6350001" cy="624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Screenshot 2025-02-28 at 11.56.48.png"/>
          <p:cNvGrpSpPr/>
          <p:nvPr/>
        </p:nvGrpSpPr>
        <p:grpSpPr>
          <a:xfrm rot="780000">
            <a:off x="12453782" y="7273393"/>
            <a:ext cx="12253466" cy="4700867"/>
            <a:chOff x="0" y="0"/>
            <a:chExt cx="12253465" cy="4700866"/>
          </a:xfrm>
        </p:grpSpPr>
        <p:pic>
          <p:nvPicPr>
            <p:cNvPr id="297" name="Screenshot 2025-02-28 at 11.56.48.png" descr="Screenshot 2025-02-28 at 11.56.4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6999" y="88900"/>
              <a:ext cx="11999467" cy="43706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6" name="Screenshot 2025-02-28 at 11.56.48.png" descr="Screenshot 2025-02-28 at 11.56.4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2253467" cy="4700867"/>
            </a:xfrm>
            <a:prstGeom prst="rect">
              <a:avLst/>
            </a:prstGeom>
            <a:effectLst/>
          </p:spPr>
        </p:pic>
      </p:grpSp>
      <p:grpSp>
        <p:nvGrpSpPr>
          <p:cNvPr id="301" name="Screenshot 2025-02-28 at 11.57.50.png"/>
          <p:cNvGrpSpPr/>
          <p:nvPr/>
        </p:nvGrpSpPr>
        <p:grpSpPr>
          <a:xfrm>
            <a:off x="768770" y="3143286"/>
            <a:ext cx="14465430" cy="5633418"/>
            <a:chOff x="0" y="0"/>
            <a:chExt cx="14465428" cy="5633416"/>
          </a:xfrm>
        </p:grpSpPr>
        <p:pic>
          <p:nvPicPr>
            <p:cNvPr id="300" name="Screenshot 2025-02-28 at 11.57.50.png" descr="Screenshot 2025-02-28 at 11.57.5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899"/>
              <a:ext cx="14211429" cy="5303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" name="Screenshot 2025-02-28 at 11.57.50.png" descr="Screenshot 2025-02-28 at 11.57.5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4465429" cy="5633418"/>
            </a:xfrm>
            <a:prstGeom prst="rect">
              <a:avLst/>
            </a:prstGeom>
            <a:effectLst/>
          </p:spPr>
        </p:pic>
      </p:grpSp>
      <p:grpSp>
        <p:nvGrpSpPr>
          <p:cNvPr id="304" name="Screenshot 2025-02-28 at 11.58.24.png"/>
          <p:cNvGrpSpPr/>
          <p:nvPr/>
        </p:nvGrpSpPr>
        <p:grpSpPr>
          <a:xfrm>
            <a:off x="9522879" y="8351700"/>
            <a:ext cx="14204278" cy="3618041"/>
            <a:chOff x="0" y="0"/>
            <a:chExt cx="14204277" cy="3618040"/>
          </a:xfrm>
        </p:grpSpPr>
        <p:pic>
          <p:nvPicPr>
            <p:cNvPr id="303" name="Screenshot 2025-02-28 at 11.58.24.png" descr="Screenshot 2025-02-28 at 11.58.24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13950278" cy="3287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Screenshot 2025-02-28 at 11.58.24.png" descr="Screenshot 2025-02-28 at 11.58.24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4204278" cy="3618041"/>
            </a:xfrm>
            <a:prstGeom prst="rect">
              <a:avLst/>
            </a:prstGeom>
            <a:effectLst/>
          </p:spPr>
        </p:pic>
      </p:grpSp>
      <p:pic>
        <p:nvPicPr>
          <p:cNvPr id="305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99461" y="7268036"/>
            <a:ext cx="10300330" cy="114301"/>
          </a:xfrm>
          <a:prstGeom prst="rect">
            <a:avLst/>
          </a:prstGeom>
        </p:spPr>
      </p:pic>
      <p:pic>
        <p:nvPicPr>
          <p:cNvPr id="307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86492" y="8141750"/>
            <a:ext cx="13629986" cy="114301"/>
          </a:xfrm>
          <a:prstGeom prst="rect">
            <a:avLst/>
          </a:prstGeom>
        </p:spPr>
      </p:pic>
      <p:pic>
        <p:nvPicPr>
          <p:cNvPr id="309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810025" y="9380956"/>
            <a:ext cx="6350001" cy="1143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13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314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955" y="3242790"/>
            <a:ext cx="13191167" cy="9912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18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319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955" y="3242790"/>
            <a:ext cx="13191167" cy="991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6810" y="1840560"/>
            <a:ext cx="9121177" cy="5753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24" name="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Standard Model</a:t>
            </a:r>
          </a:p>
        </p:txBody>
      </p:sp>
      <p:sp>
        <p:nvSpPr>
          <p:cNvPr id="325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955" y="3242790"/>
            <a:ext cx="13191167" cy="991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6810" y="1840560"/>
            <a:ext cx="9121177" cy="575335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Equation"/>
          <p:cNvSpPr txBox="1"/>
          <p:nvPr/>
        </p:nvSpPr>
        <p:spPr>
          <a:xfrm>
            <a:off x="15125955" y="8791356"/>
            <a:ext cx="7272669" cy="129905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bar>
                    <m:bar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</m:ba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ψ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 sz="4800"/>
          </a:p>
        </p:txBody>
      </p:sp>
      <p:sp>
        <p:nvSpPr>
          <p:cNvPr id="329" name="Equation"/>
          <p:cNvSpPr txBox="1"/>
          <p:nvPr/>
        </p:nvSpPr>
        <p:spPr>
          <a:xfrm>
            <a:off x="15242961" y="10111815"/>
            <a:ext cx="8437279" cy="12366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bar>
                        <m:bar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pos m:val="top"/>
                        </m:barPr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ba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b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sub>
                          </m:sSub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/>
          </a:p>
        </p:txBody>
      </p:sp>
      <p:sp>
        <p:nvSpPr>
          <p:cNvPr id="330" name="L"/>
          <p:cNvSpPr txBox="1"/>
          <p:nvPr/>
        </p:nvSpPr>
        <p:spPr>
          <a:xfrm>
            <a:off x="14300271" y="9024844"/>
            <a:ext cx="65254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rgbClr val="000000"/>
                </a:solidFill>
                <a:latin typeface="Savoye LET Plain:1.0"/>
                <a:ea typeface="Savoye LET Plain:1.0"/>
                <a:cs typeface="Savoye LET Plain:1.0"/>
                <a:sym typeface="Savoye LET Plain:1.0"/>
              </a:defRPr>
            </a:lvl1pPr>
          </a:lstStyle>
          <a:p>
            <a:pPr/>
            <a:r>
              <a:t>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33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6" y="3741692"/>
            <a:ext cx="9723020" cy="5221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ntenid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Contenido</a:t>
            </a:r>
          </a:p>
        </p:txBody>
      </p:sp>
      <p:sp>
        <p:nvSpPr>
          <p:cNvPr id="1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QFT y el Modelo Estándar (y Más Allá)…"/>
          <p:cNvSpPr txBox="1"/>
          <p:nvPr>
            <p:ph type="body" idx="1"/>
          </p:nvPr>
        </p:nvSpPr>
        <p:spPr>
          <a:xfrm>
            <a:off x="2692861" y="3739231"/>
            <a:ext cx="16879701" cy="8256012"/>
          </a:xfrm>
          <a:prstGeom prst="rect">
            <a:avLst/>
          </a:prstGeom>
        </p:spPr>
        <p:txBody>
          <a:bodyPr/>
          <a:lstStyle/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QFT y el Modelo Estándar (y Más Allá)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Que rol cumplen los teoremas?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Teoremas: </a:t>
            </a:r>
            <a:br/>
            <a:br/>
            <a:r>
              <a:t>         3.1 Feynman sobre partículas sin masa de spin 2</a:t>
            </a:r>
            <a:br/>
            <a:r>
              <a:t>         3.2 Weinberg-Witten</a:t>
            </a:r>
            <a:br/>
            <a:r>
              <a:t>         3.3 Alppesquist-Carrazone</a:t>
            </a:r>
            <a:br/>
            <a:r>
              <a:t>         3.4 Coleman-Mandula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Conclusiones</a:t>
            </a:r>
            <a:br/>
            <a:r>
              <a:t>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37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sp>
        <p:nvSpPr>
          <p:cNvPr id="338" name="Equation"/>
          <p:cNvSpPr txBox="1"/>
          <p:nvPr/>
        </p:nvSpPr>
        <p:spPr>
          <a:xfrm>
            <a:off x="10457547" y="4007581"/>
            <a:ext cx="9581898" cy="19082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Su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|"/>
                              <m:endChr m:val="|"/>
                            </m:dPr>
                            <m:e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</m:d>
                </m:oMath>
              </m:oMathPara>
            </a14:m>
            <a:endParaRPr sz="5000"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6" y="3741692"/>
            <a:ext cx="9723020" cy="5221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42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sp>
        <p:nvSpPr>
          <p:cNvPr id="343" name="Equation"/>
          <p:cNvSpPr txBox="1"/>
          <p:nvPr/>
        </p:nvSpPr>
        <p:spPr>
          <a:xfrm>
            <a:off x="10457547" y="4007581"/>
            <a:ext cx="9581898" cy="19082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Su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|"/>
                              <m:endChr m:val="|"/>
                            </m:dPr>
                            <m:e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</m:d>
                </m:oMath>
              </m:oMathPara>
            </a14:m>
            <a:endParaRPr sz="5000"/>
          </a:p>
        </p:txBody>
      </p:sp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6" y="3741692"/>
            <a:ext cx="9723020" cy="522193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Problema de la Jerarquía"/>
          <p:cNvSpPr/>
          <p:nvPr/>
        </p:nvSpPr>
        <p:spPr>
          <a:xfrm>
            <a:off x="13122623" y="1960894"/>
            <a:ext cx="6463508" cy="133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2"/>
                  <a:pt x="0" y="1701"/>
                </a:cubicBezTo>
                <a:lnTo>
                  <a:pt x="0" y="19899"/>
                </a:lnTo>
                <a:cubicBezTo>
                  <a:pt x="0" y="20838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4" y="21583"/>
                  <a:pt x="21271" y="21581"/>
                </a:cubicBezTo>
                <a:lnTo>
                  <a:pt x="21268" y="21594"/>
                </a:lnTo>
                <a:lnTo>
                  <a:pt x="21275" y="21574"/>
                </a:lnTo>
                <a:cubicBezTo>
                  <a:pt x="21377" y="21537"/>
                  <a:pt x="21464" y="21284"/>
                  <a:pt x="21523" y="20911"/>
                </a:cubicBezTo>
                <a:lnTo>
                  <a:pt x="21540" y="20865"/>
                </a:lnTo>
                <a:lnTo>
                  <a:pt x="21550" y="20724"/>
                </a:lnTo>
                <a:cubicBezTo>
                  <a:pt x="21579" y="20475"/>
                  <a:pt x="21600" y="20206"/>
                  <a:pt x="21600" y="19899"/>
                </a:cubicBezTo>
                <a:lnTo>
                  <a:pt x="21600" y="1701"/>
                </a:lnTo>
                <a:cubicBezTo>
                  <a:pt x="21600" y="762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Problema de la Jerarquía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48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sp>
        <p:nvSpPr>
          <p:cNvPr id="349" name="Equation"/>
          <p:cNvSpPr txBox="1"/>
          <p:nvPr/>
        </p:nvSpPr>
        <p:spPr>
          <a:xfrm>
            <a:off x="10457547" y="4007581"/>
            <a:ext cx="9581898" cy="19082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Su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|"/>
                              <m:endChr m:val="|"/>
                            </m:dPr>
                            <m:e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</m:d>
                </m:oMath>
              </m:oMathPara>
            </a14:m>
            <a:endParaRPr sz="5000"/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6" y="3741692"/>
            <a:ext cx="9723020" cy="522193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Problema de la Jerarquía"/>
          <p:cNvSpPr/>
          <p:nvPr/>
        </p:nvSpPr>
        <p:spPr>
          <a:xfrm>
            <a:off x="13122623" y="1960894"/>
            <a:ext cx="6463508" cy="133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2"/>
                  <a:pt x="0" y="1701"/>
                </a:cubicBezTo>
                <a:lnTo>
                  <a:pt x="0" y="19899"/>
                </a:lnTo>
                <a:cubicBezTo>
                  <a:pt x="0" y="20838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4" y="21583"/>
                  <a:pt x="21271" y="21581"/>
                </a:cubicBezTo>
                <a:lnTo>
                  <a:pt x="21268" y="21594"/>
                </a:lnTo>
                <a:lnTo>
                  <a:pt x="21275" y="21574"/>
                </a:lnTo>
                <a:cubicBezTo>
                  <a:pt x="21377" y="21537"/>
                  <a:pt x="21464" y="21284"/>
                  <a:pt x="21523" y="20911"/>
                </a:cubicBezTo>
                <a:lnTo>
                  <a:pt x="21540" y="20865"/>
                </a:lnTo>
                <a:lnTo>
                  <a:pt x="21550" y="20724"/>
                </a:lnTo>
                <a:cubicBezTo>
                  <a:pt x="21579" y="20475"/>
                  <a:pt x="21600" y="20206"/>
                  <a:pt x="21600" y="19899"/>
                </a:cubicBezTo>
                <a:lnTo>
                  <a:pt x="21600" y="1701"/>
                </a:lnTo>
                <a:cubicBezTo>
                  <a:pt x="21600" y="762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Problema de la Jerarquía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4170" y="7026494"/>
            <a:ext cx="9723020" cy="5947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55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sp>
        <p:nvSpPr>
          <p:cNvPr id="356" name="Equation"/>
          <p:cNvSpPr txBox="1"/>
          <p:nvPr/>
        </p:nvSpPr>
        <p:spPr>
          <a:xfrm>
            <a:off x="10457547" y="4007581"/>
            <a:ext cx="9581898" cy="19082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Su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|"/>
                              <m:endChr m:val="|"/>
                            </m:dPr>
                            <m:e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e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xmlns:a="http://schemas.openxmlformats.org/drawingml/2006/main" sz="5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</m:d>
                </m:oMath>
              </m:oMathPara>
            </a14:m>
            <a:endParaRPr sz="5000"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036" y="3741692"/>
            <a:ext cx="9723020" cy="522193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Problema de la Jerarquía"/>
          <p:cNvSpPr/>
          <p:nvPr/>
        </p:nvSpPr>
        <p:spPr>
          <a:xfrm>
            <a:off x="13122623" y="1960894"/>
            <a:ext cx="6463508" cy="133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2"/>
                  <a:pt x="0" y="1701"/>
                </a:cubicBezTo>
                <a:lnTo>
                  <a:pt x="0" y="19899"/>
                </a:lnTo>
                <a:cubicBezTo>
                  <a:pt x="0" y="20838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4" y="21583"/>
                  <a:pt x="21271" y="21581"/>
                </a:cubicBezTo>
                <a:lnTo>
                  <a:pt x="21268" y="21594"/>
                </a:lnTo>
                <a:lnTo>
                  <a:pt x="21275" y="21574"/>
                </a:lnTo>
                <a:cubicBezTo>
                  <a:pt x="21377" y="21537"/>
                  <a:pt x="21464" y="21284"/>
                  <a:pt x="21523" y="20911"/>
                </a:cubicBezTo>
                <a:lnTo>
                  <a:pt x="21540" y="20865"/>
                </a:lnTo>
                <a:lnTo>
                  <a:pt x="21550" y="20724"/>
                </a:lnTo>
                <a:cubicBezTo>
                  <a:pt x="21579" y="20475"/>
                  <a:pt x="21600" y="20206"/>
                  <a:pt x="21600" y="19899"/>
                </a:cubicBezTo>
                <a:lnTo>
                  <a:pt x="21600" y="1701"/>
                </a:lnTo>
                <a:cubicBezTo>
                  <a:pt x="21600" y="762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Problema de la Jerarquía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4170" y="7026494"/>
            <a:ext cx="9723020" cy="594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Dark Matter"/>
          <p:cNvSpPr/>
          <p:nvPr/>
        </p:nvSpPr>
        <p:spPr>
          <a:xfrm>
            <a:off x="3327535" y="9422972"/>
            <a:ext cx="6463507" cy="133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2"/>
                  <a:pt x="0" y="1701"/>
                </a:cubicBezTo>
                <a:lnTo>
                  <a:pt x="0" y="19899"/>
                </a:lnTo>
                <a:cubicBezTo>
                  <a:pt x="0" y="20838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4" y="21583"/>
                  <a:pt x="21271" y="21581"/>
                </a:cubicBezTo>
                <a:lnTo>
                  <a:pt x="21268" y="21594"/>
                </a:lnTo>
                <a:lnTo>
                  <a:pt x="21275" y="21574"/>
                </a:lnTo>
                <a:cubicBezTo>
                  <a:pt x="21377" y="21537"/>
                  <a:pt x="21464" y="21284"/>
                  <a:pt x="21523" y="20911"/>
                </a:cubicBezTo>
                <a:lnTo>
                  <a:pt x="21540" y="20865"/>
                </a:lnTo>
                <a:lnTo>
                  <a:pt x="21550" y="20724"/>
                </a:lnTo>
                <a:cubicBezTo>
                  <a:pt x="21579" y="20475"/>
                  <a:pt x="21600" y="20206"/>
                  <a:pt x="21600" y="19899"/>
                </a:cubicBezTo>
                <a:lnTo>
                  <a:pt x="21600" y="1701"/>
                </a:lnTo>
                <a:cubicBezTo>
                  <a:pt x="21600" y="762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Dark Matter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3713" y="3451864"/>
            <a:ext cx="11577071" cy="414050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364" name="Beyond the Standard Model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rPr i="1"/>
              <a:t>Beyond </a:t>
            </a:r>
            <a:r>
              <a:t>the Standard Model</a:t>
            </a:r>
          </a:p>
        </p:txBody>
      </p:sp>
      <p:sp>
        <p:nvSpPr>
          <p:cNvPr id="365" name="Problema de la masa de los neutrinos"/>
          <p:cNvSpPr/>
          <p:nvPr/>
        </p:nvSpPr>
        <p:spPr>
          <a:xfrm>
            <a:off x="13169426" y="1820487"/>
            <a:ext cx="6463507" cy="1330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2"/>
                  <a:pt x="0" y="1701"/>
                </a:cubicBezTo>
                <a:lnTo>
                  <a:pt x="0" y="19899"/>
                </a:lnTo>
                <a:cubicBezTo>
                  <a:pt x="0" y="20838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4" y="21583"/>
                  <a:pt x="21271" y="21581"/>
                </a:cubicBezTo>
                <a:lnTo>
                  <a:pt x="21268" y="21594"/>
                </a:lnTo>
                <a:lnTo>
                  <a:pt x="21275" y="21574"/>
                </a:lnTo>
                <a:cubicBezTo>
                  <a:pt x="21377" y="21537"/>
                  <a:pt x="21464" y="21284"/>
                  <a:pt x="21523" y="20911"/>
                </a:cubicBezTo>
                <a:lnTo>
                  <a:pt x="21540" y="20865"/>
                </a:lnTo>
                <a:lnTo>
                  <a:pt x="21550" y="20724"/>
                </a:lnTo>
                <a:cubicBezTo>
                  <a:pt x="21579" y="20475"/>
                  <a:pt x="21600" y="20206"/>
                  <a:pt x="21600" y="19899"/>
                </a:cubicBezTo>
                <a:lnTo>
                  <a:pt x="21600" y="1701"/>
                </a:lnTo>
                <a:cubicBezTo>
                  <a:pt x="21600" y="762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Problema de la masa de los neutrinos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848" y="3701481"/>
            <a:ext cx="6617733" cy="6000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2110" y="7372941"/>
            <a:ext cx="7993019" cy="5869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1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72350">
            <a:off x="16819976" y="7916381"/>
            <a:ext cx="7459809" cy="466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Qué rol cumplen los teoremas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Qué rol cumplen los teoremas?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72350">
            <a:off x="16819976" y="7916381"/>
            <a:ext cx="7459809" cy="466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Teorema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Teoremas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9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72350">
            <a:off x="16881088" y="8547879"/>
            <a:ext cx="7459810" cy="466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eorema 1: Feynman sobre partículas sin masa de spin 2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Teorema 1: Feynman sobre partículas sin masa de spin 2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Gravedad                                                         Geometría"/>
          <p:cNvSpPr txBox="1"/>
          <p:nvPr>
            <p:ph type="body" idx="1"/>
          </p:nvPr>
        </p:nvSpPr>
        <p:spPr>
          <a:xfrm>
            <a:off x="1490977" y="3576264"/>
            <a:ext cx="21828881" cy="924527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        Gravedad                                                         Geometría</a:t>
            </a:r>
            <a:br/>
            <a:r>
              <a:t>         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4416" y="4327022"/>
            <a:ext cx="9402900" cy="5673084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Arrow"/>
          <p:cNvSpPr/>
          <p:nvPr/>
        </p:nvSpPr>
        <p:spPr>
          <a:xfrm>
            <a:off x="12168127" y="6793385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1" name="Equation"/>
          <p:cNvSpPr txBox="1"/>
          <p:nvPr/>
        </p:nvSpPr>
        <p:spPr>
          <a:xfrm>
            <a:off x="16179007" y="6778857"/>
            <a:ext cx="5598641" cy="129905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4800"/>
          </a:p>
        </p:txBody>
      </p:sp>
      <p:grpSp>
        <p:nvGrpSpPr>
          <p:cNvPr id="404" name="Image"/>
          <p:cNvGrpSpPr/>
          <p:nvPr/>
        </p:nvGrpSpPr>
        <p:grpSpPr>
          <a:xfrm rot="20215483">
            <a:off x="12076763" y="8905770"/>
            <a:ext cx="3147907" cy="3750272"/>
            <a:chOff x="0" y="0"/>
            <a:chExt cx="3147906" cy="3750271"/>
          </a:xfrm>
        </p:grpSpPr>
        <p:pic>
          <p:nvPicPr>
            <p:cNvPr id="40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893907" cy="3420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147907" cy="37502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“What I cannot…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</a:p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</a:p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</a:p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</a:p>
          <a:p>
            <a:pPr marL="0" indent="0" algn="just" defTabSz="1975054">
              <a:spcBef>
                <a:spcPts val="3600"/>
              </a:spcBef>
              <a:buSzTx/>
              <a:buNone/>
              <a:defRPr b="1" i="1" sz="3888"/>
            </a:pPr>
            <a:r>
              <a:t>“What I cannot </a:t>
            </a:r>
          </a:p>
          <a:p>
            <a:pPr marL="0" indent="0" algn="just" defTabSz="1975054">
              <a:spcBef>
                <a:spcPts val="3600"/>
              </a:spcBef>
              <a:buSzTx/>
              <a:buNone/>
              <a:defRPr b="1" i="1" sz="3888"/>
            </a:pPr>
            <a:r>
              <a:t>create I do not</a:t>
            </a:r>
          </a:p>
          <a:p>
            <a:pPr marL="0" indent="0" algn="just" defTabSz="1975054">
              <a:spcBef>
                <a:spcPts val="3600"/>
              </a:spcBef>
              <a:buSzTx/>
              <a:buNone/>
              <a:defRPr b="1" i="1" sz="3888"/>
            </a:pPr>
            <a:r>
              <a:t>understand”</a:t>
            </a:r>
          </a:p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</a:p>
          <a:p>
            <a:pPr marL="0" indent="0" defTabSz="1975054">
              <a:spcBef>
                <a:spcPts val="3600"/>
              </a:spcBef>
              <a:buSzTx/>
              <a:buNone/>
              <a:defRPr b="1" sz="3888"/>
            </a:pPr>
            <a:r>
              <a:t>                                                             </a:t>
            </a:r>
            <a:br/>
            <a:r>
              <a:t>         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4334" y="3761973"/>
            <a:ext cx="11694424" cy="83098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Image"/>
          <p:cNvGrpSpPr/>
          <p:nvPr/>
        </p:nvGrpSpPr>
        <p:grpSpPr>
          <a:xfrm rot="600000">
            <a:off x="15781019" y="3473681"/>
            <a:ext cx="4040362" cy="3485502"/>
            <a:chOff x="0" y="0"/>
            <a:chExt cx="4040361" cy="3485501"/>
          </a:xfrm>
        </p:grpSpPr>
        <p:pic>
          <p:nvPicPr>
            <p:cNvPr id="41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786362" cy="3155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040362" cy="3485503"/>
            </a:xfrm>
            <a:prstGeom prst="rect">
              <a:avLst/>
            </a:prstGeom>
            <a:effectLst/>
          </p:spPr>
        </p:pic>
      </p:grpSp>
      <p:pic>
        <p:nvPicPr>
          <p:cNvPr id="4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2723" y="800873"/>
            <a:ext cx="11445426" cy="12114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tenid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Contenido</a:t>
            </a:r>
          </a:p>
        </p:txBody>
      </p:sp>
      <p:sp>
        <p:nvSpPr>
          <p:cNvPr id="16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QFT y el Modelo Estándar (y Más Allá)…"/>
          <p:cNvSpPr txBox="1"/>
          <p:nvPr>
            <p:ph type="body" idx="1"/>
          </p:nvPr>
        </p:nvSpPr>
        <p:spPr>
          <a:xfrm>
            <a:off x="2692861" y="3739231"/>
            <a:ext cx="16879701" cy="8256012"/>
          </a:xfrm>
          <a:prstGeom prst="rect">
            <a:avLst/>
          </a:prstGeom>
        </p:spPr>
        <p:txBody>
          <a:bodyPr/>
          <a:lstStyle/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QFT y el Modelo Estándar (y Más Allá)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Que rol cumplen los teoremas?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Teoremas: </a:t>
            </a:r>
            <a:br/>
            <a:br/>
            <a:r>
              <a:t>         3.1 Feynman sobre partículas sin masa de spin 2</a:t>
            </a:r>
            <a:br/>
            <a:r>
              <a:t>         3.2 Weinberg-Witten</a:t>
            </a:r>
            <a:br/>
            <a:r>
              <a:t>         3.3 Alppesquist-Carrazone</a:t>
            </a:r>
            <a:br/>
            <a:r>
              <a:t>         3.4 Coleman-Mandula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Conclusiones</a:t>
            </a:r>
            <a:br/>
            <a:r>
              <a:t>         </a:t>
            </a:r>
          </a:p>
        </p:txBody>
      </p:sp>
      <p:pic>
        <p:nvPicPr>
          <p:cNvPr id="17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9723" y="9125765"/>
            <a:ext cx="8411107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 algn="just">
              <a:buSzTx/>
              <a:buNone/>
              <a:defRPr b="1" i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                                                       </a:t>
            </a:r>
            <a:br/>
            <a:r>
              <a:t>         </a:t>
            </a:r>
          </a:p>
        </p:txBody>
      </p:sp>
      <p:grpSp>
        <p:nvGrpSpPr>
          <p:cNvPr id="420" name="Image"/>
          <p:cNvGrpSpPr/>
          <p:nvPr/>
        </p:nvGrpSpPr>
        <p:grpSpPr>
          <a:xfrm rot="600000">
            <a:off x="15781019" y="3473681"/>
            <a:ext cx="4040362" cy="3485502"/>
            <a:chOff x="0" y="0"/>
            <a:chExt cx="4040361" cy="3485501"/>
          </a:xfrm>
        </p:grpSpPr>
        <p:pic>
          <p:nvPicPr>
            <p:cNvPr id="41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786362" cy="3155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040362" cy="3485503"/>
            </a:xfrm>
            <a:prstGeom prst="rect">
              <a:avLst/>
            </a:prstGeom>
            <a:effectLst/>
          </p:spPr>
        </p:pic>
      </p:grpSp>
      <p:sp>
        <p:nvSpPr>
          <p:cNvPr id="421" name="FORMULACIÓN…"/>
          <p:cNvSpPr/>
          <p:nvPr/>
        </p:nvSpPr>
        <p:spPr>
          <a:xfrm>
            <a:off x="6697465" y="4425343"/>
            <a:ext cx="10099279" cy="2380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" y="0"/>
                </a:moveTo>
                <a:cubicBezTo>
                  <a:pt x="61" y="0"/>
                  <a:pt x="0" y="258"/>
                  <a:pt x="0" y="576"/>
                </a:cubicBezTo>
                <a:lnTo>
                  <a:pt x="0" y="21024"/>
                </a:lnTo>
                <a:cubicBezTo>
                  <a:pt x="0" y="21342"/>
                  <a:pt x="61" y="21600"/>
                  <a:pt x="136" y="21600"/>
                </a:cubicBezTo>
                <a:lnTo>
                  <a:pt x="16946" y="21600"/>
                </a:lnTo>
                <a:cubicBezTo>
                  <a:pt x="17021" y="21600"/>
                  <a:pt x="17082" y="21342"/>
                  <a:pt x="17082" y="21024"/>
                </a:cubicBezTo>
                <a:lnTo>
                  <a:pt x="17082" y="10049"/>
                </a:lnTo>
                <a:lnTo>
                  <a:pt x="21600" y="9271"/>
                </a:lnTo>
                <a:lnTo>
                  <a:pt x="17082" y="8493"/>
                </a:lnTo>
                <a:lnTo>
                  <a:pt x="17082" y="576"/>
                </a:lnTo>
                <a:cubicBezTo>
                  <a:pt x="17082" y="258"/>
                  <a:pt x="17021" y="0"/>
                  <a:pt x="16946" y="0"/>
                </a:cubicBezTo>
                <a:lnTo>
                  <a:pt x="136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FORMULACIÓN </a:t>
            </a:r>
          </a:p>
          <a:p>
            <a:pPr defTabSz="825500">
              <a:defRPr sz="5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NO GEOMÉTRICA</a:t>
            </a:r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19032" y="7464145"/>
            <a:ext cx="9402901" cy="5673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TEORIA DE CAMPOS…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 TEORIA DE CAMPOS </a:t>
            </a:r>
          </a:p>
          <a:p>
            <a:pPr marL="0" indent="0">
              <a:buSzTx/>
              <a:buNone/>
              <a:defRPr b="1"/>
            </a:pPr>
            <a:r>
              <a:t>                                                   reproduce</a:t>
            </a:r>
            <a:br/>
            <a:r>
              <a:t>         </a:t>
            </a:r>
          </a:p>
        </p:txBody>
      </p:sp>
      <p:sp>
        <p:nvSpPr>
          <p:cNvPr id="427" name="Arrow"/>
          <p:cNvSpPr/>
          <p:nvPr/>
        </p:nvSpPr>
        <p:spPr>
          <a:xfrm>
            <a:off x="11149581" y="4634067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8" name="Equation"/>
          <p:cNvSpPr txBox="1"/>
          <p:nvPr/>
        </p:nvSpPr>
        <p:spPr>
          <a:xfrm>
            <a:off x="16170145" y="4657880"/>
            <a:ext cx="3754047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                            </a:t>
            </a:r>
            <a:br/>
            <a:r>
              <a:t>         </a:t>
            </a:r>
          </a:p>
        </p:txBody>
      </p:sp>
      <p:sp>
        <p:nvSpPr>
          <p:cNvPr id="431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Arrow"/>
          <p:cNvSpPr/>
          <p:nvPr/>
        </p:nvSpPr>
        <p:spPr>
          <a:xfrm>
            <a:off x="6708719" y="5000744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4" name="Equation"/>
          <p:cNvSpPr txBox="1"/>
          <p:nvPr/>
        </p:nvSpPr>
        <p:spPr>
          <a:xfrm>
            <a:off x="1808642" y="5024557"/>
            <a:ext cx="3754046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435" name="Equation"/>
          <p:cNvSpPr txBox="1"/>
          <p:nvPr/>
        </p:nvSpPr>
        <p:spPr>
          <a:xfrm>
            <a:off x="10288151" y="5305226"/>
            <a:ext cx="4234533" cy="661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nor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mediador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6359" y="4885597"/>
            <a:ext cx="7480234" cy="6626608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Rounded Rectangle"/>
          <p:cNvSpPr/>
          <p:nvPr/>
        </p:nvSpPr>
        <p:spPr>
          <a:xfrm>
            <a:off x="9947696" y="5000744"/>
            <a:ext cx="4915442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</a:p>
          <a:p>
            <a:pPr marL="0" indent="0">
              <a:buSzTx/>
              <a:buNone/>
              <a:defRPr b="1"/>
            </a:pPr>
            <a:r>
              <a:t>                           </a:t>
            </a:r>
            <a:br/>
            <a:r>
              <a:t>         </a:t>
            </a:r>
          </a:p>
        </p:txBody>
      </p:sp>
      <p:sp>
        <p:nvSpPr>
          <p:cNvPr id="440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Arrow"/>
          <p:cNvSpPr/>
          <p:nvPr/>
        </p:nvSpPr>
        <p:spPr>
          <a:xfrm>
            <a:off x="6708719" y="5000744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Equation"/>
          <p:cNvSpPr txBox="1"/>
          <p:nvPr/>
        </p:nvSpPr>
        <p:spPr>
          <a:xfrm>
            <a:off x="1808642" y="5024557"/>
            <a:ext cx="3754046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444" name="Equation"/>
          <p:cNvSpPr txBox="1"/>
          <p:nvPr/>
        </p:nvSpPr>
        <p:spPr>
          <a:xfrm>
            <a:off x="10288151" y="5305226"/>
            <a:ext cx="4234533" cy="661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nor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mediador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4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6359" y="4885597"/>
            <a:ext cx="7480234" cy="662660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Rounded Rectangle"/>
          <p:cNvSpPr/>
          <p:nvPr/>
        </p:nvSpPr>
        <p:spPr>
          <a:xfrm>
            <a:off x="9947696" y="5000744"/>
            <a:ext cx="4915442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nor/>
                  </m:rP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entero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449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Arrow"/>
          <p:cNvSpPr/>
          <p:nvPr/>
        </p:nvSpPr>
        <p:spPr>
          <a:xfrm>
            <a:off x="6708719" y="5000744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" name="Equation"/>
          <p:cNvSpPr txBox="1"/>
          <p:nvPr/>
        </p:nvSpPr>
        <p:spPr>
          <a:xfrm>
            <a:off x="1808642" y="5024557"/>
            <a:ext cx="3754046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453" name="Equation"/>
          <p:cNvSpPr txBox="1"/>
          <p:nvPr/>
        </p:nvSpPr>
        <p:spPr>
          <a:xfrm>
            <a:off x="10288151" y="5305226"/>
            <a:ext cx="4234533" cy="661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nor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mediador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4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6359" y="4885597"/>
            <a:ext cx="7480234" cy="662660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Rounded Rectangle"/>
          <p:cNvSpPr/>
          <p:nvPr/>
        </p:nvSpPr>
        <p:spPr>
          <a:xfrm>
            <a:off x="9947696" y="5000744"/>
            <a:ext cx="4915442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5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nor/>
                  </m:rP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entero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458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5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Arrow"/>
          <p:cNvSpPr/>
          <p:nvPr/>
        </p:nvSpPr>
        <p:spPr>
          <a:xfrm>
            <a:off x="6708719" y="5000744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1" name="Equation"/>
          <p:cNvSpPr txBox="1"/>
          <p:nvPr/>
        </p:nvSpPr>
        <p:spPr>
          <a:xfrm>
            <a:off x="1808642" y="5024557"/>
            <a:ext cx="3754046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462" name="Equation"/>
          <p:cNvSpPr txBox="1"/>
          <p:nvPr/>
        </p:nvSpPr>
        <p:spPr>
          <a:xfrm>
            <a:off x="10288151" y="5305226"/>
            <a:ext cx="4234533" cy="661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nor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mediador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6359" y="4885597"/>
            <a:ext cx="7480234" cy="6626608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ounded Rectangle"/>
          <p:cNvSpPr/>
          <p:nvPr/>
        </p:nvSpPr>
        <p:spPr>
          <a:xfrm>
            <a:off x="9947696" y="5000744"/>
            <a:ext cx="4915442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6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253796">
            <a:off x="1885714" y="10323929"/>
            <a:ext cx="3599902" cy="101601"/>
          </a:xfrm>
          <a:prstGeom prst="rect">
            <a:avLst/>
          </a:prstGeom>
        </p:spPr>
      </p:pic>
      <p:pic>
        <p:nvPicPr>
          <p:cNvPr id="46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72742">
            <a:off x="2017912" y="10323929"/>
            <a:ext cx="3335506" cy="101601"/>
          </a:xfrm>
          <a:prstGeom prst="rect">
            <a:avLst/>
          </a:prstGeom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56701" y="7064749"/>
            <a:ext cx="4851401" cy="553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472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7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Arrow"/>
          <p:cNvSpPr/>
          <p:nvPr/>
        </p:nvSpPr>
        <p:spPr>
          <a:xfrm>
            <a:off x="6708719" y="5000744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5" name="Equation"/>
          <p:cNvSpPr txBox="1"/>
          <p:nvPr/>
        </p:nvSpPr>
        <p:spPr>
          <a:xfrm>
            <a:off x="1808642" y="5024557"/>
            <a:ext cx="3754046" cy="1222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476" name="Equation"/>
          <p:cNvSpPr txBox="1"/>
          <p:nvPr/>
        </p:nvSpPr>
        <p:spPr>
          <a:xfrm>
            <a:off x="10288151" y="5305226"/>
            <a:ext cx="4234533" cy="661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m:rPr>
                          <m:nor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mediador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477" name="Rounded Rectangle"/>
          <p:cNvSpPr/>
          <p:nvPr/>
        </p:nvSpPr>
        <p:spPr>
          <a:xfrm>
            <a:off x="9947696" y="5000744"/>
            <a:ext cx="4915442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480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4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Equation"/>
          <p:cNvSpPr txBox="1"/>
          <p:nvPr/>
        </p:nvSpPr>
        <p:spPr>
          <a:xfrm>
            <a:off x="4000836" y="5338808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483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4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485" name="CONTENIDO…"/>
          <p:cNvSpPr txBox="1"/>
          <p:nvPr/>
        </p:nvSpPr>
        <p:spPr>
          <a:xfrm>
            <a:off x="19406469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48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48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49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7" cy="88901"/>
          </a:xfrm>
          <a:prstGeom prst="rect">
            <a:avLst/>
          </a:prstGeom>
        </p:spPr>
      </p:pic>
      <p:pic>
        <p:nvPicPr>
          <p:cNvPr id="49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83206" y="5961472"/>
            <a:ext cx="4520230" cy="88901"/>
          </a:xfrm>
          <a:prstGeom prst="rect">
            <a:avLst/>
          </a:prstGeom>
        </p:spPr>
      </p:pic>
      <p:pic>
        <p:nvPicPr>
          <p:cNvPr id="49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49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8" y="5774690"/>
            <a:ext cx="566358" cy="88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500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50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503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4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505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50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50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51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51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5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51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518" name="Equation"/>
          <p:cNvSpPr txBox="1"/>
          <p:nvPr/>
        </p:nvSpPr>
        <p:spPr>
          <a:xfrm>
            <a:off x="13452988" y="4620366"/>
            <a:ext cx="884847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519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520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6" y="4599602"/>
            <a:ext cx="3222003" cy="840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523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52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526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7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528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529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53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5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53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53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53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541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542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543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Double Arrow"/>
          <p:cNvSpPr/>
          <p:nvPr/>
        </p:nvSpPr>
        <p:spPr>
          <a:xfrm>
            <a:off x="15907981" y="3843867"/>
            <a:ext cx="3551014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5" name="MEDIADOR"/>
          <p:cNvSpPr txBox="1"/>
          <p:nvPr/>
        </p:nvSpPr>
        <p:spPr>
          <a:xfrm>
            <a:off x="16785547" y="3382220"/>
            <a:ext cx="179588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MEDIADOR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ntenid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Contenido</a:t>
            </a:r>
          </a:p>
        </p:txBody>
      </p:sp>
      <p:sp>
        <p:nvSpPr>
          <p:cNvPr id="1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QFT y el Modelo Estándar (y Más Allá)…"/>
          <p:cNvSpPr txBox="1"/>
          <p:nvPr>
            <p:ph type="body" idx="1"/>
          </p:nvPr>
        </p:nvSpPr>
        <p:spPr>
          <a:xfrm>
            <a:off x="2692861" y="3739231"/>
            <a:ext cx="16879701" cy="8256012"/>
          </a:xfrm>
          <a:prstGeom prst="rect">
            <a:avLst/>
          </a:prstGeom>
        </p:spPr>
        <p:txBody>
          <a:bodyPr/>
          <a:lstStyle/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QFT y el Modelo Estándar (y Más Allá)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Que rol cumplen los teoremas?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Teoremas: </a:t>
            </a:r>
            <a:br/>
            <a:br/>
            <a:r>
              <a:t>         3.1 Feynman sobre partículas sin masa de spin 2</a:t>
            </a:r>
            <a:br/>
            <a:r>
              <a:t>         3.2 Weinberg-Witten</a:t>
            </a:r>
            <a:br/>
            <a:r>
              <a:t>         3.3 Alppesquist-Carrazone</a:t>
            </a:r>
            <a:br/>
            <a:r>
              <a:t>         3.4 Coleman-Mandula</a:t>
            </a:r>
          </a:p>
          <a:p>
            <a:pPr marL="862330" indent="-862330" defTabSz="2365188">
              <a:spcBef>
                <a:spcPts val="4300"/>
              </a:spcBef>
              <a:buSzPct val="100000"/>
              <a:buAutoNum type="arabicPeriod" startAt="1"/>
              <a:defRPr b="1" sz="4656"/>
            </a:pPr>
            <a:r>
              <a:t>Conclusiones</a:t>
            </a:r>
            <a:br/>
            <a:r>
              <a:t>         </a:t>
            </a:r>
          </a:p>
        </p:txBody>
      </p:sp>
      <p:pic>
        <p:nvPicPr>
          <p:cNvPr id="17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9723" y="9125765"/>
            <a:ext cx="8411106" cy="101601"/>
          </a:xfrm>
          <a:prstGeom prst="rect">
            <a:avLst/>
          </a:prstGeom>
        </p:spPr>
      </p:pic>
      <p:pic>
        <p:nvPicPr>
          <p:cNvPr id="17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9723" y="9744189"/>
            <a:ext cx="8411106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548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54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551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553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55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55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55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56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56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56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566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567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568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0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573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5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576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7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578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579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58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58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58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58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58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591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592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593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5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596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599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02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3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604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60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60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60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61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61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61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617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618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619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1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622" name="Equation"/>
          <p:cNvSpPr txBox="1"/>
          <p:nvPr/>
        </p:nvSpPr>
        <p:spPr>
          <a:xfrm>
            <a:off x="16618244" y="8337380"/>
            <a:ext cx="2130487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23" name="Equation"/>
          <p:cNvSpPr txBox="1"/>
          <p:nvPr/>
        </p:nvSpPr>
        <p:spPr>
          <a:xfrm>
            <a:off x="13763291" y="8798390"/>
            <a:ext cx="1326869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24" name="Equation"/>
          <p:cNvSpPr txBox="1"/>
          <p:nvPr/>
        </p:nvSpPr>
        <p:spPr>
          <a:xfrm>
            <a:off x="13789326" y="10602081"/>
            <a:ext cx="12747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5000"/>
          </a:p>
        </p:txBody>
      </p:sp>
      <p:sp>
        <p:nvSpPr>
          <p:cNvPr id="625" name="Equation"/>
          <p:cNvSpPr txBox="1"/>
          <p:nvPr/>
        </p:nvSpPr>
        <p:spPr>
          <a:xfrm>
            <a:off x="16618244" y="10140753"/>
            <a:ext cx="2327645" cy="13217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26" name="Equation"/>
          <p:cNvSpPr txBox="1"/>
          <p:nvPr/>
        </p:nvSpPr>
        <p:spPr>
          <a:xfrm>
            <a:off x="13789326" y="12195788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627" name="Equation"/>
          <p:cNvSpPr txBox="1"/>
          <p:nvPr/>
        </p:nvSpPr>
        <p:spPr>
          <a:xfrm>
            <a:off x="16618244" y="11734460"/>
            <a:ext cx="3083323" cy="13217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28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631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34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5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636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63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63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64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64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64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64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649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650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651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Equation"/>
          <p:cNvSpPr txBox="1"/>
          <p:nvPr/>
        </p:nvSpPr>
        <p:spPr>
          <a:xfrm>
            <a:off x="16618244" y="7518815"/>
            <a:ext cx="2130487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53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54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657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5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60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1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662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663" name="Screenshot 2025-02-28 at 06.28.15.png" descr="Screenshot 2025-02-28 at 06.28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Equation"/>
          <p:cNvSpPr txBox="1"/>
          <p:nvPr/>
        </p:nvSpPr>
        <p:spPr>
          <a:xfrm>
            <a:off x="16618244" y="6011366"/>
            <a:ext cx="2130487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65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66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669" name="Equation"/>
          <p:cNvSpPr txBox="1"/>
          <p:nvPr/>
        </p:nvSpPr>
        <p:spPr>
          <a:xfrm>
            <a:off x="21330006" y="4598866"/>
            <a:ext cx="946245" cy="7169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70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73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4" name="Equation"/>
          <p:cNvSpPr txBox="1"/>
          <p:nvPr/>
        </p:nvSpPr>
        <p:spPr>
          <a:xfrm>
            <a:off x="13560653" y="4620366"/>
            <a:ext cx="910538" cy="841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75" name="Equation"/>
          <p:cNvSpPr txBox="1"/>
          <p:nvPr/>
        </p:nvSpPr>
        <p:spPr>
          <a:xfrm>
            <a:off x="17571814" y="4361278"/>
            <a:ext cx="657569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76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679" name="Equation"/>
          <p:cNvSpPr txBox="1"/>
          <p:nvPr/>
        </p:nvSpPr>
        <p:spPr>
          <a:xfrm>
            <a:off x="21330006" y="4598866"/>
            <a:ext cx="946245" cy="7169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80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8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83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4" name="Equation"/>
          <p:cNvSpPr txBox="1"/>
          <p:nvPr/>
        </p:nvSpPr>
        <p:spPr>
          <a:xfrm>
            <a:off x="13560654" y="4620366"/>
            <a:ext cx="910538" cy="841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85" name="Equation"/>
          <p:cNvSpPr txBox="1"/>
          <p:nvPr/>
        </p:nvSpPr>
        <p:spPr>
          <a:xfrm>
            <a:off x="17571814" y="4361278"/>
            <a:ext cx="657569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86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6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280000">
            <a:off x="12415725" y="7651073"/>
            <a:ext cx="10969747" cy="2823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690" name="Equation"/>
          <p:cNvSpPr txBox="1"/>
          <p:nvPr/>
        </p:nvSpPr>
        <p:spPr>
          <a:xfrm>
            <a:off x="21330006" y="4598866"/>
            <a:ext cx="946245" cy="7169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91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6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3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694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5" name="Equation"/>
          <p:cNvSpPr txBox="1"/>
          <p:nvPr/>
        </p:nvSpPr>
        <p:spPr>
          <a:xfrm>
            <a:off x="13560654" y="4620366"/>
            <a:ext cx="910538" cy="841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696" name="Equation"/>
          <p:cNvSpPr txBox="1"/>
          <p:nvPr/>
        </p:nvSpPr>
        <p:spPr>
          <a:xfrm>
            <a:off x="17571814" y="4361278"/>
            <a:ext cx="657569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697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6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9077" y="6774986"/>
            <a:ext cx="9402901" cy="5673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701" name="Equation"/>
          <p:cNvSpPr txBox="1"/>
          <p:nvPr/>
        </p:nvSpPr>
        <p:spPr>
          <a:xfrm>
            <a:off x="21330006" y="4598866"/>
            <a:ext cx="946245" cy="7169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702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70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05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6" name="Equation"/>
          <p:cNvSpPr txBox="1"/>
          <p:nvPr/>
        </p:nvSpPr>
        <p:spPr>
          <a:xfrm>
            <a:off x="13560654" y="4620366"/>
            <a:ext cx="910538" cy="841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</m:oMath>
              </m:oMathPara>
            </a14:m>
            <a:endParaRPr sz="6000"/>
          </a:p>
        </p:txBody>
      </p:sp>
      <p:sp>
        <p:nvSpPr>
          <p:cNvPr id="707" name="Equation"/>
          <p:cNvSpPr txBox="1"/>
          <p:nvPr/>
        </p:nvSpPr>
        <p:spPr>
          <a:xfrm>
            <a:off x="17571814" y="4361278"/>
            <a:ext cx="657569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08" name="Equation"/>
          <p:cNvSpPr txBox="1"/>
          <p:nvPr/>
        </p:nvSpPr>
        <p:spPr>
          <a:xfrm>
            <a:off x="11135442" y="3693105"/>
            <a:ext cx="1326868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9077" y="6774986"/>
            <a:ext cx="9402901" cy="5673084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Equation"/>
          <p:cNvSpPr txBox="1"/>
          <p:nvPr/>
        </p:nvSpPr>
        <p:spPr>
          <a:xfrm>
            <a:off x="20124867" y="8943777"/>
            <a:ext cx="2241817" cy="841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  <m:sup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6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6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713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71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5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16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7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718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719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72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72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72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72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72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731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732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733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5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736" name="Equation"/>
          <p:cNvSpPr txBox="1"/>
          <p:nvPr/>
        </p:nvSpPr>
        <p:spPr>
          <a:xfrm>
            <a:off x="16618244" y="8337380"/>
            <a:ext cx="2130487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37" name="Equation"/>
          <p:cNvSpPr txBox="1"/>
          <p:nvPr/>
        </p:nvSpPr>
        <p:spPr>
          <a:xfrm>
            <a:off x="13763291" y="8798390"/>
            <a:ext cx="1326869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38" name="Equation"/>
          <p:cNvSpPr txBox="1"/>
          <p:nvPr/>
        </p:nvSpPr>
        <p:spPr>
          <a:xfrm>
            <a:off x="13789327" y="10602081"/>
            <a:ext cx="12747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5000"/>
          </a:p>
        </p:txBody>
      </p:sp>
      <p:sp>
        <p:nvSpPr>
          <p:cNvPr id="739" name="Equation"/>
          <p:cNvSpPr txBox="1"/>
          <p:nvPr/>
        </p:nvSpPr>
        <p:spPr>
          <a:xfrm>
            <a:off x="16618244" y="10140753"/>
            <a:ext cx="2327645" cy="13217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40" name="Equation"/>
          <p:cNvSpPr txBox="1"/>
          <p:nvPr/>
        </p:nvSpPr>
        <p:spPr>
          <a:xfrm>
            <a:off x="13789327" y="12195788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741" name="Equation"/>
          <p:cNvSpPr txBox="1"/>
          <p:nvPr/>
        </p:nvSpPr>
        <p:spPr>
          <a:xfrm>
            <a:off x="16618244" y="11734460"/>
            <a:ext cx="3083323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42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911435">
            <a:off x="13074349" y="8966665"/>
            <a:ext cx="6501918" cy="101601"/>
          </a:xfrm>
          <a:prstGeom prst="rect">
            <a:avLst/>
          </a:prstGeom>
        </p:spPr>
      </p:pic>
      <p:pic>
        <p:nvPicPr>
          <p:cNvPr id="74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675422">
            <a:off x="13071000" y="8841616"/>
            <a:ext cx="6508616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72350">
            <a:off x="16819976" y="7916380"/>
            <a:ext cx="7459810" cy="466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QFT y el Modelo Estánda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QFT y el Modelo Estándar </a:t>
            </a:r>
          </a:p>
          <a:p>
            <a:pPr/>
            <a:r>
              <a:t>(Y Más Allá)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859914">
            <a:off x="2142360" y="7407930"/>
            <a:ext cx="3661032" cy="5451753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tangle"/>
          <p:cNvSpPr/>
          <p:nvPr/>
        </p:nvSpPr>
        <p:spPr>
          <a:xfrm>
            <a:off x="1091117" y="8509318"/>
            <a:ext cx="1932932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FUERZA ESTÁTICA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      </a:t>
            </a:r>
          </a:p>
          <a:p>
            <a:pPr marL="0" indent="0">
              <a:buSzTx/>
              <a:buNone/>
              <a:defRPr b="1"/>
            </a:pPr>
            <a:r>
              <a:t>                     </a:t>
            </a: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  <a:r>
              <a:t>FUERZA ESTÁTICA</a:t>
            </a:r>
          </a:p>
          <a:p>
            <a:pPr marL="0" indent="0">
              <a:buSzTx/>
              <a:buNone/>
              <a:defRPr b="1"/>
            </a:pPr>
            <a14:m>
              <m:oMath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{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0,1,2,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…</m:t>
                </m:r>
                <m:r>
                  <a:rPr xmlns:a="http://schemas.openxmlformats.org/drawingml/2006/main" sz="5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}</m:t>
                </m:r>
              </m:oMath>
            </a14:m>
            <a:r>
              <a:t>                            </a:t>
            </a:r>
            <a:br/>
            <a:r>
              <a:t>         </a:t>
            </a:r>
          </a:p>
        </p:txBody>
      </p:sp>
      <p:sp>
        <p:nvSpPr>
          <p:cNvPr id="749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7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52" name="Rounded Rectangle"/>
          <p:cNvSpPr/>
          <p:nvPr/>
        </p:nvSpPr>
        <p:spPr>
          <a:xfrm>
            <a:off x="3054843" y="5000744"/>
            <a:ext cx="3585921" cy="1270001"/>
          </a:xfrm>
          <a:prstGeom prst="roundRect">
            <a:avLst>
              <a:gd name="adj" fmla="val 15000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3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754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75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75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75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76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7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76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767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768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769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1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772" name="Equation"/>
          <p:cNvSpPr txBox="1"/>
          <p:nvPr/>
        </p:nvSpPr>
        <p:spPr>
          <a:xfrm>
            <a:off x="16618244" y="8337380"/>
            <a:ext cx="2130487" cy="13601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73" name="Equation"/>
          <p:cNvSpPr txBox="1"/>
          <p:nvPr/>
        </p:nvSpPr>
        <p:spPr>
          <a:xfrm>
            <a:off x="13763291" y="8798390"/>
            <a:ext cx="1326869" cy="43815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74" name="Equation"/>
          <p:cNvSpPr txBox="1"/>
          <p:nvPr/>
        </p:nvSpPr>
        <p:spPr>
          <a:xfrm>
            <a:off x="13789327" y="10602081"/>
            <a:ext cx="12747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5000"/>
          </a:p>
        </p:txBody>
      </p:sp>
      <p:sp>
        <p:nvSpPr>
          <p:cNvPr id="775" name="Equation"/>
          <p:cNvSpPr txBox="1"/>
          <p:nvPr/>
        </p:nvSpPr>
        <p:spPr>
          <a:xfrm>
            <a:off x="16618244" y="10140753"/>
            <a:ext cx="2327645" cy="13217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76" name="Equation"/>
          <p:cNvSpPr txBox="1"/>
          <p:nvPr/>
        </p:nvSpPr>
        <p:spPr>
          <a:xfrm>
            <a:off x="13789327" y="12195788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777" name="Equation"/>
          <p:cNvSpPr txBox="1"/>
          <p:nvPr/>
        </p:nvSpPr>
        <p:spPr>
          <a:xfrm>
            <a:off x="16618244" y="11734460"/>
            <a:ext cx="3083323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778" name="Arrow"/>
          <p:cNvSpPr/>
          <p:nvPr/>
        </p:nvSpPr>
        <p:spPr>
          <a:xfrm>
            <a:off x="8847666" y="9726800"/>
            <a:ext cx="2805540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7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911435">
            <a:off x="13074349" y="8966665"/>
            <a:ext cx="6501918" cy="101601"/>
          </a:xfrm>
          <a:prstGeom prst="rect">
            <a:avLst/>
          </a:prstGeom>
        </p:spPr>
      </p:pic>
      <p:pic>
        <p:nvPicPr>
          <p:cNvPr id="7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675422">
            <a:off x="13071000" y="8841616"/>
            <a:ext cx="6508616" cy="101601"/>
          </a:xfrm>
          <a:prstGeom prst="rect">
            <a:avLst/>
          </a:prstGeom>
        </p:spPr>
      </p:pic>
      <p:pic>
        <p:nvPicPr>
          <p:cNvPr id="78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675422">
            <a:off x="13291605" y="10770038"/>
            <a:ext cx="6508616" cy="101601"/>
          </a:xfrm>
          <a:prstGeom prst="rect">
            <a:avLst/>
          </a:prstGeom>
        </p:spPr>
      </p:pic>
      <p:pic>
        <p:nvPicPr>
          <p:cNvPr id="78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911435">
            <a:off x="13074349" y="10770038"/>
            <a:ext cx="6501918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7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791" name="Rounded Rectangle"/>
          <p:cNvSpPr/>
          <p:nvPr/>
        </p:nvSpPr>
        <p:spPr>
          <a:xfrm>
            <a:off x="3054843" y="5000744"/>
            <a:ext cx="3585921" cy="2969601"/>
          </a:xfrm>
          <a:prstGeom prst="roundRect">
            <a:avLst>
              <a:gd name="adj" fmla="val 6415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2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793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79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79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79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80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80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80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806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807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808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0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811" name="Equation"/>
          <p:cNvSpPr txBox="1"/>
          <p:nvPr/>
        </p:nvSpPr>
        <p:spPr>
          <a:xfrm>
            <a:off x="4185004" y="6977331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812" name="Equation"/>
          <p:cNvSpPr txBox="1"/>
          <p:nvPr/>
        </p:nvSpPr>
        <p:spPr>
          <a:xfrm>
            <a:off x="16777295" y="6079441"/>
            <a:ext cx="1610405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813" name="Arrow"/>
          <p:cNvSpPr/>
          <p:nvPr/>
        </p:nvSpPr>
        <p:spPr>
          <a:xfrm>
            <a:off x="7259422" y="9509155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4" name="Contando Grados…"/>
          <p:cNvSpPr txBox="1"/>
          <p:nvPr/>
        </p:nvSpPr>
        <p:spPr>
          <a:xfrm>
            <a:off x="1573564" y="9365596"/>
            <a:ext cx="5420869" cy="1557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Contando Grados 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libertad</a:t>
            </a:r>
          </a:p>
        </p:txBody>
      </p:sp>
      <p:sp>
        <p:nvSpPr>
          <p:cNvPr id="815" name="Equation"/>
          <p:cNvSpPr txBox="1"/>
          <p:nvPr/>
        </p:nvSpPr>
        <p:spPr>
          <a:xfrm>
            <a:off x="11558450" y="9847219"/>
            <a:ext cx="847228" cy="674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5000"/>
          </a:p>
        </p:txBody>
      </p:sp>
      <p:sp>
        <p:nvSpPr>
          <p:cNvPr id="816" name="Simétrico…"/>
          <p:cNvSpPr txBox="1"/>
          <p:nvPr/>
        </p:nvSpPr>
        <p:spPr>
          <a:xfrm>
            <a:off x="10527025" y="10849863"/>
            <a:ext cx="289102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Simétrico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10 d.o.f.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81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821" name="Rounded Rectangle"/>
          <p:cNvSpPr/>
          <p:nvPr/>
        </p:nvSpPr>
        <p:spPr>
          <a:xfrm>
            <a:off x="3054843" y="5000744"/>
            <a:ext cx="3585921" cy="2969601"/>
          </a:xfrm>
          <a:prstGeom prst="roundRect">
            <a:avLst>
              <a:gd name="adj" fmla="val 6415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2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823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82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82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82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83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83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83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836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837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838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0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841" name="Equation"/>
          <p:cNvSpPr txBox="1"/>
          <p:nvPr/>
        </p:nvSpPr>
        <p:spPr>
          <a:xfrm>
            <a:off x="4185004" y="6977331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842" name="Equation"/>
          <p:cNvSpPr txBox="1"/>
          <p:nvPr/>
        </p:nvSpPr>
        <p:spPr>
          <a:xfrm>
            <a:off x="16777295" y="6079441"/>
            <a:ext cx="1610405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843" name="Arrow"/>
          <p:cNvSpPr/>
          <p:nvPr/>
        </p:nvSpPr>
        <p:spPr>
          <a:xfrm>
            <a:off x="7259422" y="9509155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4" name="Contando Grados…"/>
          <p:cNvSpPr txBox="1"/>
          <p:nvPr/>
        </p:nvSpPr>
        <p:spPr>
          <a:xfrm>
            <a:off x="1573564" y="9365596"/>
            <a:ext cx="542086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Contando Grados 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libertad</a:t>
            </a:r>
          </a:p>
        </p:txBody>
      </p:sp>
      <p:sp>
        <p:nvSpPr>
          <p:cNvPr id="845" name="Equation"/>
          <p:cNvSpPr txBox="1"/>
          <p:nvPr/>
        </p:nvSpPr>
        <p:spPr>
          <a:xfrm>
            <a:off x="11558451" y="9847219"/>
            <a:ext cx="847227" cy="674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5000"/>
          </a:p>
        </p:txBody>
      </p:sp>
      <p:sp>
        <p:nvSpPr>
          <p:cNvPr id="846" name="Simétrico…"/>
          <p:cNvSpPr txBox="1"/>
          <p:nvPr/>
        </p:nvSpPr>
        <p:spPr>
          <a:xfrm>
            <a:off x="10527024" y="10849863"/>
            <a:ext cx="289102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Simétrico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10 d.o.f.</a:t>
            </a:r>
          </a:p>
        </p:txBody>
      </p:sp>
      <p:sp>
        <p:nvSpPr>
          <p:cNvPr id="847" name=", 2 polarizaciones"/>
          <p:cNvSpPr txBox="1"/>
          <p:nvPr/>
        </p:nvSpPr>
        <p:spPr>
          <a:xfrm>
            <a:off x="15902091" y="8330540"/>
            <a:ext cx="7141044" cy="102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2 polarizaciones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8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1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852" name="Rounded Rectangle"/>
          <p:cNvSpPr/>
          <p:nvPr/>
        </p:nvSpPr>
        <p:spPr>
          <a:xfrm>
            <a:off x="3054843" y="5000744"/>
            <a:ext cx="3585921" cy="2969601"/>
          </a:xfrm>
          <a:prstGeom prst="roundRect">
            <a:avLst>
              <a:gd name="adj" fmla="val 6415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53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854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855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85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85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86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8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86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867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868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869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1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872" name="Equation"/>
          <p:cNvSpPr txBox="1"/>
          <p:nvPr/>
        </p:nvSpPr>
        <p:spPr>
          <a:xfrm>
            <a:off x="4185004" y="6977331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873" name="Equation"/>
          <p:cNvSpPr txBox="1"/>
          <p:nvPr/>
        </p:nvSpPr>
        <p:spPr>
          <a:xfrm>
            <a:off x="16777295" y="6079441"/>
            <a:ext cx="1610405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874" name="Arrow"/>
          <p:cNvSpPr/>
          <p:nvPr/>
        </p:nvSpPr>
        <p:spPr>
          <a:xfrm>
            <a:off x="7259422" y="9509155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5" name="Contando Grados…"/>
          <p:cNvSpPr txBox="1"/>
          <p:nvPr/>
        </p:nvSpPr>
        <p:spPr>
          <a:xfrm>
            <a:off x="1573564" y="9365596"/>
            <a:ext cx="542086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Contando Grados 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libertad</a:t>
            </a:r>
          </a:p>
        </p:txBody>
      </p:sp>
      <p:sp>
        <p:nvSpPr>
          <p:cNvPr id="876" name="Equation"/>
          <p:cNvSpPr txBox="1"/>
          <p:nvPr/>
        </p:nvSpPr>
        <p:spPr>
          <a:xfrm>
            <a:off x="11558451" y="9847219"/>
            <a:ext cx="847227" cy="674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5000"/>
          </a:p>
        </p:txBody>
      </p:sp>
      <p:sp>
        <p:nvSpPr>
          <p:cNvPr id="877" name="Simétrico…"/>
          <p:cNvSpPr txBox="1"/>
          <p:nvPr/>
        </p:nvSpPr>
        <p:spPr>
          <a:xfrm>
            <a:off x="10527024" y="10849863"/>
            <a:ext cx="289102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Simétrico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10 d.o.f.</a:t>
            </a:r>
          </a:p>
        </p:txBody>
      </p:sp>
      <p:sp>
        <p:nvSpPr>
          <p:cNvPr id="878" name=", 2 polarizaciones"/>
          <p:cNvSpPr txBox="1"/>
          <p:nvPr/>
        </p:nvSpPr>
        <p:spPr>
          <a:xfrm>
            <a:off x="15902091" y="8330540"/>
            <a:ext cx="7141044" cy="102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2 polarizaciones</a:t>
            </a:r>
          </a:p>
        </p:txBody>
      </p:sp>
      <p:sp>
        <p:nvSpPr>
          <p:cNvPr id="879" name=", 4 d.o.f."/>
          <p:cNvSpPr txBox="1"/>
          <p:nvPr/>
        </p:nvSpPr>
        <p:spPr>
          <a:xfrm>
            <a:off x="14820013" y="9623509"/>
            <a:ext cx="5726950" cy="112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∇</m:t>
                    </m:r>
                  </m:e>
                  <m:sub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4 d.o.f.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8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884" name="Rounded Rectangle"/>
          <p:cNvSpPr/>
          <p:nvPr/>
        </p:nvSpPr>
        <p:spPr>
          <a:xfrm>
            <a:off x="3054843" y="5000744"/>
            <a:ext cx="3585921" cy="2969601"/>
          </a:xfrm>
          <a:prstGeom prst="roundRect">
            <a:avLst>
              <a:gd name="adj" fmla="val 6415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5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886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88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88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89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89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89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89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899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900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901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3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904" name="Equation"/>
          <p:cNvSpPr txBox="1"/>
          <p:nvPr/>
        </p:nvSpPr>
        <p:spPr>
          <a:xfrm>
            <a:off x="4185004" y="6977331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905" name="Equation"/>
          <p:cNvSpPr txBox="1"/>
          <p:nvPr/>
        </p:nvSpPr>
        <p:spPr>
          <a:xfrm>
            <a:off x="16777295" y="6079441"/>
            <a:ext cx="1610405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906" name="Arrow"/>
          <p:cNvSpPr/>
          <p:nvPr/>
        </p:nvSpPr>
        <p:spPr>
          <a:xfrm>
            <a:off x="7259422" y="9509155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7" name="Contando Grados…"/>
          <p:cNvSpPr txBox="1"/>
          <p:nvPr/>
        </p:nvSpPr>
        <p:spPr>
          <a:xfrm>
            <a:off x="1573564" y="9365596"/>
            <a:ext cx="542086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Contando Grados 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libertad</a:t>
            </a:r>
          </a:p>
        </p:txBody>
      </p:sp>
      <p:sp>
        <p:nvSpPr>
          <p:cNvPr id="908" name="Equation"/>
          <p:cNvSpPr txBox="1"/>
          <p:nvPr/>
        </p:nvSpPr>
        <p:spPr>
          <a:xfrm>
            <a:off x="11558451" y="9847219"/>
            <a:ext cx="847227" cy="674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5000"/>
          </a:p>
        </p:txBody>
      </p:sp>
      <p:sp>
        <p:nvSpPr>
          <p:cNvPr id="909" name="Simétrico…"/>
          <p:cNvSpPr txBox="1"/>
          <p:nvPr/>
        </p:nvSpPr>
        <p:spPr>
          <a:xfrm>
            <a:off x="10527024" y="10849863"/>
            <a:ext cx="289102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Simétrico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10 d.o.f.</a:t>
            </a:r>
          </a:p>
        </p:txBody>
      </p:sp>
      <p:sp>
        <p:nvSpPr>
          <p:cNvPr id="910" name=", 2 polarizaciones"/>
          <p:cNvSpPr txBox="1"/>
          <p:nvPr/>
        </p:nvSpPr>
        <p:spPr>
          <a:xfrm>
            <a:off x="15902091" y="8330540"/>
            <a:ext cx="7141044" cy="102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2 polarizaciones</a:t>
            </a:r>
          </a:p>
        </p:txBody>
      </p:sp>
      <p:sp>
        <p:nvSpPr>
          <p:cNvPr id="911" name=", 4 d.o.f."/>
          <p:cNvSpPr txBox="1"/>
          <p:nvPr/>
        </p:nvSpPr>
        <p:spPr>
          <a:xfrm>
            <a:off x="14820013" y="9623509"/>
            <a:ext cx="5726950" cy="112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∇</m:t>
                    </m:r>
                  </m:e>
                  <m:sub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4 d.o.f.</a:t>
            </a:r>
          </a:p>
        </p:txBody>
      </p:sp>
      <p:sp>
        <p:nvSpPr>
          <p:cNvPr id="912" name="10 - 2 - 4 = 4 d.o.f restantes"/>
          <p:cNvSpPr/>
          <p:nvPr/>
        </p:nvSpPr>
        <p:spPr>
          <a:xfrm>
            <a:off x="14813722" y="11109836"/>
            <a:ext cx="8086329" cy="190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0" y="0"/>
                </a:moveTo>
                <a:cubicBezTo>
                  <a:pt x="179" y="0"/>
                  <a:pt x="0" y="762"/>
                  <a:pt x="0" y="1700"/>
                </a:cubicBezTo>
                <a:lnTo>
                  <a:pt x="0" y="19904"/>
                </a:lnTo>
                <a:cubicBezTo>
                  <a:pt x="0" y="20842"/>
                  <a:pt x="179" y="21600"/>
                  <a:pt x="400" y="21600"/>
                </a:cubicBezTo>
                <a:lnTo>
                  <a:pt x="21201" y="21600"/>
                </a:lnTo>
                <a:cubicBezTo>
                  <a:pt x="21210" y="21600"/>
                  <a:pt x="21217" y="21580"/>
                  <a:pt x="21226" y="21577"/>
                </a:cubicBezTo>
                <a:lnTo>
                  <a:pt x="21222" y="21600"/>
                </a:lnTo>
                <a:lnTo>
                  <a:pt x="21233" y="21573"/>
                </a:lnTo>
                <a:cubicBezTo>
                  <a:pt x="21348" y="21532"/>
                  <a:pt x="21445" y="21290"/>
                  <a:pt x="21512" y="20923"/>
                </a:cubicBezTo>
                <a:lnTo>
                  <a:pt x="21533" y="20874"/>
                </a:lnTo>
                <a:lnTo>
                  <a:pt x="21544" y="20725"/>
                </a:lnTo>
                <a:cubicBezTo>
                  <a:pt x="21577" y="20478"/>
                  <a:pt x="21600" y="20209"/>
                  <a:pt x="21600" y="19904"/>
                </a:cubicBezTo>
                <a:lnTo>
                  <a:pt x="21600" y="1700"/>
                </a:lnTo>
                <a:cubicBezTo>
                  <a:pt x="21600" y="762"/>
                  <a:pt x="21422" y="0"/>
                  <a:pt x="21201" y="0"/>
                </a:cubicBezTo>
                <a:lnTo>
                  <a:pt x="40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10 - 2 - 4 = 4 d.o.f restantes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Teorema 1: Feynman spin 2 massless particle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 defTabSz="2413955">
              <a:defRPr spc="-168" sz="8415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1: Feynman spin 2 massless particle</a:t>
            </a:r>
          </a:p>
        </p:txBody>
      </p:sp>
      <p:sp>
        <p:nvSpPr>
          <p:cNvPr id="91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Equation"/>
          <p:cNvSpPr txBox="1"/>
          <p:nvPr/>
        </p:nvSpPr>
        <p:spPr>
          <a:xfrm>
            <a:off x="4000836" y="5338809"/>
            <a:ext cx="1693934" cy="5938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5000"/>
          </a:p>
        </p:txBody>
      </p:sp>
      <p:sp>
        <p:nvSpPr>
          <p:cNvPr id="917" name="Rounded Rectangle"/>
          <p:cNvSpPr/>
          <p:nvPr/>
        </p:nvSpPr>
        <p:spPr>
          <a:xfrm>
            <a:off x="3054843" y="5000744"/>
            <a:ext cx="3585921" cy="2969601"/>
          </a:xfrm>
          <a:prstGeom prst="roundRect">
            <a:avLst>
              <a:gd name="adj" fmla="val 6415"/>
            </a:avLst>
          </a:prstGeom>
          <a:ln w="889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18" name="CONTENIDO…"/>
          <p:cNvSpPr txBox="1"/>
          <p:nvPr/>
        </p:nvSpPr>
        <p:spPr>
          <a:xfrm>
            <a:off x="11884822" y="6079441"/>
            <a:ext cx="3873704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sp>
        <p:nvSpPr>
          <p:cNvPr id="919" name="CONTENIDO…"/>
          <p:cNvSpPr txBox="1"/>
          <p:nvPr/>
        </p:nvSpPr>
        <p:spPr>
          <a:xfrm>
            <a:off x="19406468" y="6079441"/>
            <a:ext cx="3873705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CONTENIDO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MATERIA</a:t>
            </a:r>
          </a:p>
        </p:txBody>
      </p:sp>
      <p:pic>
        <p:nvPicPr>
          <p:cNvPr id="92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1559" y="5961472"/>
            <a:ext cx="4520230" cy="88901"/>
          </a:xfrm>
          <a:prstGeom prst="rect">
            <a:avLst/>
          </a:prstGeom>
        </p:spPr>
      </p:pic>
      <p:pic>
        <p:nvPicPr>
          <p:cNvPr id="92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1197170" y="5774690"/>
            <a:ext cx="566358" cy="88901"/>
          </a:xfrm>
          <a:prstGeom prst="rect">
            <a:avLst/>
          </a:prstGeom>
        </p:spPr>
      </p:pic>
      <p:pic>
        <p:nvPicPr>
          <p:cNvPr id="92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15866887" y="5774690"/>
            <a:ext cx="566358" cy="88901"/>
          </a:xfrm>
          <a:prstGeom prst="rect">
            <a:avLst/>
          </a:prstGeom>
        </p:spPr>
      </p:pic>
      <p:pic>
        <p:nvPicPr>
          <p:cNvPr id="92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3205" y="5961472"/>
            <a:ext cx="4520230" cy="88901"/>
          </a:xfrm>
          <a:prstGeom prst="rect">
            <a:avLst/>
          </a:prstGeom>
        </p:spPr>
      </p:pic>
      <p:pic>
        <p:nvPicPr>
          <p:cNvPr id="92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23388533" y="5774690"/>
            <a:ext cx="566358" cy="88901"/>
          </a:xfrm>
          <a:prstGeom prst="rect">
            <a:avLst/>
          </a:prstGeom>
        </p:spPr>
      </p:pic>
      <p:pic>
        <p:nvPicPr>
          <p:cNvPr id="93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500000">
            <a:off x="18739187" y="5774690"/>
            <a:ext cx="566358" cy="88901"/>
          </a:xfrm>
          <a:prstGeom prst="rect">
            <a:avLst/>
          </a:prstGeom>
        </p:spPr>
      </p:pic>
      <p:sp>
        <p:nvSpPr>
          <p:cNvPr id="932" name="Equation"/>
          <p:cNvSpPr txBox="1"/>
          <p:nvPr/>
        </p:nvSpPr>
        <p:spPr>
          <a:xfrm>
            <a:off x="13452988" y="4620366"/>
            <a:ext cx="884846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6000"/>
          </a:p>
        </p:txBody>
      </p:sp>
      <p:sp>
        <p:nvSpPr>
          <p:cNvPr id="933" name="Equation"/>
          <p:cNvSpPr txBox="1"/>
          <p:nvPr/>
        </p:nvSpPr>
        <p:spPr>
          <a:xfrm>
            <a:off x="21320940" y="4620366"/>
            <a:ext cx="928669" cy="798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</m:oMath>
              </m:oMathPara>
            </a14:m>
            <a:endParaRPr sz="6000"/>
          </a:p>
        </p:txBody>
      </p:sp>
      <p:pic>
        <p:nvPicPr>
          <p:cNvPr id="934" name="Screenshot 2025-02-28 at 06.28.15.png" descr="Screenshot 2025-02-28 at 06.28.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2487" y="4599602"/>
            <a:ext cx="3222002" cy="840524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Double Arrow"/>
          <p:cNvSpPr/>
          <p:nvPr/>
        </p:nvSpPr>
        <p:spPr>
          <a:xfrm>
            <a:off x="15907980" y="3843867"/>
            <a:ext cx="3551015" cy="589977"/>
          </a:xfrm>
          <a:prstGeom prst="leftRightArrow">
            <a:avLst>
              <a:gd name="adj1" fmla="val 42570"/>
              <a:gd name="adj2" fmla="val 13120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36" name="PROPAGADOR"/>
          <p:cNvSpPr txBox="1"/>
          <p:nvPr/>
        </p:nvSpPr>
        <p:spPr>
          <a:xfrm>
            <a:off x="16539726" y="3382220"/>
            <a:ext cx="228752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PROPAGADOR</a:t>
            </a:r>
          </a:p>
        </p:txBody>
      </p:sp>
      <p:sp>
        <p:nvSpPr>
          <p:cNvPr id="937" name="Equation"/>
          <p:cNvSpPr txBox="1"/>
          <p:nvPr/>
        </p:nvSpPr>
        <p:spPr>
          <a:xfrm>
            <a:off x="4185004" y="6977331"/>
            <a:ext cx="1325599" cy="4375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5000"/>
          </a:p>
        </p:txBody>
      </p:sp>
      <p:sp>
        <p:nvSpPr>
          <p:cNvPr id="938" name="Equation"/>
          <p:cNvSpPr txBox="1"/>
          <p:nvPr/>
        </p:nvSpPr>
        <p:spPr>
          <a:xfrm>
            <a:off x="16777295" y="6079441"/>
            <a:ext cx="1610405" cy="13217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5000"/>
          </a:p>
        </p:txBody>
      </p:sp>
      <p:sp>
        <p:nvSpPr>
          <p:cNvPr id="939" name="Arrow"/>
          <p:cNvSpPr/>
          <p:nvPr/>
        </p:nvSpPr>
        <p:spPr>
          <a:xfrm>
            <a:off x="7259422" y="9509155"/>
            <a:ext cx="280553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0" name="Contando Grados…"/>
          <p:cNvSpPr txBox="1"/>
          <p:nvPr/>
        </p:nvSpPr>
        <p:spPr>
          <a:xfrm>
            <a:off x="1573564" y="9365596"/>
            <a:ext cx="542086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Contando Grados 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de libertad</a:t>
            </a:r>
          </a:p>
        </p:txBody>
      </p:sp>
      <p:sp>
        <p:nvSpPr>
          <p:cNvPr id="941" name="Equation"/>
          <p:cNvSpPr txBox="1"/>
          <p:nvPr/>
        </p:nvSpPr>
        <p:spPr>
          <a:xfrm>
            <a:off x="11558451" y="9847219"/>
            <a:ext cx="847227" cy="674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</m:sSub>
                </m:oMath>
              </m:oMathPara>
            </a14:m>
            <a:endParaRPr sz="5000"/>
          </a:p>
        </p:txBody>
      </p:sp>
      <p:sp>
        <p:nvSpPr>
          <p:cNvPr id="942" name="Simétrico…"/>
          <p:cNvSpPr txBox="1"/>
          <p:nvPr/>
        </p:nvSpPr>
        <p:spPr>
          <a:xfrm>
            <a:off x="10527024" y="10849863"/>
            <a:ext cx="2891029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:r>
              <a:t>Simétrico</a:t>
            </a:r>
          </a:p>
          <a:p>
            <a:pPr>
              <a:defRPr b="1" i="1" sz="4800">
                <a:solidFill>
                  <a:srgbClr val="000000"/>
                </a:solidFill>
              </a:defRPr>
            </a:pPr>
            <a:r>
              <a:t>10 d.o.f.</a:t>
            </a:r>
          </a:p>
        </p:txBody>
      </p:sp>
      <p:sp>
        <p:nvSpPr>
          <p:cNvPr id="943" name=", 2 polarizaciones"/>
          <p:cNvSpPr txBox="1"/>
          <p:nvPr/>
        </p:nvSpPr>
        <p:spPr>
          <a:xfrm>
            <a:off x="15902091" y="8330540"/>
            <a:ext cx="7141044" cy="102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2 polarizaciones</a:t>
            </a:r>
          </a:p>
        </p:txBody>
      </p:sp>
      <p:sp>
        <p:nvSpPr>
          <p:cNvPr id="944" name=", 4 d.o.f."/>
          <p:cNvSpPr txBox="1"/>
          <p:nvPr/>
        </p:nvSpPr>
        <p:spPr>
          <a:xfrm>
            <a:off x="14820013" y="9623509"/>
            <a:ext cx="5726950" cy="112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4800">
                <a:solidFill>
                  <a:srgbClr val="000000"/>
                </a:solidFill>
              </a:defRPr>
            </a:pPr>
            <a14:m>
              <m:oMath>
                <m:sSub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∇</m:t>
                    </m:r>
                  </m:e>
                  <m:sub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4 d.o.f.</a:t>
            </a:r>
          </a:p>
        </p:txBody>
      </p:sp>
      <p:sp>
        <p:nvSpPr>
          <p:cNvPr id="945" name="10 - 2 - 4 = 4 d.o.f restantes…"/>
          <p:cNvSpPr/>
          <p:nvPr/>
        </p:nvSpPr>
        <p:spPr>
          <a:xfrm>
            <a:off x="14813722" y="11109836"/>
            <a:ext cx="8086329" cy="190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0" y="0"/>
                </a:moveTo>
                <a:cubicBezTo>
                  <a:pt x="179" y="0"/>
                  <a:pt x="0" y="762"/>
                  <a:pt x="0" y="1700"/>
                </a:cubicBezTo>
                <a:lnTo>
                  <a:pt x="0" y="19904"/>
                </a:lnTo>
                <a:cubicBezTo>
                  <a:pt x="0" y="20842"/>
                  <a:pt x="179" y="21600"/>
                  <a:pt x="400" y="21600"/>
                </a:cubicBezTo>
                <a:lnTo>
                  <a:pt x="21201" y="21600"/>
                </a:lnTo>
                <a:cubicBezTo>
                  <a:pt x="21210" y="21600"/>
                  <a:pt x="21217" y="21580"/>
                  <a:pt x="21226" y="21577"/>
                </a:cubicBezTo>
                <a:lnTo>
                  <a:pt x="21222" y="21600"/>
                </a:lnTo>
                <a:lnTo>
                  <a:pt x="21233" y="21573"/>
                </a:lnTo>
                <a:cubicBezTo>
                  <a:pt x="21348" y="21532"/>
                  <a:pt x="21445" y="21290"/>
                  <a:pt x="21512" y="20923"/>
                </a:cubicBezTo>
                <a:lnTo>
                  <a:pt x="21533" y="20874"/>
                </a:lnTo>
                <a:lnTo>
                  <a:pt x="21544" y="20725"/>
                </a:lnTo>
                <a:cubicBezTo>
                  <a:pt x="21577" y="20478"/>
                  <a:pt x="21600" y="20209"/>
                  <a:pt x="21600" y="19904"/>
                </a:cubicBezTo>
                <a:lnTo>
                  <a:pt x="21600" y="1700"/>
                </a:lnTo>
                <a:cubicBezTo>
                  <a:pt x="21600" y="762"/>
                  <a:pt x="21422" y="0"/>
                  <a:pt x="21201" y="0"/>
                </a:cubicBezTo>
                <a:lnTo>
                  <a:pt x="40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10 - 2 - 4 = 4 d.o.f restantes</a:t>
            </a:r>
          </a:p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DIFEOMORFISMOS!</a:t>
            </a:r>
          </a:p>
        </p:txBody>
      </p:sp>
      <p:sp>
        <p:nvSpPr>
          <p:cNvPr id="946" name="Arrow"/>
          <p:cNvSpPr/>
          <p:nvPr/>
        </p:nvSpPr>
        <p:spPr>
          <a:xfrm>
            <a:off x="15347591" y="12049018"/>
            <a:ext cx="928670" cy="589977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1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2350">
            <a:off x="16819976" y="7916381"/>
            <a:ext cx="7459809" cy="466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Teorema 2: Weinberg-Witte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Teorema 2: Weinberg-Witten</a:t>
            </a:r>
          </a:p>
        </p:txBody>
      </p:sp>
      <p:pic>
        <p:nvPicPr>
          <p:cNvPr id="9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95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61" name="Image"/>
          <p:cNvGrpSpPr/>
          <p:nvPr/>
        </p:nvGrpSpPr>
        <p:grpSpPr>
          <a:xfrm rot="21000000">
            <a:off x="12995353" y="3477771"/>
            <a:ext cx="6691410" cy="6760458"/>
            <a:chOff x="0" y="0"/>
            <a:chExt cx="6691408" cy="6760456"/>
          </a:xfrm>
        </p:grpSpPr>
        <p:pic>
          <p:nvPicPr>
            <p:cNvPr id="9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899"/>
              <a:ext cx="6437410" cy="64302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91409" cy="67604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9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67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96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970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96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5828171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97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76" name="Image"/>
          <p:cNvGrpSpPr/>
          <p:nvPr/>
        </p:nvGrpSpPr>
        <p:grpSpPr>
          <a:xfrm>
            <a:off x="14975138" y="3930566"/>
            <a:ext cx="6292291" cy="8392418"/>
            <a:chOff x="0" y="0"/>
            <a:chExt cx="6292289" cy="8392417"/>
          </a:xfrm>
        </p:grpSpPr>
        <p:pic>
          <p:nvPicPr>
            <p:cNvPr id="97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038290" cy="80622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7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92290" cy="8392418"/>
            </a:xfrm>
            <a:prstGeom prst="rect">
              <a:avLst/>
            </a:prstGeom>
            <a:effectLst/>
          </p:spPr>
        </p:pic>
      </p:grpSp>
      <p:sp>
        <p:nvSpPr>
          <p:cNvPr id="977" name="S. Coleman"/>
          <p:cNvSpPr txBox="1"/>
          <p:nvPr/>
        </p:nvSpPr>
        <p:spPr>
          <a:xfrm>
            <a:off x="16399316" y="12397564"/>
            <a:ext cx="3443937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000000"/>
                </a:solidFill>
              </a:defRPr>
            </a:lvl1pPr>
          </a:lstStyle>
          <a:p>
            <a:pPr/>
            <a:r>
              <a:t>S. Coleman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191" name="Quantum Field Theo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Quantum Field Theory</a:t>
            </a:r>
          </a:p>
        </p:txBody>
      </p:sp>
      <p:sp>
        <p:nvSpPr>
          <p:cNvPr id="192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pic>
        <p:nvPicPr>
          <p:cNvPr id="193" name="Screenshot 2025-02-28 at 11.30.00.png" descr="Screenshot 2025-02-28 at 11.30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765" y="3252282"/>
            <a:ext cx="7704532" cy="571376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quation"/>
          <p:cNvSpPr txBox="1"/>
          <p:nvPr/>
        </p:nvSpPr>
        <p:spPr>
          <a:xfrm>
            <a:off x="10677678" y="2625779"/>
            <a:ext cx="11212297" cy="179766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rad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sp>
        <p:nvSpPr>
          <p:cNvPr id="195" name="Equation"/>
          <p:cNvSpPr txBox="1"/>
          <p:nvPr/>
        </p:nvSpPr>
        <p:spPr>
          <a:xfrm>
            <a:off x="9307005" y="6115699"/>
            <a:ext cx="14415457" cy="19526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lim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</m:lim>
                  </m:limUp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k</m:t>
                  </m:r>
                  <m:rad>
                    <m:ra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e>
                  </m:rad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sp>
        <p:nvSpPr>
          <p:cNvPr id="196" name="Equation"/>
          <p:cNvSpPr txBox="1"/>
          <p:nvPr/>
        </p:nvSpPr>
        <p:spPr>
          <a:xfrm>
            <a:off x="5974479" y="9994595"/>
            <a:ext cx="7207153" cy="6699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sSup>
                    <m:e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p>
                  </m:sSup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m:rPr>
                      <m:sty m:val="bi"/>
                    </m:rP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i"/>
                    </m:rP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5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98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Sean   y  dos estados de una partícula sin masa, de espín  ."/>
          <p:cNvSpPr txBox="1"/>
          <p:nvPr>
            <p:ph type="body" sz="half" idx="1"/>
          </p:nvPr>
        </p:nvSpPr>
        <p:spPr>
          <a:xfrm>
            <a:off x="1490977" y="3576263"/>
            <a:ext cx="10597975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Sean </a:t>
            </a:r>
            <a14:m>
              <m:oMath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 </a:t>
            </a:r>
            <a:r>
              <a:t>y</a:t>
            </a:r>
            <a:r>
              <a:rPr b="0"/>
              <a:t> </a:t>
            </a:r>
            <a14:m>
              <m:oMath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5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dos estados de una partícula sin masa, de espín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</m:oMath>
            </a14:m>
            <a:r>
              <a:rPr b="0"/>
              <a:t>.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>
              <a:buSzTx/>
              <a:buNone/>
              <a:defRPr b="1"/>
            </a:pPr>
            <a:br/>
            <a:r>
              <a:t>         </a:t>
            </a:r>
          </a:p>
        </p:txBody>
      </p:sp>
      <p:grpSp>
        <p:nvGrpSpPr>
          <p:cNvPr id="984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98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987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9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28170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99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ean   y  dos estados de una partícula sin masa, de espín  . Sean…"/>
          <p:cNvSpPr txBox="1"/>
          <p:nvPr>
            <p:ph type="body" sz="half" idx="1"/>
          </p:nvPr>
        </p:nvSpPr>
        <p:spPr>
          <a:xfrm>
            <a:off x="1490977" y="3576263"/>
            <a:ext cx="10597975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Sean </a:t>
            </a:r>
            <a14:m>
              <m:oMath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 </a:t>
            </a:r>
            <a:r>
              <a:t>y</a:t>
            </a:r>
            <a:r>
              <a:rPr b="0"/>
              <a:t> </a:t>
            </a:r>
            <a14:m>
              <m:oMath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5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4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dos estados de una partícula sin masa, de espín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</m:oMath>
            </a14:m>
            <a:r>
              <a:rPr b="0"/>
              <a:t>. Sean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</a:t>
            </a:r>
            <a:r>
              <a:t>  </a:t>
            </a:r>
            <a14:m>
              <m:oMath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p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sz="4700"/>
              <a:t> y </a:t>
            </a:r>
            <a14:m>
              <m:oMath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>
              <a:buSzTx/>
              <a:buNone/>
              <a:defRPr b="1"/>
            </a:pPr>
            <a:br/>
            <a:r>
              <a:t>         </a:t>
            </a:r>
          </a:p>
        </p:txBody>
      </p:sp>
      <p:grpSp>
        <p:nvGrpSpPr>
          <p:cNvPr id="994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99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997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99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28170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Sean   y  dos estados de una partícula sin masa, de espín  . Sean…"/>
          <p:cNvSpPr txBox="1"/>
          <p:nvPr>
            <p:ph type="body" sz="half" idx="1"/>
          </p:nvPr>
        </p:nvSpPr>
        <p:spPr>
          <a:xfrm>
            <a:off x="1490977" y="3576263"/>
            <a:ext cx="10597975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b="1" sz="456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Sean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 </a:t>
            </a:r>
            <a:r>
              <a:t>y</a:t>
            </a:r>
            <a:r>
              <a:rPr b="0"/>
              <a:t>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rPr b="0"/>
              <a:t>dos estados de una partícula sin masa, de espín </a:t>
            </a:r>
            <a14:m>
              <m:oMath>
                <m:r>
                  <a:rPr xmlns:a="http://schemas.openxmlformats.org/drawingml/2006/main" sz="3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</m:oMath>
            </a14:m>
            <a:r>
              <a:rPr b="0"/>
              <a:t>. Sean</a:t>
            </a:r>
            <a:endParaRPr b="0"/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sz="456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</a:t>
            </a:r>
            <a:r>
              <a:t> 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t>  y  </a:t>
            </a:r>
            <a14:m>
              <m:oMath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p>
                  <m:e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b="1" sz="456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sz="456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Cumpliéndose</a:t>
            </a:r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sz="456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b="1" sz="456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∂</m:t>
                    </m:r>
                  </m:e>
                  <m:sub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p>
                    <m:r>
                      <a:rPr xmlns:a="http://schemas.openxmlformats.org/drawingml/2006/main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p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   </a:t>
            </a:r>
            <a:r>
              <a:rPr b="0"/>
              <a:t>y </a:t>
            </a:r>
            <a:r>
              <a:t> 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∂</m:t>
                    </m:r>
                  </m:e>
                  <m:sub>
                    <m:r>
                      <a:rPr xmlns:a="http://schemas.openxmlformats.org/drawingml/2006/main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r>
                  <a:rPr xmlns:a="http://schemas.openxmlformats.org/drawingml/2006/main" sz="4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a:rPr xmlns:a="http://schemas.openxmlformats.org/drawingml/2006/main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p>
                <m:r>
                  <a:rPr xmlns:a="http://schemas.openxmlformats.org/drawingml/2006/main" sz="4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4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8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  <a:p>
            <a:pPr marL="0" indent="0" algn="just" defTabSz="434340">
              <a:lnSpc>
                <a:spcPct val="100000"/>
              </a:lnSpc>
              <a:spcBef>
                <a:spcPts val="1100"/>
              </a:spcBef>
              <a:buSzTx/>
              <a:buNone/>
              <a:defRPr b="1" sz="4560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2316421">
              <a:spcBef>
                <a:spcPts val="4200"/>
              </a:spcBef>
              <a:buSzTx/>
              <a:buNone/>
              <a:defRPr b="1" sz="4560"/>
            </a:pPr>
            <a:br/>
            <a:r>
              <a:t>         </a:t>
            </a:r>
          </a:p>
        </p:txBody>
      </p:sp>
      <p:grpSp>
        <p:nvGrpSpPr>
          <p:cNvPr id="1004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10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1007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10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28170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1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11" name="Si asumimos que las partículas sin masa tienen una carga conservada no nula…"/>
          <p:cNvSpPr txBox="1"/>
          <p:nvPr>
            <p:ph type="body" sz="half" idx="1"/>
          </p:nvPr>
        </p:nvSpPr>
        <p:spPr>
          <a:xfrm>
            <a:off x="1490977" y="3576263"/>
            <a:ext cx="10597975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Si asumimos que las partículas sin masa tienen una carga conservada no nula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  <a:r>
              <a:t>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∫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x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p>
                </m:sSup>
              </m:oMath>
            </a14:m>
            <a:r>
              <a:t>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Tal que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t>.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>
              <a:buSzTx/>
              <a:buNone/>
              <a:defRPr b="1"/>
            </a:pPr>
            <a:br/>
            <a:r>
              <a:t>         </a:t>
            </a:r>
          </a:p>
        </p:txBody>
      </p:sp>
      <p:grpSp>
        <p:nvGrpSpPr>
          <p:cNvPr id="1014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101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1017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10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28170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2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21" name="Si asumimos que las partículas sin masa tienen una carga conservada no nula…"/>
          <p:cNvSpPr txBox="1"/>
          <p:nvPr>
            <p:ph type="body" sz="half" idx="1"/>
          </p:nvPr>
        </p:nvSpPr>
        <p:spPr>
          <a:xfrm>
            <a:off x="1490977" y="3576263"/>
            <a:ext cx="10597975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Si asumimos que las partículas sin masa tienen una carga conservada no nula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  <a:r>
              <a:t>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∫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x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p>
                </m:sSup>
              </m:oMath>
            </a14:m>
            <a:r>
              <a:t>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Tal que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</m:oMath>
            </a14:m>
            <a:r>
              <a:t>. Si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</a:t>
            </a:r>
            <a14:m>
              <m:oMath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sSup>
                  <m:e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</m:e>
                  <m: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d>
                  <m:dPr>
                    <m:ctrlP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sSup>
                      <m:e>
                        <m:r>
                          <m:rPr>
                            <m:sty m:val="bi"/>
                          </m:rP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xmlns:a="http://schemas.openxmlformats.org/drawingml/2006/main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bi"/>
                      </m:rPr>
                      <a:rPr xmlns:a="http://schemas.openxmlformats.org/drawingml/2006/main" sz="5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</m:d>
              </m:oMath>
            </a14:m>
            <a:br/>
            <a:r>
              <a:t>         </a:t>
            </a:r>
          </a:p>
        </p:txBody>
      </p:sp>
      <p:grpSp>
        <p:nvGrpSpPr>
          <p:cNvPr id="1024" name="Image"/>
          <p:cNvGrpSpPr/>
          <p:nvPr/>
        </p:nvGrpSpPr>
        <p:grpSpPr>
          <a:xfrm rot="21000000">
            <a:off x="12995354" y="3477771"/>
            <a:ext cx="6691410" cy="6760458"/>
            <a:chOff x="0" y="0"/>
            <a:chExt cx="6691409" cy="6760456"/>
          </a:xfrm>
        </p:grpSpPr>
        <p:pic>
          <p:nvPicPr>
            <p:cNvPr id="102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37410" cy="6430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91411" cy="6760457"/>
            </a:xfrm>
            <a:prstGeom prst="rect">
              <a:avLst/>
            </a:prstGeom>
            <a:effectLst/>
          </p:spPr>
        </p:pic>
      </p:grpSp>
      <p:grpSp>
        <p:nvGrpSpPr>
          <p:cNvPr id="1027" name="Image"/>
          <p:cNvGrpSpPr/>
          <p:nvPr/>
        </p:nvGrpSpPr>
        <p:grpSpPr>
          <a:xfrm rot="600000">
            <a:off x="18176259" y="6023671"/>
            <a:ext cx="6082171" cy="5953874"/>
            <a:chOff x="0" y="0"/>
            <a:chExt cx="6082169" cy="5953872"/>
          </a:xfrm>
        </p:grpSpPr>
        <p:pic>
          <p:nvPicPr>
            <p:cNvPr id="102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828170" cy="562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82170" cy="595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3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31" name="Tambien podemos calcular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32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33" name="Equation"/>
          <p:cNvSpPr txBox="1"/>
          <p:nvPr/>
        </p:nvSpPr>
        <p:spPr>
          <a:xfrm>
            <a:off x="7260243" y="6703172"/>
            <a:ext cx="1557339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3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37" name="Tambien podemos calcular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Comparando estos resultados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38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39" name="Equation"/>
          <p:cNvSpPr txBox="1"/>
          <p:nvPr/>
        </p:nvSpPr>
        <p:spPr>
          <a:xfrm>
            <a:off x="7260243" y="6703173"/>
            <a:ext cx="15573395" cy="1383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42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43" name="Tambien podemos calcular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Comparando estos resultados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44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45" name="Equation"/>
          <p:cNvSpPr txBox="1"/>
          <p:nvPr/>
        </p:nvSpPr>
        <p:spPr>
          <a:xfrm>
            <a:off x="7260243" y="6703173"/>
            <a:ext cx="15573395" cy="1383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46" name="Equation"/>
          <p:cNvSpPr txBox="1"/>
          <p:nvPr/>
        </p:nvSpPr>
        <p:spPr>
          <a:xfrm>
            <a:off x="9088762" y="10270142"/>
            <a:ext cx="6633311" cy="1263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49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50" name="Tambien podemos calcular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Comparando estos resultados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51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52" name="Equation"/>
          <p:cNvSpPr txBox="1"/>
          <p:nvPr/>
        </p:nvSpPr>
        <p:spPr>
          <a:xfrm>
            <a:off x="7260243" y="6703173"/>
            <a:ext cx="15573395" cy="1383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53" name="Equation"/>
          <p:cNvSpPr txBox="1"/>
          <p:nvPr/>
        </p:nvSpPr>
        <p:spPr>
          <a:xfrm>
            <a:off x="2653445" y="10480752"/>
            <a:ext cx="6633311" cy="12637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</m:oMath>
              </m:oMathPara>
            </a14:m>
            <a:endParaRPr sz="4800"/>
          </a:p>
        </p:txBody>
      </p:sp>
      <p:sp>
        <p:nvSpPr>
          <p:cNvPr id="1054" name="Equation"/>
          <p:cNvSpPr txBox="1"/>
          <p:nvPr/>
        </p:nvSpPr>
        <p:spPr>
          <a:xfrm>
            <a:off x="15323462" y="10162352"/>
            <a:ext cx="8063442" cy="14056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055" name="Arrow"/>
          <p:cNvSpPr/>
          <p:nvPr/>
        </p:nvSpPr>
        <p:spPr>
          <a:xfrm>
            <a:off x="10333993" y="10230184"/>
            <a:ext cx="3942232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6" name="Covarianza de Lorentz"/>
          <p:cNvSpPr txBox="1"/>
          <p:nvPr/>
        </p:nvSpPr>
        <p:spPr>
          <a:xfrm>
            <a:off x="10469834" y="11675979"/>
            <a:ext cx="367055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3000">
                <a:solidFill>
                  <a:schemeClr val="accent1">
                    <a:lumOff val="-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Covarianza de Lorentz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59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60" name="Tambien podemos calcular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Comparando estos resultados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61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62" name="Equation"/>
          <p:cNvSpPr txBox="1"/>
          <p:nvPr/>
        </p:nvSpPr>
        <p:spPr>
          <a:xfrm>
            <a:off x="7260243" y="6703173"/>
            <a:ext cx="15573395" cy="1383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63" name="Equation"/>
          <p:cNvSpPr txBox="1"/>
          <p:nvPr/>
        </p:nvSpPr>
        <p:spPr>
          <a:xfrm>
            <a:off x="2653445" y="10480752"/>
            <a:ext cx="6633311" cy="12637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</m:oMath>
              </m:oMathPara>
            </a14:m>
            <a:endParaRPr sz="4800"/>
          </a:p>
        </p:txBody>
      </p:sp>
      <p:sp>
        <p:nvSpPr>
          <p:cNvPr id="1064" name="Equation"/>
          <p:cNvSpPr txBox="1"/>
          <p:nvPr/>
        </p:nvSpPr>
        <p:spPr>
          <a:xfrm>
            <a:off x="15323463" y="10162351"/>
            <a:ext cx="8063441" cy="1405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065" name="Arrow"/>
          <p:cNvSpPr/>
          <p:nvPr/>
        </p:nvSpPr>
        <p:spPr>
          <a:xfrm>
            <a:off x="10333993" y="10230184"/>
            <a:ext cx="3942232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66" name="Covarianza de Lorentz"/>
          <p:cNvSpPr txBox="1"/>
          <p:nvPr/>
        </p:nvSpPr>
        <p:spPr>
          <a:xfrm>
            <a:off x="10469835" y="11675979"/>
            <a:ext cx="367054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3000">
                <a:solidFill>
                  <a:schemeClr val="accent1">
                    <a:lumOff val="-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Covarianza de Lorentz</a:t>
            </a:r>
          </a:p>
        </p:txBody>
      </p:sp>
      <p:pic>
        <p:nvPicPr>
          <p:cNvPr id="10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19355" y="8129797"/>
            <a:ext cx="7881657" cy="8342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199" name="Quantum Field Theo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Quantum Field Theory</a:t>
            </a:r>
          </a:p>
        </p:txBody>
      </p:sp>
      <p:sp>
        <p:nvSpPr>
          <p:cNvPr id="200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01" name="Equation"/>
          <p:cNvSpPr txBox="1"/>
          <p:nvPr/>
        </p:nvSpPr>
        <p:spPr>
          <a:xfrm>
            <a:off x="11449916" y="1923745"/>
            <a:ext cx="11212297" cy="1797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rad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grpSp>
        <p:nvGrpSpPr>
          <p:cNvPr id="204" name="Image"/>
          <p:cNvGrpSpPr/>
          <p:nvPr/>
        </p:nvGrpSpPr>
        <p:grpSpPr>
          <a:xfrm rot="21000000">
            <a:off x="1802824" y="4069919"/>
            <a:ext cx="4926396" cy="6935775"/>
            <a:chOff x="0" y="0"/>
            <a:chExt cx="4926394" cy="6935773"/>
          </a:xfrm>
        </p:grpSpPr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4672396" cy="66055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26395" cy="6935774"/>
            </a:xfrm>
            <a:prstGeom prst="rect">
              <a:avLst/>
            </a:prstGeom>
            <a:effectLst/>
          </p:spPr>
        </p:pic>
      </p:grpSp>
      <p:sp>
        <p:nvSpPr>
          <p:cNvPr id="205" name="R. Feynman"/>
          <p:cNvSpPr txBox="1"/>
          <p:nvPr/>
        </p:nvSpPr>
        <p:spPr>
          <a:xfrm>
            <a:off x="2105738" y="11532807"/>
            <a:ext cx="2197100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R. Feynman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7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71" name="Tambien podemos calcular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Tambien podemos calcular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Comparando estos resultados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72" name="Equation"/>
          <p:cNvSpPr txBox="1"/>
          <p:nvPr/>
        </p:nvSpPr>
        <p:spPr>
          <a:xfrm>
            <a:off x="4778109" y="5018289"/>
            <a:ext cx="15816245" cy="13831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73" name="Equation"/>
          <p:cNvSpPr txBox="1"/>
          <p:nvPr/>
        </p:nvSpPr>
        <p:spPr>
          <a:xfrm>
            <a:off x="7260243" y="6703173"/>
            <a:ext cx="15573395" cy="1383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074" name="Equation"/>
          <p:cNvSpPr txBox="1"/>
          <p:nvPr/>
        </p:nvSpPr>
        <p:spPr>
          <a:xfrm>
            <a:off x="2653445" y="10480752"/>
            <a:ext cx="6633311" cy="12637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</m:oMath>
              </m:oMathPara>
            </a14:m>
            <a:endParaRPr sz="4800"/>
          </a:p>
        </p:txBody>
      </p:sp>
      <p:sp>
        <p:nvSpPr>
          <p:cNvPr id="1075" name="Equation"/>
          <p:cNvSpPr txBox="1"/>
          <p:nvPr/>
        </p:nvSpPr>
        <p:spPr>
          <a:xfrm>
            <a:off x="15323463" y="10162351"/>
            <a:ext cx="8063441" cy="1405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076" name="Arrow"/>
          <p:cNvSpPr/>
          <p:nvPr/>
        </p:nvSpPr>
        <p:spPr>
          <a:xfrm>
            <a:off x="10333993" y="10230184"/>
            <a:ext cx="3942232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7" name="Covarianza de Lorentz"/>
          <p:cNvSpPr txBox="1"/>
          <p:nvPr/>
        </p:nvSpPr>
        <p:spPr>
          <a:xfrm>
            <a:off x="10469835" y="11675979"/>
            <a:ext cx="367054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3000">
                <a:solidFill>
                  <a:schemeClr val="accent1">
                    <a:lumOff val="-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Covarianza de Lorentz</a:t>
            </a:r>
          </a:p>
        </p:txBody>
      </p:sp>
      <p:pic>
        <p:nvPicPr>
          <p:cNvPr id="10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19355" y="8129797"/>
            <a:ext cx="7881656" cy="8342231"/>
          </a:xfrm>
          <a:prstGeom prst="rect">
            <a:avLst/>
          </a:prstGeom>
          <a:ln w="12700">
            <a:miter lim="400000"/>
          </a:ln>
        </p:spPr>
      </p:pic>
      <p:sp>
        <p:nvSpPr>
          <p:cNvPr id="1079" name="Implica conservación…"/>
          <p:cNvSpPr/>
          <p:nvPr/>
        </p:nvSpPr>
        <p:spPr>
          <a:xfrm>
            <a:off x="9932309" y="8291013"/>
            <a:ext cx="8129588" cy="1816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3" y="0"/>
                </a:moveTo>
                <a:cubicBezTo>
                  <a:pt x="198" y="0"/>
                  <a:pt x="0" y="887"/>
                  <a:pt x="0" y="1982"/>
                </a:cubicBezTo>
                <a:lnTo>
                  <a:pt x="0" y="15800"/>
                </a:lnTo>
                <a:cubicBezTo>
                  <a:pt x="0" y="16895"/>
                  <a:pt x="198" y="17782"/>
                  <a:pt x="443" y="17782"/>
                </a:cubicBezTo>
                <a:lnTo>
                  <a:pt x="15043" y="17782"/>
                </a:lnTo>
                <a:cubicBezTo>
                  <a:pt x="15197" y="17782"/>
                  <a:pt x="15325" y="17412"/>
                  <a:pt x="15405" y="16881"/>
                </a:cubicBezTo>
                <a:lnTo>
                  <a:pt x="21600" y="21600"/>
                </a:lnTo>
                <a:lnTo>
                  <a:pt x="15486" y="15432"/>
                </a:lnTo>
                <a:lnTo>
                  <a:pt x="15486" y="1982"/>
                </a:lnTo>
                <a:cubicBezTo>
                  <a:pt x="15486" y="887"/>
                  <a:pt x="15288" y="0"/>
                  <a:pt x="15043" y="0"/>
                </a:cubicBezTo>
                <a:lnTo>
                  <a:pt x="443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Implica conservación</a:t>
            </a:r>
          </a:p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 la corriente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82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83" name="Para light-like partículas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8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87" name="Para light-like partículas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</a:t>
            </a:r>
            <a:br/>
            <a:r>
              <a:t>         </a:t>
            </a:r>
          </a:p>
        </p:txBody>
      </p:sp>
      <p:sp>
        <p:nvSpPr>
          <p:cNvPr id="1088" name="Equation"/>
          <p:cNvSpPr txBox="1"/>
          <p:nvPr/>
        </p:nvSpPr>
        <p:spPr>
          <a:xfrm>
            <a:off x="3599236" y="5421062"/>
            <a:ext cx="17612363" cy="11247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≥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91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92" name="Para light-like partículas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entonces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es </a:t>
            </a:r>
            <a:r>
              <a:rPr i="1"/>
              <a:t>time-like</a:t>
            </a:r>
            <a:r>
              <a:t>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93" name="Equation"/>
          <p:cNvSpPr txBox="1"/>
          <p:nvPr/>
        </p:nvSpPr>
        <p:spPr>
          <a:xfrm>
            <a:off x="3599236" y="5421062"/>
            <a:ext cx="17612363" cy="11247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≥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09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097" name="Para light-like partículas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entonces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es </a:t>
            </a:r>
            <a:r>
              <a:rPr i="1"/>
              <a:t>time-like</a:t>
            </a:r>
            <a:r>
              <a:t>. Por lo tanto, podemos escoger un S.R. donde las componentes espaciales sean nulas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098" name="Equation"/>
          <p:cNvSpPr txBox="1"/>
          <p:nvPr/>
        </p:nvSpPr>
        <p:spPr>
          <a:xfrm>
            <a:off x="3599236" y="5421062"/>
            <a:ext cx="17612363" cy="11247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≥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01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02" name="Para light-like partículas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entonces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es </a:t>
            </a:r>
            <a:r>
              <a:rPr i="1"/>
              <a:t>time-like</a:t>
            </a:r>
            <a:r>
              <a:t>. Por lo tanto, podemos escoger un S.R. donde las componentes espaciales sean nulas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103" name="Equation"/>
          <p:cNvSpPr txBox="1"/>
          <p:nvPr/>
        </p:nvSpPr>
        <p:spPr>
          <a:xfrm>
            <a:off x="3599236" y="5421062"/>
            <a:ext cx="17612363" cy="11247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≥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04" name="Equation"/>
          <p:cNvSpPr txBox="1"/>
          <p:nvPr/>
        </p:nvSpPr>
        <p:spPr>
          <a:xfrm>
            <a:off x="8390348" y="9528149"/>
            <a:ext cx="7603304" cy="54711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/>
          </a:p>
        </p:txBody>
      </p:sp>
      <p:sp>
        <p:nvSpPr>
          <p:cNvPr id="1105" name="Arrow"/>
          <p:cNvSpPr/>
          <p:nvPr/>
        </p:nvSpPr>
        <p:spPr>
          <a:xfrm>
            <a:off x="3798581" y="11657654"/>
            <a:ext cx="305947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08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09" name="Para light-like partículas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Para </a:t>
            </a:r>
            <a:r>
              <a:rPr b="0" i="1"/>
              <a:t>light-like</a:t>
            </a:r>
            <a:r>
              <a:rPr b="0"/>
              <a:t> partículas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entonces </a:t>
            </a:r>
            <a14:m>
              <m:oMath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5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es </a:t>
            </a:r>
            <a:r>
              <a:rPr i="1"/>
              <a:t>time-like</a:t>
            </a:r>
            <a:r>
              <a:t>. Por lo tanto, podemos escoger un S.R. donde las componentes espaciales sean nulas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</a:t>
            </a:r>
            <a:br/>
            <a:r>
              <a:t>         </a:t>
            </a:r>
          </a:p>
        </p:txBody>
      </p:sp>
      <p:sp>
        <p:nvSpPr>
          <p:cNvPr id="1110" name="Equation"/>
          <p:cNvSpPr txBox="1"/>
          <p:nvPr/>
        </p:nvSpPr>
        <p:spPr>
          <a:xfrm>
            <a:off x="3599236" y="5421062"/>
            <a:ext cx="17612363" cy="11247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e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d>
                        <m:dPr>
                          <m:ctrl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m:rPr>
                                  <m:sty m:val="bi"/>
                                </m:rP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xmlns:a="http://schemas.openxmlformats.org/drawingml/2006/main"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bi"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d>
                    <m:d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sSup>
                        <m:e>
                          <m:r>
                            <m:rPr>
                              <m:sty m:val="bi"/>
                            </m:rP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e>
                  </m:d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≥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11" name="Equation"/>
          <p:cNvSpPr txBox="1"/>
          <p:nvPr/>
        </p:nvSpPr>
        <p:spPr>
          <a:xfrm>
            <a:off x="8390348" y="9528150"/>
            <a:ext cx="7603305" cy="54711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i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/>
          </a:p>
        </p:txBody>
      </p:sp>
      <p:sp>
        <p:nvSpPr>
          <p:cNvPr id="1112" name="Arrow"/>
          <p:cNvSpPr/>
          <p:nvPr/>
        </p:nvSpPr>
        <p:spPr>
          <a:xfrm>
            <a:off x="3798581" y="11657654"/>
            <a:ext cx="3059479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13" name="Ambas partículas se propagan en direcciones contrarias con la misma energía."/>
          <p:cNvSpPr/>
          <p:nvPr/>
        </p:nvSpPr>
        <p:spPr>
          <a:xfrm>
            <a:off x="7260726" y="11075750"/>
            <a:ext cx="10289382" cy="2120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760"/>
                  <a:pt x="0" y="1698"/>
                </a:cubicBezTo>
                <a:lnTo>
                  <a:pt x="0" y="19902"/>
                </a:lnTo>
                <a:cubicBezTo>
                  <a:pt x="0" y="20840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6" y="21600"/>
                  <a:pt x="21262" y="21593"/>
                  <a:pt x="21268" y="21592"/>
                </a:cubicBezTo>
                <a:cubicBezTo>
                  <a:pt x="21269" y="21592"/>
                  <a:pt x="21269" y="21588"/>
                  <a:pt x="21270" y="21588"/>
                </a:cubicBezTo>
                <a:cubicBezTo>
                  <a:pt x="21375" y="21559"/>
                  <a:pt x="21462" y="21299"/>
                  <a:pt x="21523" y="20921"/>
                </a:cubicBezTo>
                <a:lnTo>
                  <a:pt x="21541" y="20872"/>
                </a:lnTo>
                <a:lnTo>
                  <a:pt x="21550" y="20727"/>
                </a:lnTo>
                <a:cubicBezTo>
                  <a:pt x="21579" y="20479"/>
                  <a:pt x="21600" y="20208"/>
                  <a:pt x="21600" y="19902"/>
                </a:cubicBezTo>
                <a:lnTo>
                  <a:pt x="21600" y="1698"/>
                </a:lnTo>
                <a:cubicBezTo>
                  <a:pt x="21600" y="760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Ambas partículas se propagan en direcciones contrarias con la misma energía.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1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17" name="En este S.R. consideramos la rotación de las partículas por un ángulo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En este S.R. consideramos la rotación de las partículas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rPr b="0"/>
              <a:t>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br/>
            <a:r>
              <a:t>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2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21" name="En este S.R. consideramos la rotación de las partículas por un ángulo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En este S.R. consideramos la rotación de las partículas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rPr b="0"/>
              <a:t>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br/>
            <a:r>
              <a:t>         </a:t>
            </a:r>
          </a:p>
        </p:txBody>
      </p:sp>
      <p:sp>
        <p:nvSpPr>
          <p:cNvPr id="1122" name="Equation"/>
          <p:cNvSpPr txBox="1"/>
          <p:nvPr/>
        </p:nvSpPr>
        <p:spPr>
          <a:xfrm>
            <a:off x="6208205" y="5467865"/>
            <a:ext cx="12394425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25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26" name="En este S.R. consideramos la rotación de las partículas por un ángulo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En este S.R. consideramos la rotación de las partículas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rPr b="0"/>
              <a:t>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convarianza de Lorentz implica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br/>
            <a:r>
              <a:t>         </a:t>
            </a:r>
          </a:p>
        </p:txBody>
      </p:sp>
      <p:sp>
        <p:nvSpPr>
          <p:cNvPr id="1127" name="Equation"/>
          <p:cNvSpPr txBox="1"/>
          <p:nvPr/>
        </p:nvSpPr>
        <p:spPr>
          <a:xfrm>
            <a:off x="6208205" y="5467865"/>
            <a:ext cx="12394425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08" name="Quantum Field Theo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Quantum Field Theory</a:t>
            </a:r>
          </a:p>
        </p:txBody>
      </p:sp>
      <p:sp>
        <p:nvSpPr>
          <p:cNvPr id="209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10" name="Equation"/>
          <p:cNvSpPr txBox="1"/>
          <p:nvPr/>
        </p:nvSpPr>
        <p:spPr>
          <a:xfrm>
            <a:off x="11449916" y="1923745"/>
            <a:ext cx="11212297" cy="1797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rad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grpSp>
        <p:nvGrpSpPr>
          <p:cNvPr id="213" name="Image"/>
          <p:cNvGrpSpPr/>
          <p:nvPr/>
        </p:nvGrpSpPr>
        <p:grpSpPr>
          <a:xfrm rot="21000000">
            <a:off x="1802824" y="4069919"/>
            <a:ext cx="4926396" cy="6935774"/>
            <a:chOff x="0" y="0"/>
            <a:chExt cx="4926394" cy="6935773"/>
          </a:xfrm>
        </p:grpSpPr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4672396" cy="6605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926395" cy="6935775"/>
            </a:xfrm>
            <a:prstGeom prst="rect">
              <a:avLst/>
            </a:prstGeom>
            <a:effectLst/>
          </p:spPr>
        </p:pic>
      </p:grpSp>
      <p:pic>
        <p:nvPicPr>
          <p:cNvPr id="214" name="Screenshot 2025-02-28 at 11.44.35.png" descr="Screenshot 2025-02-28 at 11.44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2887" y="4303397"/>
            <a:ext cx="5065349" cy="510920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. Feynman"/>
          <p:cNvSpPr txBox="1"/>
          <p:nvPr/>
        </p:nvSpPr>
        <p:spPr>
          <a:xfrm>
            <a:off x="2105737" y="11532806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R. Feynman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3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31" name="En este S.R. consideramos la rotación de las partículas por un ángulo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En este S.R. consideramos la rotación de las partículas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rPr b="0"/>
              <a:t>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convarianza de Lorentz implica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br/>
            <a:r>
              <a:t>         </a:t>
            </a:r>
          </a:p>
        </p:txBody>
      </p:sp>
      <p:sp>
        <p:nvSpPr>
          <p:cNvPr id="1132" name="Equation"/>
          <p:cNvSpPr txBox="1"/>
          <p:nvPr/>
        </p:nvSpPr>
        <p:spPr>
          <a:xfrm>
            <a:off x="6208205" y="5467865"/>
            <a:ext cx="12394425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133" name="Equation"/>
          <p:cNvSpPr txBox="1"/>
          <p:nvPr/>
        </p:nvSpPr>
        <p:spPr>
          <a:xfrm>
            <a:off x="5160791" y="9175465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3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37" name="En este S.R. consideramos la rotación de las partículas por un ángulo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En este S.R. consideramos la rotación de las partículas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rPr b="0"/>
              <a:t> </a:t>
            </a: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convarianza de Lorentz implica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Donde </a:t>
            </a:r>
            <a14:m>
              <m:oMath>
                <m:r>
                  <m:rPr>
                    <m:sty m:val="p"/>
                  </m:rP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sSubSup>
                  <m:e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b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</m:oMath>
            </a14:m>
            <a:r>
              <a:t> es la transformación de Lorentz correspondiente a una rotación por un ángulo </a:t>
            </a:r>
            <a14:m>
              <m:oMath>
                <m:r>
                  <a:rPr xmlns:a="http://schemas.openxmlformats.org/drawingml/2006/main" sz="5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  <a:r>
              <a:t>.     </a:t>
            </a:r>
            <a:br/>
            <a:r>
              <a:t>         </a:t>
            </a:r>
          </a:p>
        </p:txBody>
      </p:sp>
      <p:sp>
        <p:nvSpPr>
          <p:cNvPr id="1138" name="Equation"/>
          <p:cNvSpPr txBox="1"/>
          <p:nvPr/>
        </p:nvSpPr>
        <p:spPr>
          <a:xfrm>
            <a:off x="6208205" y="5467865"/>
            <a:ext cx="12394425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;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∓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139" name="Equation"/>
          <p:cNvSpPr txBox="1"/>
          <p:nvPr/>
        </p:nvSpPr>
        <p:spPr>
          <a:xfrm>
            <a:off x="5160791" y="9175465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42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43" name="Los eigenvalues de    son   y 1.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Los eigenvalues de </a:t>
            </a:r>
            <a14:m>
              <m:oMath>
                <m:r>
                  <m:rPr>
                    <m:sty m:val="p"/>
                  </m:rP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sSubSup>
                  <m:e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b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</m:oMath>
            </a14:m>
            <a:r>
              <a:t>  son </a:t>
            </a:r>
            <a14:m>
              <m:oMath>
                <m:s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sup>
                </m:sSup>
              </m:oMath>
            </a14:m>
            <a:r>
              <a:t> y 1.    </a:t>
            </a:r>
            <a:br/>
            <a:r>
              <a:t>         </a:t>
            </a:r>
          </a:p>
        </p:txBody>
      </p:sp>
      <p:sp>
        <p:nvSpPr>
          <p:cNvPr id="1144" name="Equation"/>
          <p:cNvSpPr txBox="1"/>
          <p:nvPr/>
        </p:nvSpPr>
        <p:spPr>
          <a:xfrm>
            <a:off x="5160791" y="4682444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47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48" name="Los eigenvalues de    son   y 1. Esto nos lleva a concluir que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Los eigenvalues de </a:t>
            </a:r>
            <a14:m>
              <m:oMath>
                <m:r>
                  <m:rPr>
                    <m:sty m:val="p"/>
                  </m:rP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sSubSup>
                  <m:e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b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</m:oMath>
            </a14:m>
            <a:r>
              <a:t>  son </a:t>
            </a:r>
            <a14:m>
              <m:oMath>
                <m:s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sup>
                </m:sSup>
              </m:oMath>
            </a14:m>
            <a:r>
              <a:t> y 1. Esto nos lleva a concluir que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</a:t>
            </a:r>
            <a:br/>
            <a:r>
              <a:t>         </a:t>
            </a:r>
          </a:p>
        </p:txBody>
      </p:sp>
      <p:sp>
        <p:nvSpPr>
          <p:cNvPr id="1149" name="Equation"/>
          <p:cNvSpPr txBox="1"/>
          <p:nvPr/>
        </p:nvSpPr>
        <p:spPr>
          <a:xfrm>
            <a:off x="5160791" y="4682444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150" name="Equation"/>
          <p:cNvSpPr txBox="1"/>
          <p:nvPr/>
        </p:nvSpPr>
        <p:spPr>
          <a:xfrm>
            <a:off x="10202033" y="7815234"/>
            <a:ext cx="2931364" cy="5407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{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53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54" name="Los eigenvalues de    son   y 1. Esto nos lleva a concluir que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Los eigenvalues de </a:t>
            </a:r>
            <a14:m>
              <m:oMath>
                <m:r>
                  <m:rPr>
                    <m:sty m:val="p"/>
                  </m:rP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sSubSup>
                  <m:e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b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</m:oMath>
            </a14:m>
            <a:r>
              <a:t>  son </a:t>
            </a:r>
            <a14:m>
              <m:oMath>
                <m:s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sup>
                </m:sSup>
              </m:oMath>
            </a14:m>
            <a:r>
              <a:t> y 1. Esto nos lleva a concluir que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Y concluimos también que los elementos de la matriz deben ser nulos para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.    </a:t>
            </a:r>
            <a:br/>
            <a:r>
              <a:t>         </a:t>
            </a:r>
          </a:p>
        </p:txBody>
      </p:sp>
      <p:sp>
        <p:nvSpPr>
          <p:cNvPr id="1155" name="Equation"/>
          <p:cNvSpPr txBox="1"/>
          <p:nvPr/>
        </p:nvSpPr>
        <p:spPr>
          <a:xfrm>
            <a:off x="5160791" y="4682444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156" name="Equation"/>
          <p:cNvSpPr txBox="1"/>
          <p:nvPr/>
        </p:nvSpPr>
        <p:spPr>
          <a:xfrm>
            <a:off x="10202033" y="7815234"/>
            <a:ext cx="2931364" cy="5407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{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59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60" name="Los eigenvalues de    son   y 1. Esto nos lleva a concluir que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Los eigenvalues de </a:t>
            </a:r>
            <a14:m>
              <m:oMath>
                <m:r>
                  <m:rPr>
                    <m:sty m:val="p"/>
                  </m:rP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sSubSup>
                  <m:e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b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b>
                  <m:sup>
                    <m:r>
                      <a:rPr xmlns:a="http://schemas.openxmlformats.org/drawingml/2006/main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</m:oMath>
            </a14:m>
            <a:r>
              <a:t>  son </a:t>
            </a:r>
            <a14:m>
              <m:oMath>
                <m:s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sup>
                </m:sSup>
              </m:oMath>
            </a14:m>
            <a:r>
              <a:t> y 1. Esto nos lleva a concluir que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Y concluimos también que los elementos de la matriz deben ser nulos para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. En particular en el limite </a:t>
            </a:r>
            <a14:m>
              <m:oMath>
                <m:sSup>
                  <m:e>
                    <m: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t>    </a:t>
            </a:r>
            <a:br/>
            <a:r>
              <a:t>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para     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                       </a:t>
            </a:r>
          </a:p>
        </p:txBody>
      </p:sp>
      <p:sp>
        <p:nvSpPr>
          <p:cNvPr id="1161" name="Equation"/>
          <p:cNvSpPr txBox="1"/>
          <p:nvPr/>
        </p:nvSpPr>
        <p:spPr>
          <a:xfrm>
            <a:off x="5160791" y="4682444"/>
            <a:ext cx="14489252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  <p:sp>
        <p:nvSpPr>
          <p:cNvPr id="1162" name="Equation"/>
          <p:cNvSpPr txBox="1"/>
          <p:nvPr/>
        </p:nvSpPr>
        <p:spPr>
          <a:xfrm>
            <a:off x="10202033" y="7815234"/>
            <a:ext cx="2931364" cy="5407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{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4800"/>
          </a:p>
        </p:txBody>
      </p:sp>
      <p:sp>
        <p:nvSpPr>
          <p:cNvPr id="1163" name="Equation"/>
          <p:cNvSpPr txBox="1"/>
          <p:nvPr/>
        </p:nvSpPr>
        <p:spPr>
          <a:xfrm>
            <a:off x="8893769" y="11431970"/>
            <a:ext cx="5547893" cy="11317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66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67" name="Esto nos lleva a una contradicción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Esto nos lleva a una contradicción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para     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                       </a:t>
            </a:r>
          </a:p>
        </p:txBody>
      </p:sp>
      <p:sp>
        <p:nvSpPr>
          <p:cNvPr id="1168" name="Equation"/>
          <p:cNvSpPr txBox="1"/>
          <p:nvPr/>
        </p:nvSpPr>
        <p:spPr>
          <a:xfrm>
            <a:off x="8940572" y="7956687"/>
            <a:ext cx="5547893" cy="11317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69" name="Equation"/>
          <p:cNvSpPr txBox="1"/>
          <p:nvPr/>
        </p:nvSpPr>
        <p:spPr>
          <a:xfrm>
            <a:off x="8888146" y="5224708"/>
            <a:ext cx="8063441" cy="1405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pic>
        <p:nvPicPr>
          <p:cNvPr id="1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280000">
            <a:off x="-55900" y="6514197"/>
            <a:ext cx="8743337" cy="225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73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74" name="Esto nos lleva a una contradicción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Esto nos lleva a una contradicción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para     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                       </a:t>
            </a:r>
          </a:p>
        </p:txBody>
      </p:sp>
      <p:sp>
        <p:nvSpPr>
          <p:cNvPr id="1175" name="Equation"/>
          <p:cNvSpPr txBox="1"/>
          <p:nvPr/>
        </p:nvSpPr>
        <p:spPr>
          <a:xfrm>
            <a:off x="8940572" y="7956687"/>
            <a:ext cx="5547893" cy="11317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76" name="Equation"/>
          <p:cNvSpPr txBox="1"/>
          <p:nvPr/>
        </p:nvSpPr>
        <p:spPr>
          <a:xfrm>
            <a:off x="8888146" y="5224708"/>
            <a:ext cx="8063441" cy="1405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77" name="Arrow"/>
          <p:cNvSpPr/>
          <p:nvPr/>
        </p:nvSpPr>
        <p:spPr>
          <a:xfrm>
            <a:off x="3353960" y="10666577"/>
            <a:ext cx="3059478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80" name="Caso j&gt;1/2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j&gt;1/2</a:t>
            </a:r>
          </a:p>
        </p:txBody>
      </p:sp>
      <p:sp>
        <p:nvSpPr>
          <p:cNvPr id="1181" name="Esto nos lleva a una contradicción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Esto nos lleva a una contradicción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para      </a:t>
            </a:r>
            <a14:m>
              <m:oMath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                       </a:t>
            </a:r>
          </a:p>
        </p:txBody>
      </p:sp>
      <p:sp>
        <p:nvSpPr>
          <p:cNvPr id="1182" name="Equation"/>
          <p:cNvSpPr txBox="1"/>
          <p:nvPr/>
        </p:nvSpPr>
        <p:spPr>
          <a:xfrm>
            <a:off x="8940572" y="7956687"/>
            <a:ext cx="5547893" cy="11317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83" name="Equation"/>
          <p:cNvSpPr txBox="1"/>
          <p:nvPr/>
        </p:nvSpPr>
        <p:spPr>
          <a:xfrm>
            <a:off x="8888146" y="5224708"/>
            <a:ext cx="8063441" cy="1405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184" name="Arrow"/>
          <p:cNvSpPr/>
          <p:nvPr/>
        </p:nvSpPr>
        <p:spPr>
          <a:xfrm>
            <a:off x="3353960" y="10666577"/>
            <a:ext cx="3059478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85" name="Una partícula sin masa de spin  , no puede llevar una carga inducida por un vector de corriente conservada."/>
          <p:cNvSpPr/>
          <p:nvPr/>
        </p:nvSpPr>
        <p:spPr>
          <a:xfrm>
            <a:off x="7260726" y="9948731"/>
            <a:ext cx="10289382" cy="2702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596"/>
                  <a:pt x="0" y="1332"/>
                </a:cubicBezTo>
                <a:lnTo>
                  <a:pt x="0" y="20268"/>
                </a:lnTo>
                <a:cubicBezTo>
                  <a:pt x="0" y="21004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3" y="21595"/>
                  <a:pt x="21270" y="21594"/>
                </a:cubicBezTo>
                <a:lnTo>
                  <a:pt x="21268" y="21600"/>
                </a:lnTo>
                <a:lnTo>
                  <a:pt x="21273" y="21594"/>
                </a:lnTo>
                <a:cubicBezTo>
                  <a:pt x="21376" y="21568"/>
                  <a:pt x="21464" y="21363"/>
                  <a:pt x="21523" y="21067"/>
                </a:cubicBezTo>
                <a:lnTo>
                  <a:pt x="21541" y="21029"/>
                </a:lnTo>
                <a:lnTo>
                  <a:pt x="21549" y="20918"/>
                </a:lnTo>
                <a:cubicBezTo>
                  <a:pt x="21579" y="20723"/>
                  <a:pt x="21600" y="20509"/>
                  <a:pt x="21600" y="20268"/>
                </a:cubicBezTo>
                <a:lnTo>
                  <a:pt x="21600" y="1332"/>
                </a:lnTo>
                <a:cubicBezTo>
                  <a:pt x="21600" y="596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Una partícula sin masa de spin </a:t>
            </a:r>
            <a14:m>
              <m:oMath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, no puede llevar una carga inducida por un vector de corriente conservada.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88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189" name="Por argumentos similares llegamos primero a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Introducció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Introducción</a:t>
            </a:r>
          </a:p>
        </p:txBody>
      </p:sp>
      <p:sp>
        <p:nvSpPr>
          <p:cNvPr id="218" name="Quantum Field Theo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Quantum Field Theory</a:t>
            </a:r>
          </a:p>
        </p:txBody>
      </p:sp>
      <p:sp>
        <p:nvSpPr>
          <p:cNvPr id="219" name="Slide bullet text"/>
          <p:cNvSpPr txBox="1"/>
          <p:nvPr>
            <p:ph type="body" idx="1"/>
          </p:nvPr>
        </p:nvSpPr>
        <p:spPr>
          <a:xfrm>
            <a:off x="1490977" y="3576263"/>
            <a:ext cx="21828881" cy="924527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  <a:p>
            <a:pPr marL="0" indent="0">
              <a:buSzTx/>
              <a:buNone/>
              <a:defRPr b="1"/>
            </a:pPr>
          </a:p>
        </p:txBody>
      </p:sp>
      <p:sp>
        <p:nvSpPr>
          <p:cNvPr id="220" name="Equation"/>
          <p:cNvSpPr txBox="1"/>
          <p:nvPr/>
        </p:nvSpPr>
        <p:spPr>
          <a:xfrm>
            <a:off x="11449916" y="1923745"/>
            <a:ext cx="11212297" cy="179766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f>
                    <m:f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p>
                              <m:r>
                                <a:rPr xmlns:a="http://schemas.openxmlformats.org/drawingml/2006/main" sz="5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rad>
                    </m:den>
                  </m:f>
                  <m:d>
                    <m:dPr>
                      <m:ctrl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b"/>
                        </m:rP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5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5000"/>
          </a:p>
        </p:txBody>
      </p:sp>
      <p:grpSp>
        <p:nvGrpSpPr>
          <p:cNvPr id="223" name="Image"/>
          <p:cNvGrpSpPr/>
          <p:nvPr/>
        </p:nvGrpSpPr>
        <p:grpSpPr>
          <a:xfrm rot="21000000">
            <a:off x="1802824" y="4069919"/>
            <a:ext cx="4926396" cy="6935774"/>
            <a:chOff x="0" y="0"/>
            <a:chExt cx="4926394" cy="6935773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4672396" cy="6605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926395" cy="6935775"/>
            </a:xfrm>
            <a:prstGeom prst="rect">
              <a:avLst/>
            </a:prstGeom>
            <a:effectLst/>
          </p:spPr>
        </p:pic>
      </p:grpSp>
      <p:pic>
        <p:nvPicPr>
          <p:cNvPr id="224" name="Screenshot 2025-02-28 at 11.44.35.png" descr="Screenshot 2025-02-28 at 11.44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2887" y="4303397"/>
            <a:ext cx="5065349" cy="510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37132" y="4896139"/>
            <a:ext cx="9140511" cy="453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. Feynman"/>
          <p:cNvSpPr txBox="1"/>
          <p:nvPr/>
        </p:nvSpPr>
        <p:spPr>
          <a:xfrm>
            <a:off x="2105737" y="11532806"/>
            <a:ext cx="21971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</a:defRPr>
            </a:lvl1pPr>
          </a:lstStyle>
          <a:p>
            <a:pPr/>
            <a:r>
              <a:t>R. Feynman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92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193" name="Por argumentos similares llegamos primero a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194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197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198" name="Por argumentos similares llegamos primero a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covarianza relativista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199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02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203" name="Por argumentos similares llegamos primero a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covarianza relativista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04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05" name="Equation"/>
          <p:cNvSpPr txBox="1"/>
          <p:nvPr/>
        </p:nvSpPr>
        <p:spPr>
          <a:xfrm>
            <a:off x="4759530" y="9938334"/>
            <a:ext cx="16693565" cy="8656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p>
                  </m:sSubSup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sSub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sub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b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08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209" name="Por argumentos similares llegamos primero a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para 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10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11" name="Equation"/>
          <p:cNvSpPr txBox="1"/>
          <p:nvPr/>
        </p:nvSpPr>
        <p:spPr>
          <a:xfrm>
            <a:off x="9134949" y="8112057"/>
            <a:ext cx="7942728" cy="113297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14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215" name="Por argumentos similares llegamos primero a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para 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16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17" name="Equation"/>
          <p:cNvSpPr txBox="1"/>
          <p:nvPr/>
        </p:nvSpPr>
        <p:spPr>
          <a:xfrm>
            <a:off x="9134950" y="8112058"/>
            <a:ext cx="7942727" cy="11329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18" name="Arrow"/>
          <p:cNvSpPr/>
          <p:nvPr/>
        </p:nvSpPr>
        <p:spPr>
          <a:xfrm>
            <a:off x="3353960" y="10666577"/>
            <a:ext cx="3059478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21" name="Caso j&gt;1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Caso j&gt;1</a:t>
            </a:r>
          </a:p>
        </p:txBody>
      </p:sp>
      <p:sp>
        <p:nvSpPr>
          <p:cNvPr id="1222" name="Por argumentos similares llegamos primero a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Por argumentos similares llegamos primero a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para  </a:t>
            </a:r>
            <a14:m>
              <m:oMath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5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23" name="Equation"/>
          <p:cNvSpPr txBox="1"/>
          <p:nvPr/>
        </p:nvSpPr>
        <p:spPr>
          <a:xfrm>
            <a:off x="8888146" y="5224708"/>
            <a:ext cx="8436334" cy="14112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≠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24" name="Equation"/>
          <p:cNvSpPr txBox="1"/>
          <p:nvPr/>
        </p:nvSpPr>
        <p:spPr>
          <a:xfrm>
            <a:off x="9134950" y="8112058"/>
            <a:ext cx="7942727" cy="11329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Low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lim</m:t>
                      </m:r>
                    </m:e>
                    <m:lim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lim>
                  </m:limLow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p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,0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sp>
        <p:nvSpPr>
          <p:cNvPr id="1225" name="Arrow"/>
          <p:cNvSpPr/>
          <p:nvPr/>
        </p:nvSpPr>
        <p:spPr>
          <a:xfrm>
            <a:off x="3353960" y="10666577"/>
            <a:ext cx="3059478" cy="1270001"/>
          </a:xfrm>
          <a:prstGeom prst="rightArrow">
            <a:avLst>
              <a:gd name="adj1" fmla="val 42614"/>
              <a:gd name="adj2" fmla="val 620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26" name="Una partícula sin masa de spin  , no puede llevar una carga inducida por un vector de corriente conservada."/>
          <p:cNvSpPr/>
          <p:nvPr/>
        </p:nvSpPr>
        <p:spPr>
          <a:xfrm>
            <a:off x="7260726" y="9948731"/>
            <a:ext cx="10289382" cy="2702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596"/>
                  <a:pt x="0" y="1332"/>
                </a:cubicBezTo>
                <a:lnTo>
                  <a:pt x="0" y="20268"/>
                </a:lnTo>
                <a:cubicBezTo>
                  <a:pt x="0" y="21004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3" y="21595"/>
                  <a:pt x="21270" y="21594"/>
                </a:cubicBezTo>
                <a:lnTo>
                  <a:pt x="21268" y="21600"/>
                </a:lnTo>
                <a:lnTo>
                  <a:pt x="21273" y="21594"/>
                </a:lnTo>
                <a:cubicBezTo>
                  <a:pt x="21376" y="21568"/>
                  <a:pt x="21464" y="21363"/>
                  <a:pt x="21523" y="21067"/>
                </a:cubicBezTo>
                <a:lnTo>
                  <a:pt x="21541" y="21029"/>
                </a:lnTo>
                <a:lnTo>
                  <a:pt x="21549" y="20918"/>
                </a:lnTo>
                <a:cubicBezTo>
                  <a:pt x="21579" y="20723"/>
                  <a:pt x="21600" y="20509"/>
                  <a:pt x="21600" y="20268"/>
                </a:cubicBezTo>
                <a:lnTo>
                  <a:pt x="21600" y="1332"/>
                </a:lnTo>
                <a:cubicBezTo>
                  <a:pt x="21600" y="596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Una partícula sin masa de spin </a:t>
            </a:r>
            <a14:m>
              <m:oMath>
                <m:r>
                  <a:rPr xmlns:a="http://schemas.openxmlformats.org/drawingml/2006/main" sz="4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4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, no puede llevar una carga inducida por un vector de corriente conservada.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29" name="Slide Subtitle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0" name="Evidentemente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Evidentemente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El teorema no se aplica a los fotones, ya que estos no llevan carga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31" name="Arrow"/>
          <p:cNvSpPr/>
          <p:nvPr/>
        </p:nvSpPr>
        <p:spPr>
          <a:xfrm>
            <a:off x="2977164" y="5315319"/>
            <a:ext cx="1936315" cy="934779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34" name="Slide Subtitle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5" name="Evidentemente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Evidentemente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El teorema no se aplica a los fotones, ya que estos no llevan carga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Tampoco a </a:t>
            </a:r>
            <a14:m>
              <m:oMath>
                <m:sSup>
                  <m:e>
                    <m:r>
                      <a:rPr xmlns:a="http://schemas.openxmlformats.org/drawingml/2006/mai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p>
                    <m:r>
                      <a:rPr xmlns:a="http://schemas.openxmlformats.org/drawingml/2006/mai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</m:sup>
                </m:sSup>
              </m:oMath>
            </a14:m>
            <a:r>
              <a:t> ni al </a:t>
            </a:r>
            <a14:m>
              <m:oMath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</m:oMath>
            </a14:m>
            <a:r>
              <a:t>, pues estos son masivos                                                              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36" name="Arrow"/>
          <p:cNvSpPr/>
          <p:nvPr/>
        </p:nvSpPr>
        <p:spPr>
          <a:xfrm>
            <a:off x="2977164" y="5315318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7" name="Arrow"/>
          <p:cNvSpPr/>
          <p:nvPr/>
        </p:nvSpPr>
        <p:spPr>
          <a:xfrm>
            <a:off x="2977164" y="7174003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eorema 2: Weinberg-Witten"/>
          <p:cNvSpPr txBox="1"/>
          <p:nvPr>
            <p:ph type="title"/>
          </p:nvPr>
        </p:nvSpPr>
        <p:spPr>
          <a:xfrm>
            <a:off x="1206500" y="1079500"/>
            <a:ext cx="22397835" cy="15463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Teorema 2: Weinberg-Witten</a:t>
            </a:r>
          </a:p>
        </p:txBody>
      </p:sp>
      <p:sp>
        <p:nvSpPr>
          <p:cNvPr id="1240" name="Slide Subtitle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1" name="Evidentemente…"/>
          <p:cNvSpPr txBox="1"/>
          <p:nvPr>
            <p:ph type="body" idx="1"/>
          </p:nvPr>
        </p:nvSpPr>
        <p:spPr>
          <a:xfrm>
            <a:off x="1490977" y="3576263"/>
            <a:ext cx="21828881" cy="9830143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Evidentemente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El teorema no se aplica a los fotones, ya que estos no llevan carga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Tampoco a </a:t>
            </a:r>
            <a14:m>
              <m:oMath>
                <m:sSup>
                  <m:e>
                    <m:r>
                      <a:rPr xmlns:a="http://schemas.openxmlformats.org/drawingml/2006/mai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e>
                  <m:sup>
                    <m:r>
                      <a:rPr xmlns:a="http://schemas.openxmlformats.org/drawingml/2006/main" sz="5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</m:sup>
                </m:sSup>
              </m:oMath>
            </a14:m>
            <a:r>
              <a:t> ni al </a:t>
            </a:r>
            <a14:m>
              <m:oMath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</m:oMath>
            </a14:m>
            <a:r>
              <a:t>, pues estos son masivos                                                                                    </a:t>
            </a: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                                         </a:t>
            </a:r>
          </a:p>
        </p:txBody>
      </p:sp>
      <p:sp>
        <p:nvSpPr>
          <p:cNvPr id="1242" name="Arrow"/>
          <p:cNvSpPr/>
          <p:nvPr/>
        </p:nvSpPr>
        <p:spPr>
          <a:xfrm>
            <a:off x="2977164" y="5315318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43" name="Arrow"/>
          <p:cNvSpPr/>
          <p:nvPr/>
        </p:nvSpPr>
        <p:spPr>
          <a:xfrm>
            <a:off x="2977164" y="7174003"/>
            <a:ext cx="1936315" cy="934780"/>
          </a:xfrm>
          <a:prstGeom prst="rightArrow">
            <a:avLst>
              <a:gd name="adj1" fmla="val 42614"/>
              <a:gd name="adj2" fmla="val 75945"/>
            </a:avLst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44" name="Porque son permitidos los gluones y los gravitones?"/>
          <p:cNvSpPr/>
          <p:nvPr/>
        </p:nvSpPr>
        <p:spPr>
          <a:xfrm>
            <a:off x="6792703" y="9270098"/>
            <a:ext cx="10289382" cy="270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" y="0"/>
                </a:moveTo>
                <a:cubicBezTo>
                  <a:pt x="157" y="0"/>
                  <a:pt x="0" y="596"/>
                  <a:pt x="0" y="1332"/>
                </a:cubicBezTo>
                <a:lnTo>
                  <a:pt x="0" y="20268"/>
                </a:lnTo>
                <a:cubicBezTo>
                  <a:pt x="0" y="21004"/>
                  <a:pt x="157" y="21600"/>
                  <a:pt x="350" y="21600"/>
                </a:cubicBezTo>
                <a:lnTo>
                  <a:pt x="21250" y="21600"/>
                </a:lnTo>
                <a:cubicBezTo>
                  <a:pt x="21257" y="21600"/>
                  <a:pt x="21263" y="21595"/>
                  <a:pt x="21270" y="21594"/>
                </a:cubicBezTo>
                <a:lnTo>
                  <a:pt x="21268" y="21600"/>
                </a:lnTo>
                <a:lnTo>
                  <a:pt x="21273" y="21594"/>
                </a:lnTo>
                <a:cubicBezTo>
                  <a:pt x="21376" y="21568"/>
                  <a:pt x="21464" y="21363"/>
                  <a:pt x="21523" y="21067"/>
                </a:cubicBezTo>
                <a:lnTo>
                  <a:pt x="21541" y="21029"/>
                </a:lnTo>
                <a:lnTo>
                  <a:pt x="21549" y="20918"/>
                </a:lnTo>
                <a:cubicBezTo>
                  <a:pt x="21579" y="20723"/>
                  <a:pt x="21600" y="20509"/>
                  <a:pt x="21600" y="20268"/>
                </a:cubicBezTo>
                <a:lnTo>
                  <a:pt x="21600" y="1332"/>
                </a:lnTo>
                <a:cubicBezTo>
                  <a:pt x="21600" y="596"/>
                  <a:pt x="21443" y="0"/>
                  <a:pt x="21250" y="0"/>
                </a:cubicBezTo>
                <a:lnTo>
                  <a:pt x="350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Porque son permitidos los gluones y los gravitones?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58345">
            <a:off x="1034684" y="816401"/>
            <a:ext cx="4128813" cy="38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859914">
            <a:off x="2142360" y="7407929"/>
            <a:ext cx="3661032" cy="54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Rectangle"/>
          <p:cNvSpPr/>
          <p:nvPr/>
        </p:nvSpPr>
        <p:spPr>
          <a:xfrm>
            <a:off x="1091117" y="8509318"/>
            <a:ext cx="1932932" cy="1531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49" name="Rectangle"/>
          <p:cNvSpPr/>
          <p:nvPr/>
        </p:nvSpPr>
        <p:spPr>
          <a:xfrm>
            <a:off x="1691825" y="7373321"/>
            <a:ext cx="2814531" cy="1531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2350">
            <a:off x="16819976" y="7916381"/>
            <a:ext cx="7459809" cy="466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25440" y="-367398"/>
            <a:ext cx="11098082" cy="8086974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Conclusione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Conclusiones</a:t>
            </a:r>
          </a:p>
        </p:txBody>
      </p:sp>
      <p:pic>
        <p:nvPicPr>
          <p:cNvPr id="12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49500" y="183370"/>
            <a:ext cx="6124226" cy="39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