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307" r:id="rId3"/>
    <p:sldId id="294" r:id="rId4"/>
    <p:sldId id="423" r:id="rId5"/>
    <p:sldId id="419" r:id="rId6"/>
    <p:sldId id="309" r:id="rId7"/>
    <p:sldId id="420" r:id="rId8"/>
    <p:sldId id="424" r:id="rId9"/>
    <p:sldId id="421" r:id="rId10"/>
    <p:sldId id="425" r:id="rId11"/>
    <p:sldId id="42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C"/>
    <a:srgbClr val="AED5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6"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‹Nº›</a:t>
            </a:fld>
            <a:endParaRPr lang="en-US"/>
          </a:p>
        </p:txBody>
      </p:sp>
    </p:spTree>
    <p:extLst>
      <p:ext uri="{BB962C8B-B14F-4D97-AF65-F5344CB8AC3E}">
        <p14:creationId xmlns:p14="http://schemas.microsoft.com/office/powerpoint/2010/main" val="193422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12/17/2025</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‹Nº›</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es-ES"/>
              <a:t>Haga clic para modificar el estilo de título del patrón</a:t>
            </a:r>
            <a:endParaRPr lang="en-US"/>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12/17/2025</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‹Nº›</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12/17/2025</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‹Nº›</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‹Nº›</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5C3C11-B756-4406-AA4E-8B7F181DBA7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5ABA19C-B3E9-4321-A2E7-CBA0603D6B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2F77020-7B5F-403C-BC52-37F4CABC32CB}"/>
              </a:ext>
            </a:extLst>
          </p:cNvPr>
          <p:cNvSpPr>
            <a:spLocks noGrp="1"/>
          </p:cNvSpPr>
          <p:nvPr>
            <p:ph type="dt" sz="half" idx="10"/>
          </p:nvPr>
        </p:nvSpPr>
        <p:spPr/>
        <p:txBody>
          <a:bodyPr/>
          <a:lstStyle/>
          <a:p>
            <a:fld id="{7B29DF0D-DC78-4757-A415-5EC6EB50DB2B}" type="datetimeFigureOut">
              <a:rPr lang="es-PE" smtClean="0"/>
              <a:t>17/12/2025</a:t>
            </a:fld>
            <a:endParaRPr lang="es-PE"/>
          </a:p>
        </p:txBody>
      </p:sp>
      <p:sp>
        <p:nvSpPr>
          <p:cNvPr id="5" name="Marcador de pie de página 4">
            <a:extLst>
              <a:ext uri="{FF2B5EF4-FFF2-40B4-BE49-F238E27FC236}">
                <a16:creationId xmlns:a16="http://schemas.microsoft.com/office/drawing/2014/main" id="{7A70F92D-0613-49BD-9BE8-C9AAF7044D0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1B335A4-2AFE-4510-8621-1AEB6FBF96C3}"/>
              </a:ext>
            </a:extLst>
          </p:cNvPr>
          <p:cNvSpPr>
            <a:spLocks noGrp="1"/>
          </p:cNvSpPr>
          <p:nvPr>
            <p:ph type="sldNum" sz="quarter" idx="12"/>
          </p:nvPr>
        </p:nvSpPr>
        <p:spPr/>
        <p:txBody>
          <a:bodyPr/>
          <a:lstStyle/>
          <a:p>
            <a:fld id="{E2B39C9A-9BE7-4302-85DD-5086CA67F3B1}" type="slidenum">
              <a:rPr lang="es-PE" smtClean="0"/>
              <a:t>‹Nº›</a:t>
            </a:fld>
            <a:endParaRPr lang="es-PE"/>
          </a:p>
        </p:txBody>
      </p:sp>
    </p:spTree>
    <p:extLst>
      <p:ext uri="{BB962C8B-B14F-4D97-AF65-F5344CB8AC3E}">
        <p14:creationId xmlns:p14="http://schemas.microsoft.com/office/powerpoint/2010/main" val="381772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12/17/2025</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‹Nº›</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12/17/2025</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‹Nº›</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12/17/2025</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‹Nº›</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12/17/2025</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‹Nº›</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es-ES"/>
              <a:t>Haga clic para modificar el estilo de título del patrón</a:t>
            </a:r>
            <a:endParaRPr lang="en-US"/>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12/17/2025</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‹Nº›</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12/17/2025</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‹Nº›</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12/17/2025</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‹Nº›</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12/17/2025</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‹Nº›</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chemeClr val="accent1">
                <a:lumMod val="5000"/>
                <a:lumOff val="95000"/>
              </a:schemeClr>
            </a:gs>
            <a:gs pos="97909">
              <a:srgbClr val="ABC0E4"/>
            </a:gs>
            <a:gs pos="100000">
              <a:schemeClr val="accent1">
                <a:lumMod val="45000"/>
                <a:lumOff val="55000"/>
              </a:schemeClr>
            </a:gs>
            <a:gs pos="100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12/17/2025</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‹Nº›</a:t>
            </a:fld>
            <a:endParaRPr lang="en-US"/>
          </a:p>
        </p:txBody>
      </p:sp>
    </p:spTree>
    <p:extLst>
      <p:ext uri="{BB962C8B-B14F-4D97-AF65-F5344CB8AC3E}">
        <p14:creationId xmlns:p14="http://schemas.microsoft.com/office/powerpoint/2010/main" val="11270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chemeClr val="accent1">
                <a:lumMod val="5000"/>
                <a:lumOff val="95000"/>
              </a:schemeClr>
            </a:gs>
            <a:gs pos="97909">
              <a:srgbClr val="ABC0E4"/>
            </a:gs>
            <a:gs pos="100000">
              <a:schemeClr val="accent1">
                <a:lumMod val="45000"/>
                <a:lumOff val="55000"/>
              </a:schemeClr>
            </a:gs>
            <a:gs pos="100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12/17/2025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‹Nº›</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hyperlink" Target="http://www.ipen.gob.pe/transparencia/regulacion/normatividad/ds009_97em.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C816F8A-D4B3-F462-C8FC-7019275969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060" y="172487"/>
            <a:ext cx="1731292" cy="1731292"/>
          </a:xfrm>
          <a:prstGeom prst="rect">
            <a:avLst/>
          </a:prstGeom>
          <a:noFill/>
          <a:ln>
            <a:noFill/>
          </a:ln>
        </p:spPr>
      </p:pic>
      <p:pic>
        <p:nvPicPr>
          <p:cNvPr id="7" name="Gráfico 6">
            <a:extLst>
              <a:ext uri="{FF2B5EF4-FFF2-40B4-BE49-F238E27FC236}">
                <a16:creationId xmlns:a16="http://schemas.microsoft.com/office/drawing/2014/main" id="{D7F3BC56-60F3-EB7A-6DBD-769726152F28}"/>
              </a:ext>
            </a:extLst>
          </p:cNvPr>
          <p:cNvPicPr>
            <a:picLocks noChangeAspect="1"/>
          </p:cNvPicPr>
          <p:nvPr/>
        </p:nvPicPr>
        <p:blipFill rotWithShape="1">
          <a:blip r:embed="rId3" cstate="print">
            <a:lum bright="-2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059" t="6982" r="11559" b="5732"/>
          <a:stretch/>
        </p:blipFill>
        <p:spPr bwMode="auto">
          <a:xfrm>
            <a:off x="10241176" y="-33232"/>
            <a:ext cx="1950824" cy="2200999"/>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D87AF700-C170-C4F6-6CD2-E427CC0F053A}"/>
              </a:ext>
            </a:extLst>
          </p:cNvPr>
          <p:cNvSpPr txBox="1">
            <a:spLocks/>
          </p:cNvSpPr>
          <p:nvPr/>
        </p:nvSpPr>
        <p:spPr>
          <a:xfrm>
            <a:off x="1483005" y="2560001"/>
            <a:ext cx="9572393" cy="1877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800" b="1" dirty="0"/>
              <a:t>Influencia litológica en la radiactividad ambiental: el papel de dioritas y feldespatos en suelos urbanos de Lima</a:t>
            </a:r>
            <a:endParaRPr lang="es-PE" sz="3800" b="1" dirty="0"/>
          </a:p>
        </p:txBody>
      </p:sp>
      <p:sp>
        <p:nvSpPr>
          <p:cNvPr id="10" name="CuadroTexto 9">
            <a:extLst>
              <a:ext uri="{FF2B5EF4-FFF2-40B4-BE49-F238E27FC236}">
                <a16:creationId xmlns:a16="http://schemas.microsoft.com/office/drawing/2014/main" id="{594E0FEA-DC01-ECE7-53C6-319974B83EAB}"/>
              </a:ext>
            </a:extLst>
          </p:cNvPr>
          <p:cNvSpPr txBox="1"/>
          <p:nvPr/>
        </p:nvSpPr>
        <p:spPr>
          <a:xfrm>
            <a:off x="775249" y="4684865"/>
            <a:ext cx="11287433" cy="1829283"/>
          </a:xfrm>
          <a:prstGeom prst="rect">
            <a:avLst/>
          </a:prstGeom>
          <a:noFill/>
        </p:spPr>
        <p:txBody>
          <a:bodyPr wrap="square">
            <a:spAutoFit/>
          </a:bodyPr>
          <a:lstStyle/>
          <a:p>
            <a:pPr algn="ctr">
              <a:lnSpc>
                <a:spcPct val="107000"/>
              </a:lnSpc>
              <a:spcAft>
                <a:spcPts val="800"/>
              </a:spcAft>
            </a:pPr>
            <a:r>
              <a:rPr lang="es-PE" sz="2000" dirty="0">
                <a:effectLst/>
                <a:latin typeface="Times New Roman" panose="02020603050405020304" pitchFamily="18" charset="0"/>
                <a:ea typeface="DengXian" panose="02010600030101010101" pitchFamily="2" charset="-122"/>
                <a:cs typeface="Times New Roman" panose="02020603050405020304" pitchFamily="18" charset="0"/>
              </a:rPr>
              <a:t>Eduardo G. Villarreyes Peña </a:t>
            </a:r>
            <a:r>
              <a:rPr lang="es-PE" sz="2000" baseline="30000" dirty="0">
                <a:effectLst/>
                <a:latin typeface="Times New Roman" panose="02020603050405020304" pitchFamily="18" charset="0"/>
                <a:ea typeface="DengXian" panose="02010600030101010101" pitchFamily="2" charset="-122"/>
                <a:cs typeface="Times New Roman" panose="02020603050405020304" pitchFamily="18" charset="0"/>
              </a:rPr>
              <a:t>1,2</a:t>
            </a:r>
            <a:r>
              <a:rPr lang="es-PE" sz="2000" dirty="0">
                <a:effectLst/>
                <a:latin typeface="Times New Roman" panose="02020603050405020304" pitchFamily="18" charset="0"/>
                <a:ea typeface="DengXian" panose="02010600030101010101" pitchFamily="2" charset="-122"/>
                <a:cs typeface="Times New Roman" panose="02020603050405020304" pitchFamily="18" charset="0"/>
              </a:rPr>
              <a:t>, Galo Patiño C.</a:t>
            </a:r>
            <a:r>
              <a:rPr lang="es-PE" sz="2000" baseline="30000" dirty="0">
                <a:effectLst/>
                <a:latin typeface="Times New Roman" panose="02020603050405020304" pitchFamily="18" charset="0"/>
                <a:ea typeface="DengXian" panose="02010600030101010101" pitchFamily="2" charset="-122"/>
                <a:cs typeface="Times New Roman" panose="02020603050405020304" pitchFamily="18" charset="0"/>
              </a:rPr>
              <a:t>1,2</a:t>
            </a:r>
            <a:r>
              <a:rPr lang="es-PE" sz="2000" dirty="0">
                <a:effectLst/>
                <a:latin typeface="Times New Roman" panose="02020603050405020304" pitchFamily="18" charset="0"/>
                <a:ea typeface="DengXian" panose="02010600030101010101" pitchFamily="2" charset="-122"/>
                <a:cs typeface="Times New Roman" panose="02020603050405020304" pitchFamily="18" charset="0"/>
              </a:rPr>
              <a:t>, Oscar </a:t>
            </a:r>
            <a:r>
              <a:rPr lang="es-PE" sz="2000" dirty="0" err="1">
                <a:effectLst/>
                <a:latin typeface="Times New Roman" panose="02020603050405020304" pitchFamily="18" charset="0"/>
                <a:ea typeface="DengXian" panose="02010600030101010101" pitchFamily="2" charset="-122"/>
                <a:cs typeface="Times New Roman" panose="02020603050405020304" pitchFamily="18" charset="0"/>
              </a:rPr>
              <a:t>Baltuano</a:t>
            </a:r>
            <a:r>
              <a:rPr lang="es-PE" sz="2000" dirty="0">
                <a:effectLst/>
                <a:latin typeface="Times New Roman" panose="02020603050405020304" pitchFamily="18" charset="0"/>
                <a:ea typeface="DengXian" panose="02010600030101010101" pitchFamily="2" charset="-122"/>
                <a:cs typeface="Times New Roman" panose="02020603050405020304" pitchFamily="18" charset="0"/>
              </a:rPr>
              <a:t> E.</a:t>
            </a:r>
            <a:r>
              <a:rPr lang="es-PE" sz="2000" baseline="30000" dirty="0">
                <a:latin typeface="Times New Roman" panose="02020603050405020304" pitchFamily="18" charset="0"/>
                <a:ea typeface="DengXian" panose="02010600030101010101" pitchFamily="2" charset="-122"/>
                <a:cs typeface="Times New Roman" panose="02020603050405020304" pitchFamily="18" charset="0"/>
              </a:rPr>
              <a:t>2</a:t>
            </a:r>
            <a:r>
              <a:rPr lang="es-PE" sz="2000" baseline="30000" dirty="0">
                <a:effectLst/>
                <a:latin typeface="Times New Roman" panose="02020603050405020304" pitchFamily="18" charset="0"/>
                <a:ea typeface="DengXian" panose="02010600030101010101" pitchFamily="2" charset="-122"/>
                <a:cs typeface="Times New Roman" panose="02020603050405020304" pitchFamily="18" charset="0"/>
              </a:rPr>
              <a:t>,3</a:t>
            </a:r>
            <a:r>
              <a:rPr lang="es-PE" sz="20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s-PE" sz="2000" baseline="30000" dirty="0">
              <a:latin typeface="Times New Roman" panose="02020603050405020304" pitchFamily="18" charset="0"/>
              <a:ea typeface="DengXian" panose="02010600030101010101" pitchFamily="2" charset="-122"/>
              <a:cs typeface="Times New Roman" panose="02020603050405020304" pitchFamily="18" charset="0"/>
            </a:endParaRPr>
          </a:p>
          <a:p>
            <a:pPr algn="ctr">
              <a:lnSpc>
                <a:spcPct val="107000"/>
              </a:lnSpc>
              <a:spcAft>
                <a:spcPts val="800"/>
              </a:spcAft>
            </a:pPr>
            <a:endParaRPr lang="es-ES" sz="1600" dirty="0">
              <a:effectLst/>
              <a:latin typeface="Calibri" panose="020F0502020204030204" pitchFamily="34" charset="0"/>
              <a:ea typeface="DengXian" panose="02010600030101010101" pitchFamily="2" charset="-122"/>
              <a:cs typeface="Times New Roman" panose="02020603050405020304" pitchFamily="18" charset="0"/>
            </a:endParaRPr>
          </a:p>
          <a:p>
            <a:pPr>
              <a:lnSpc>
                <a:spcPts val="1200"/>
              </a:lnSpc>
              <a:spcAft>
                <a:spcPts val="800"/>
              </a:spcAft>
            </a:pPr>
            <a:r>
              <a:rPr lang="es-PE" sz="1600" baseline="30000" dirty="0">
                <a:effectLst/>
                <a:latin typeface="Calibri" panose="020F0502020204030204" pitchFamily="34" charset="0"/>
                <a:ea typeface="DengXian" panose="02010600030101010101" pitchFamily="2" charset="-122"/>
                <a:cs typeface="Times New Roman" panose="02020603050405020304" pitchFamily="18" charset="0"/>
              </a:rPr>
              <a:t>1</a:t>
            </a:r>
            <a:r>
              <a:rPr lang="es-PE" sz="1600" dirty="0">
                <a:effectLst/>
                <a:latin typeface="Calibri" panose="020F0502020204030204" pitchFamily="34" charset="0"/>
                <a:ea typeface="DengXian" panose="02010600030101010101" pitchFamily="2" charset="-122"/>
                <a:cs typeface="Times New Roman" panose="02020603050405020304" pitchFamily="18" charset="0"/>
              </a:rPr>
              <a:t> Facultad de Ciencias Físicas, Universidad Nacional Mayor de San Marcos (UNMSM), Av. Amézaga 375. Lima 1, Perú</a:t>
            </a:r>
            <a:endParaRPr lang="es-ES" sz="1600" dirty="0">
              <a:effectLst/>
              <a:latin typeface="Calibri" panose="020F0502020204030204" pitchFamily="34" charset="0"/>
              <a:ea typeface="DengXian" panose="02010600030101010101" pitchFamily="2" charset="-122"/>
              <a:cs typeface="Times New Roman" panose="02020603050405020304" pitchFamily="18" charset="0"/>
            </a:endParaRPr>
          </a:p>
          <a:p>
            <a:pPr>
              <a:lnSpc>
                <a:spcPts val="1200"/>
              </a:lnSpc>
              <a:spcAft>
                <a:spcPts val="800"/>
              </a:spcAft>
            </a:pPr>
            <a:r>
              <a:rPr lang="es-PE" sz="1600" baseline="30000" dirty="0">
                <a:effectLst/>
                <a:latin typeface="Calibri" panose="020F0502020204030204" pitchFamily="34" charset="0"/>
                <a:ea typeface="DengXian" panose="02010600030101010101" pitchFamily="2" charset="-122"/>
                <a:cs typeface="Times New Roman" panose="02020603050405020304" pitchFamily="18" charset="0"/>
              </a:rPr>
              <a:t>2</a:t>
            </a:r>
            <a:r>
              <a:rPr lang="es-PE" sz="1600" dirty="0">
                <a:effectLst/>
                <a:latin typeface="Calibri" panose="020F0502020204030204" pitchFamily="34" charset="0"/>
                <a:ea typeface="DengXian" panose="02010600030101010101" pitchFamily="2" charset="-122"/>
                <a:cs typeface="Times New Roman" panose="02020603050405020304" pitchFamily="18" charset="0"/>
              </a:rPr>
              <a:t> Grupo de Investigación de la UNMSM- Instrumentación Física y Aplicaciones INFISA</a:t>
            </a:r>
          </a:p>
          <a:p>
            <a:pPr>
              <a:lnSpc>
                <a:spcPts val="1200"/>
              </a:lnSpc>
              <a:spcAft>
                <a:spcPts val="800"/>
              </a:spcAft>
            </a:pPr>
            <a:r>
              <a:rPr lang="es-PE" sz="1600" baseline="30000" dirty="0">
                <a:effectLst/>
                <a:latin typeface="Calibri" panose="020F0502020204030204" pitchFamily="34" charset="0"/>
                <a:ea typeface="DengXian" panose="02010600030101010101" pitchFamily="2" charset="-122"/>
                <a:cs typeface="Times New Roman" panose="02020603050405020304" pitchFamily="18" charset="0"/>
              </a:rPr>
              <a:t>3</a:t>
            </a:r>
            <a:r>
              <a:rPr lang="es-PE" sz="1600" dirty="0">
                <a:effectLst/>
                <a:latin typeface="Calibri" panose="020F0502020204030204" pitchFamily="34" charset="0"/>
                <a:ea typeface="DengXian" panose="02010600030101010101" pitchFamily="2" charset="-122"/>
                <a:cs typeface="Times New Roman" panose="02020603050405020304" pitchFamily="18" charset="0"/>
              </a:rPr>
              <a:t> Laboratorio de Desarrollo Electrónico, Dirección de Investigación y Desarrollo, Instituto Peruano de Energía Nuclear</a:t>
            </a:r>
          </a:p>
          <a:p>
            <a:pPr>
              <a:lnSpc>
                <a:spcPts val="1200"/>
              </a:lnSpc>
              <a:spcAft>
                <a:spcPts val="800"/>
              </a:spcAft>
            </a:pPr>
            <a:r>
              <a:rPr lang="es-PE" sz="1600" dirty="0">
                <a:effectLst/>
                <a:latin typeface="Calibri" panose="020F0502020204030204" pitchFamily="34" charset="0"/>
                <a:ea typeface="DengXian" panose="02010600030101010101" pitchFamily="2" charset="-122"/>
                <a:cs typeface="Times New Roman" panose="02020603050405020304" pitchFamily="18" charset="0"/>
              </a:rPr>
              <a:t> (IPEN), Av. Canadá 1480, Lima 41, Perú</a:t>
            </a:r>
            <a:endParaRPr lang="es-ES" sz="1600" dirty="0">
              <a:effectLst/>
              <a:latin typeface="Calibri" panose="020F0502020204030204" pitchFamily="34" charset="0"/>
              <a:ea typeface="DengXian" panose="02010600030101010101" pitchFamily="2" charset="-122"/>
              <a:cs typeface="Times New Roman" panose="02020603050405020304" pitchFamily="18" charset="0"/>
            </a:endParaRPr>
          </a:p>
        </p:txBody>
      </p:sp>
      <p:cxnSp>
        <p:nvCxnSpPr>
          <p:cNvPr id="4" name="Conector recto 3">
            <a:extLst>
              <a:ext uri="{FF2B5EF4-FFF2-40B4-BE49-F238E27FC236}">
                <a16:creationId xmlns:a16="http://schemas.microsoft.com/office/drawing/2014/main" id="{449E35C9-B832-CF45-B8F3-F35394EF5327}"/>
              </a:ext>
            </a:extLst>
          </p:cNvPr>
          <p:cNvCxnSpPr/>
          <p:nvPr/>
        </p:nvCxnSpPr>
        <p:spPr>
          <a:xfrm>
            <a:off x="0" y="2253710"/>
            <a:ext cx="1226894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Imagen 8" descr="Interfaz de usuario gráfica, Sitio web&#10;&#10;El contenido generado por IA puede ser incorrecto.">
            <a:extLst>
              <a:ext uri="{FF2B5EF4-FFF2-40B4-BE49-F238E27FC236}">
                <a16:creationId xmlns:a16="http://schemas.microsoft.com/office/drawing/2014/main" id="{437ACEE1-74C0-7122-EB93-33F04C098D3D}"/>
              </a:ext>
            </a:extLst>
          </p:cNvPr>
          <p:cNvPicPr>
            <a:picLocks noChangeAspect="1"/>
          </p:cNvPicPr>
          <p:nvPr/>
        </p:nvPicPr>
        <p:blipFill>
          <a:blip r:embed="rId5">
            <a:extLst>
              <a:ext uri="{28A0092B-C50C-407E-A947-70E740481C1C}">
                <a14:useLocalDpi xmlns:a14="http://schemas.microsoft.com/office/drawing/2010/main" val="0"/>
              </a:ext>
            </a:extLst>
          </a:blip>
          <a:srcRect t="29269" b="6563"/>
          <a:stretch/>
        </p:blipFill>
        <p:spPr>
          <a:xfrm>
            <a:off x="2230352" y="116290"/>
            <a:ext cx="8077700" cy="1862241"/>
          </a:xfrm>
          <a:prstGeom prst="rect">
            <a:avLst/>
          </a:prstGeom>
        </p:spPr>
      </p:pic>
    </p:spTree>
    <p:extLst>
      <p:ext uri="{BB962C8B-B14F-4D97-AF65-F5344CB8AC3E}">
        <p14:creationId xmlns:p14="http://schemas.microsoft.com/office/powerpoint/2010/main" val="203446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AB38988-4D5A-62E0-82A6-9F12946EF8E5}"/>
              </a:ext>
            </a:extLst>
          </p:cNvPr>
          <p:cNvSpPr/>
          <p:nvPr/>
        </p:nvSpPr>
        <p:spPr>
          <a:xfrm>
            <a:off x="642503" y="810301"/>
            <a:ext cx="11379199" cy="5078313"/>
          </a:xfrm>
          <a:prstGeom prst="rect">
            <a:avLst/>
          </a:prstGeom>
        </p:spPr>
        <p:txBody>
          <a:bodyPr wrap="square">
            <a:spAutoFit/>
          </a:bodyPr>
          <a:lstStyle/>
          <a:p>
            <a:endParaRPr lang="es-PE" sz="2000" dirty="0"/>
          </a:p>
          <a:p>
            <a:r>
              <a:rPr lang="es-PE" sz="1600" dirty="0"/>
              <a:t>[1] ISO 18589-3:2018. (2018). Medición de la radiactividad en el medio ambiente. Suelo. Parte 3: Método de ensayo de radionucleidos emisores gamma usando espectrometría gamma. (versión corregida 2018-12-01). IAEA</a:t>
            </a:r>
          </a:p>
          <a:p>
            <a:endParaRPr lang="es-PE" sz="1600" dirty="0"/>
          </a:p>
          <a:p>
            <a:r>
              <a:rPr lang="es-PE" sz="1600" dirty="0"/>
              <a:t>[2] International </a:t>
            </a:r>
            <a:r>
              <a:rPr lang="es-PE" sz="1600" dirty="0" err="1"/>
              <a:t>Atomic</a:t>
            </a:r>
            <a:r>
              <a:rPr lang="es-PE" sz="1600" dirty="0"/>
              <a:t> Energy Agency (IAEA). (2012). </a:t>
            </a:r>
            <a:r>
              <a:rPr lang="es-PE" sz="1600" dirty="0" err="1"/>
              <a:t>Extent</a:t>
            </a:r>
            <a:r>
              <a:rPr lang="es-PE" sz="1600" dirty="0"/>
              <a:t> </a:t>
            </a:r>
            <a:r>
              <a:rPr lang="es-PE" sz="1600" dirty="0" err="1"/>
              <a:t>of</a:t>
            </a:r>
            <a:r>
              <a:rPr lang="es-PE" sz="1600" dirty="0"/>
              <a:t> </a:t>
            </a:r>
            <a:r>
              <a:rPr lang="es-PE" sz="1600" dirty="0" err="1"/>
              <a:t>Environmental</a:t>
            </a:r>
            <a:r>
              <a:rPr lang="es-PE" sz="1600" dirty="0"/>
              <a:t> </a:t>
            </a:r>
            <a:r>
              <a:rPr lang="es-PE" sz="1600" dirty="0" err="1"/>
              <a:t>by</a:t>
            </a:r>
            <a:r>
              <a:rPr lang="es-PE" sz="1600" dirty="0"/>
              <a:t> </a:t>
            </a:r>
            <a:r>
              <a:rPr lang="es-PE" sz="1600" dirty="0" err="1"/>
              <a:t>Naturally</a:t>
            </a:r>
            <a:r>
              <a:rPr lang="es-PE" sz="1600" dirty="0"/>
              <a:t> </a:t>
            </a:r>
            <a:r>
              <a:rPr lang="es-PE" sz="1600" dirty="0" err="1"/>
              <a:t>Occurring</a:t>
            </a:r>
            <a:r>
              <a:rPr lang="es-PE" sz="1600" dirty="0"/>
              <a:t> Radioactive Material (NORM) and </a:t>
            </a:r>
            <a:r>
              <a:rPr lang="es-PE" sz="1600" dirty="0" err="1"/>
              <a:t>Technological</a:t>
            </a:r>
            <a:r>
              <a:rPr lang="es-PE" sz="1600" dirty="0"/>
              <a:t> </a:t>
            </a:r>
            <a:r>
              <a:rPr lang="es-PE" sz="1600" dirty="0" err="1"/>
              <a:t>Options</a:t>
            </a:r>
            <a:r>
              <a:rPr lang="es-PE" sz="1600" dirty="0"/>
              <a:t> </a:t>
            </a:r>
            <a:r>
              <a:rPr lang="es-PE" sz="1600" dirty="0" err="1"/>
              <a:t>for</a:t>
            </a:r>
            <a:r>
              <a:rPr lang="es-PE" sz="1600" dirty="0"/>
              <a:t> </a:t>
            </a:r>
            <a:r>
              <a:rPr lang="es-PE" sz="1600" dirty="0" err="1"/>
              <a:t>Mitigation</a:t>
            </a:r>
            <a:r>
              <a:rPr lang="es-PE" sz="1600" dirty="0"/>
              <a:t>. </a:t>
            </a:r>
            <a:r>
              <a:rPr lang="es-PE" sz="1600" dirty="0" err="1"/>
              <a:t>Technical</a:t>
            </a:r>
            <a:r>
              <a:rPr lang="es-PE" sz="1600" dirty="0"/>
              <a:t> </a:t>
            </a:r>
            <a:r>
              <a:rPr lang="es-PE" sz="1600" dirty="0" err="1"/>
              <a:t>Reports</a:t>
            </a:r>
            <a:r>
              <a:rPr lang="es-PE" sz="1600" dirty="0"/>
              <a:t> Series </a:t>
            </a:r>
            <a:r>
              <a:rPr lang="es-PE" sz="1600" dirty="0" err="1"/>
              <a:t>N°</a:t>
            </a:r>
            <a:r>
              <a:rPr lang="es-PE" sz="1600" dirty="0"/>
              <a:t> 419. </a:t>
            </a:r>
            <a:r>
              <a:rPr lang="es-PE" sz="1600" dirty="0" err="1"/>
              <a:t>Vienna</a:t>
            </a:r>
            <a:r>
              <a:rPr lang="es-PE" sz="1600" dirty="0"/>
              <a:t>; 2004. </a:t>
            </a:r>
            <a:r>
              <a:rPr lang="es-PE" sz="1600" dirty="0" err="1"/>
              <a:t>or</a:t>
            </a:r>
            <a:r>
              <a:rPr lang="es-PE" sz="1600" dirty="0"/>
              <a:t> </a:t>
            </a:r>
            <a:r>
              <a:rPr lang="es-PE" sz="1600" dirty="0" err="1"/>
              <a:t>the</a:t>
            </a:r>
            <a:r>
              <a:rPr lang="es-PE" sz="1600" dirty="0"/>
              <a:t> </a:t>
            </a:r>
            <a:r>
              <a:rPr lang="es-PE" sz="1600" dirty="0" err="1"/>
              <a:t>rapid</a:t>
            </a:r>
            <a:r>
              <a:rPr lang="es-PE" sz="1600" dirty="0"/>
              <a:t> </a:t>
            </a:r>
            <a:r>
              <a:rPr lang="es-PE" sz="1600" dirty="0" err="1"/>
              <a:t>assessment</a:t>
            </a:r>
            <a:r>
              <a:rPr lang="es-PE" sz="1600" dirty="0"/>
              <a:t> </a:t>
            </a:r>
            <a:r>
              <a:rPr lang="es-PE" sz="1600" dirty="0" err="1"/>
              <a:t>of</a:t>
            </a:r>
            <a:r>
              <a:rPr lang="es-PE" sz="1600" dirty="0"/>
              <a:t> gamma-</a:t>
            </a:r>
            <a:r>
              <a:rPr lang="es-PE" sz="1600" dirty="0" err="1"/>
              <a:t>ray</a:t>
            </a:r>
            <a:r>
              <a:rPr lang="es-PE" sz="1600" dirty="0"/>
              <a:t> </a:t>
            </a:r>
            <a:r>
              <a:rPr lang="es-PE" sz="1600" dirty="0" err="1"/>
              <a:t>emitting</a:t>
            </a:r>
            <a:r>
              <a:rPr lang="es-PE" sz="1600" dirty="0"/>
              <a:t> </a:t>
            </a:r>
            <a:r>
              <a:rPr lang="es-PE" sz="1600" dirty="0" err="1"/>
              <a:t>radionuclides</a:t>
            </a:r>
            <a:r>
              <a:rPr lang="es-PE" sz="1600" dirty="0"/>
              <a:t> in </a:t>
            </a:r>
            <a:r>
              <a:rPr lang="es-PE" sz="1600" dirty="0" err="1"/>
              <a:t>environmental</a:t>
            </a:r>
            <a:r>
              <a:rPr lang="es-PE" sz="1600" dirty="0"/>
              <a:t> media </a:t>
            </a:r>
            <a:r>
              <a:rPr lang="es-PE" sz="1600" dirty="0" err="1"/>
              <a:t>by</a:t>
            </a:r>
            <a:r>
              <a:rPr lang="es-PE" sz="1600" dirty="0"/>
              <a:t> gamma </a:t>
            </a:r>
            <a:r>
              <a:rPr lang="es-PE" sz="1600" dirty="0" err="1"/>
              <a:t>spectrometry</a:t>
            </a:r>
            <a:r>
              <a:rPr lang="es-PE" sz="1600" dirty="0"/>
              <a:t>. New York.</a:t>
            </a:r>
          </a:p>
          <a:p>
            <a:endParaRPr lang="es-PE" sz="1600" dirty="0"/>
          </a:p>
          <a:p>
            <a:r>
              <a:rPr lang="es-PE" sz="1600" dirty="0"/>
              <a:t>[3]Instituto Peruano de Energía Nuclear. (1997). Reglamento de Seguridad Radiológica. D.S. </a:t>
            </a:r>
            <a:r>
              <a:rPr lang="es-PE" sz="1600" dirty="0" err="1"/>
              <a:t>N°</a:t>
            </a:r>
            <a:r>
              <a:rPr lang="es-PE" sz="1600" dirty="0"/>
              <a:t> 009-97-EM. Visto el 2 noviembre 2021: </a:t>
            </a:r>
            <a:r>
              <a:rPr lang="es-PE" sz="1600" dirty="0">
                <a:hlinkClick r:id="rId2"/>
              </a:rPr>
              <a:t>http://www.ipen.gob.pe/transparencia/regulacion/normatividad/ds009_97em.pdf</a:t>
            </a:r>
            <a:endParaRPr lang="es-PE" sz="1600" dirty="0"/>
          </a:p>
          <a:p>
            <a:endParaRPr lang="es-PE" sz="1600" dirty="0"/>
          </a:p>
          <a:p>
            <a:r>
              <a:rPr lang="es-PE" sz="1600" dirty="0"/>
              <a:t>[4] </a:t>
            </a:r>
            <a:r>
              <a:rPr lang="en-US" sz="1600" dirty="0"/>
              <a:t>United Nations.(2000) Effects of Ionizing Radiation. Volume I: Report to the General Assembly, Scientific</a:t>
            </a:r>
          </a:p>
          <a:p>
            <a:r>
              <a:rPr lang="en-US" sz="1600" dirty="0"/>
              <a:t>Annexes B. United Nations Scientific Committee on the Effects of Atomic Radiation, UNSCEAR 2008</a:t>
            </a:r>
          </a:p>
          <a:p>
            <a:endParaRPr lang="en-US" sz="1600" dirty="0"/>
          </a:p>
          <a:p>
            <a:r>
              <a:rPr lang="es-PE" sz="1600" dirty="0"/>
              <a:t>[5] International </a:t>
            </a:r>
            <a:r>
              <a:rPr lang="es-PE" sz="1600" dirty="0" err="1"/>
              <a:t>Organization</a:t>
            </a:r>
            <a:r>
              <a:rPr lang="es-PE" sz="1600" dirty="0"/>
              <a:t> </a:t>
            </a:r>
            <a:r>
              <a:rPr lang="es-PE" sz="1600" dirty="0" err="1"/>
              <a:t>for</a:t>
            </a:r>
            <a:r>
              <a:rPr lang="es-PE" sz="1600" dirty="0"/>
              <a:t> </a:t>
            </a:r>
            <a:r>
              <a:rPr lang="es-PE" sz="1600" dirty="0" err="1"/>
              <a:t>Standardization</a:t>
            </a:r>
            <a:r>
              <a:rPr lang="es-PE" sz="1600" dirty="0"/>
              <a:t> ISO 14001. (2004). SISTEMA DE GESTION AMBIENTAL, NORMA INTERNACIONAL. Génova, suiza.</a:t>
            </a:r>
          </a:p>
          <a:p>
            <a:endParaRPr lang="es-PE" sz="1600" dirty="0"/>
          </a:p>
          <a:p>
            <a:r>
              <a:rPr lang="es-PE" sz="1600" dirty="0"/>
              <a:t>[6] Villarreyes Peña EG, Patiño Camargo G, Mendoza P, </a:t>
            </a:r>
            <a:r>
              <a:rPr lang="es-PE" sz="1600" dirty="0" err="1"/>
              <a:t>Baltuano</a:t>
            </a:r>
            <a:r>
              <a:rPr lang="es-PE" sz="1600" dirty="0"/>
              <a:t> </a:t>
            </a:r>
            <a:r>
              <a:rPr lang="es-PE" sz="1600" dirty="0" err="1"/>
              <a:t>Elias</a:t>
            </a:r>
            <a:r>
              <a:rPr lang="es-PE" sz="1600" dirty="0"/>
              <a:t> O. </a:t>
            </a:r>
            <a:r>
              <a:rPr lang="es-PE" sz="1600" dirty="0" err="1"/>
              <a:t>Impact</a:t>
            </a:r>
            <a:r>
              <a:rPr lang="es-PE" sz="1600" dirty="0"/>
              <a:t> </a:t>
            </a:r>
            <a:r>
              <a:rPr lang="es-PE" sz="1600" dirty="0" err="1"/>
              <a:t>of</a:t>
            </a:r>
            <a:r>
              <a:rPr lang="es-PE" sz="1600" dirty="0"/>
              <a:t> </a:t>
            </a:r>
            <a:r>
              <a:rPr lang="es-PE" sz="1600" dirty="0" err="1"/>
              <a:t>diorites</a:t>
            </a:r>
            <a:r>
              <a:rPr lang="es-PE" sz="1600" dirty="0"/>
              <a:t> and </a:t>
            </a:r>
            <a:r>
              <a:rPr lang="es-PE" sz="1600" dirty="0" err="1"/>
              <a:t>feldspars</a:t>
            </a:r>
            <a:r>
              <a:rPr lang="es-PE" sz="1600" dirty="0"/>
              <a:t> </a:t>
            </a:r>
            <a:r>
              <a:rPr lang="es-PE" sz="1600" dirty="0" err="1"/>
              <a:t>on</a:t>
            </a:r>
            <a:r>
              <a:rPr lang="es-PE" sz="1600" dirty="0"/>
              <a:t> </a:t>
            </a:r>
            <a:r>
              <a:rPr lang="es-PE" sz="1600" dirty="0" err="1"/>
              <a:t>soil</a:t>
            </a:r>
            <a:r>
              <a:rPr lang="es-PE" sz="1600" dirty="0"/>
              <a:t> </a:t>
            </a:r>
            <a:r>
              <a:rPr lang="es-PE" sz="1600" dirty="0" err="1"/>
              <a:t>radioactivity</a:t>
            </a:r>
            <a:r>
              <a:rPr lang="es-PE" sz="1600" dirty="0"/>
              <a:t>: </a:t>
            </a:r>
            <a:r>
              <a:rPr lang="es-PE" sz="1600" dirty="0" err="1"/>
              <a:t>Evidence</a:t>
            </a:r>
            <a:r>
              <a:rPr lang="es-PE" sz="1600" dirty="0"/>
              <a:t> </a:t>
            </a:r>
            <a:r>
              <a:rPr lang="es-PE" sz="1600" dirty="0" err="1"/>
              <a:t>from</a:t>
            </a:r>
            <a:r>
              <a:rPr lang="es-PE" sz="1600" dirty="0"/>
              <a:t> </a:t>
            </a:r>
            <a:r>
              <a:rPr lang="es-PE" sz="1600" dirty="0" err="1"/>
              <a:t>university</a:t>
            </a:r>
            <a:r>
              <a:rPr lang="es-PE" sz="1600" dirty="0"/>
              <a:t> </a:t>
            </a:r>
            <a:r>
              <a:rPr lang="es-PE" sz="1600" dirty="0" err="1"/>
              <a:t>city</a:t>
            </a:r>
            <a:r>
              <a:rPr lang="es-PE" sz="1600" dirty="0"/>
              <a:t> </a:t>
            </a:r>
            <a:r>
              <a:rPr lang="es-PE" sz="1600" dirty="0" err="1"/>
              <a:t>of</a:t>
            </a:r>
            <a:r>
              <a:rPr lang="es-PE" sz="1600" dirty="0"/>
              <a:t> </a:t>
            </a:r>
            <a:r>
              <a:rPr lang="es-PE" sz="1600" dirty="0" err="1"/>
              <a:t>the</a:t>
            </a:r>
            <a:r>
              <a:rPr lang="es-PE" sz="1600" dirty="0"/>
              <a:t> Universidad Nacional Mayor de San Marcos and </a:t>
            </a:r>
            <a:r>
              <a:rPr lang="es-PE" sz="1600" dirty="0" err="1"/>
              <a:t>the</a:t>
            </a:r>
            <a:r>
              <a:rPr lang="es-PE" sz="1600" dirty="0"/>
              <a:t> </a:t>
            </a:r>
            <a:r>
              <a:rPr lang="es-PE" sz="1600" dirty="0" err="1"/>
              <a:t>National</a:t>
            </a:r>
            <a:r>
              <a:rPr lang="es-PE" sz="1600" dirty="0"/>
              <a:t> </a:t>
            </a:r>
            <a:r>
              <a:rPr lang="es-PE" sz="1600" dirty="0" err="1"/>
              <a:t>Institute</a:t>
            </a:r>
            <a:r>
              <a:rPr lang="es-PE" sz="1600" dirty="0"/>
              <a:t> </a:t>
            </a:r>
            <a:r>
              <a:rPr lang="es-PE" sz="1600" dirty="0" err="1"/>
              <a:t>of</a:t>
            </a:r>
            <a:r>
              <a:rPr lang="es-PE" sz="1600" dirty="0"/>
              <a:t> </a:t>
            </a:r>
            <a:r>
              <a:rPr lang="es-PE" sz="1600" dirty="0" err="1"/>
              <a:t>Neoplastic</a:t>
            </a:r>
            <a:r>
              <a:rPr lang="es-PE" sz="1600" dirty="0"/>
              <a:t> </a:t>
            </a:r>
            <a:r>
              <a:rPr lang="es-PE" sz="1600" dirty="0" err="1"/>
              <a:t>Diseases</a:t>
            </a:r>
            <a:r>
              <a:rPr lang="es-PE" sz="1600" dirty="0"/>
              <a:t>. </a:t>
            </a:r>
            <a:r>
              <a:rPr lang="es-PE" sz="1600" dirty="0" err="1"/>
              <a:t>Appl</a:t>
            </a:r>
            <a:r>
              <a:rPr lang="es-PE" sz="1600" dirty="0"/>
              <a:t> </a:t>
            </a:r>
            <a:r>
              <a:rPr lang="es-PE" sz="1600" dirty="0" err="1"/>
              <a:t>Radiat</a:t>
            </a:r>
            <a:r>
              <a:rPr lang="es-PE" sz="1600" dirty="0"/>
              <a:t> </a:t>
            </a:r>
            <a:r>
              <a:rPr lang="es-PE" sz="1600" dirty="0" err="1"/>
              <a:t>Isot</a:t>
            </a:r>
            <a:r>
              <a:rPr lang="es-PE" sz="1600" dirty="0"/>
              <a:t>. 2025 Oct;224:111923. </a:t>
            </a:r>
            <a:r>
              <a:rPr lang="es-PE" sz="1600" dirty="0" err="1"/>
              <a:t>doi</a:t>
            </a:r>
            <a:r>
              <a:rPr lang="es-PE" sz="1600" dirty="0"/>
              <a:t>: 10.1016/j.apradiso.2025.111923. </a:t>
            </a:r>
            <a:r>
              <a:rPr lang="es-PE" sz="1600" dirty="0" err="1"/>
              <a:t>Epub</a:t>
            </a:r>
            <a:r>
              <a:rPr lang="es-PE" sz="1600" dirty="0"/>
              <a:t> 2025 May 24.</a:t>
            </a:r>
          </a:p>
        </p:txBody>
      </p:sp>
      <p:sp>
        <p:nvSpPr>
          <p:cNvPr id="5" name="Title 1">
            <a:extLst>
              <a:ext uri="{FF2B5EF4-FFF2-40B4-BE49-F238E27FC236}">
                <a16:creationId xmlns:a16="http://schemas.microsoft.com/office/drawing/2014/main" id="{E1CBF545-B131-782A-2884-1EBDA1DF71D4}"/>
              </a:ext>
            </a:extLst>
          </p:cNvPr>
          <p:cNvSpPr txBox="1">
            <a:spLocks/>
          </p:cNvSpPr>
          <p:nvPr/>
        </p:nvSpPr>
        <p:spPr>
          <a:xfrm>
            <a:off x="642503" y="203723"/>
            <a:ext cx="10515600" cy="822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r>
              <a:rPr lang="en-US" b="1" dirty="0">
                <a:latin typeface="Segoe UI Light" panose="020B0702040204020203" pitchFamily="34" charset="0"/>
                <a:ea typeface="Segoe UI Light" panose="020B0702040204020203" pitchFamily="34" charset="0"/>
                <a:cs typeface="Segoe UI" panose="020B0502040204020203" pitchFamily="34" charset="0"/>
              </a:rPr>
              <a:t>5. Referencias:</a:t>
            </a:r>
          </a:p>
        </p:txBody>
      </p:sp>
      <p:sp>
        <p:nvSpPr>
          <p:cNvPr id="2" name="CuadroTexto 1">
            <a:extLst>
              <a:ext uri="{FF2B5EF4-FFF2-40B4-BE49-F238E27FC236}">
                <a16:creationId xmlns:a16="http://schemas.microsoft.com/office/drawing/2014/main" id="{97EB88B8-FB68-202B-0FE3-9F4F5124CD2F}"/>
              </a:ext>
            </a:extLst>
          </p:cNvPr>
          <p:cNvSpPr txBox="1"/>
          <p:nvPr/>
        </p:nvSpPr>
        <p:spPr>
          <a:xfrm>
            <a:off x="11543931" y="6532637"/>
            <a:ext cx="648069" cy="276999"/>
          </a:xfrm>
          <a:prstGeom prst="rect">
            <a:avLst/>
          </a:prstGeom>
          <a:noFill/>
        </p:spPr>
        <p:txBody>
          <a:bodyPr wrap="square" rtlCol="0">
            <a:spAutoFit/>
          </a:bodyPr>
          <a:lstStyle/>
          <a:p>
            <a:r>
              <a:rPr lang="es-PE" sz="1200" b="1" dirty="0"/>
              <a:t>7/7</a:t>
            </a:r>
          </a:p>
        </p:txBody>
      </p:sp>
      <p:cxnSp>
        <p:nvCxnSpPr>
          <p:cNvPr id="3" name="Conector recto 2">
            <a:extLst>
              <a:ext uri="{FF2B5EF4-FFF2-40B4-BE49-F238E27FC236}">
                <a16:creationId xmlns:a16="http://schemas.microsoft.com/office/drawing/2014/main" id="{23FEFEF4-131C-C11C-834A-391104C5CFB7}"/>
              </a:ext>
            </a:extLst>
          </p:cNvPr>
          <p:cNvCxnSpPr/>
          <p:nvPr/>
        </p:nvCxnSpPr>
        <p:spPr>
          <a:xfrm>
            <a:off x="424243" y="947433"/>
            <a:ext cx="11503739"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929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4F78A5-D531-A0C4-25BC-F7E98A6183D6}"/>
              </a:ext>
            </a:extLst>
          </p:cNvPr>
          <p:cNvSpPr txBox="1">
            <a:spLocks/>
          </p:cNvSpPr>
          <p:nvPr/>
        </p:nvSpPr>
        <p:spPr>
          <a:xfrm>
            <a:off x="515264" y="280178"/>
            <a:ext cx="10515600" cy="822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r>
              <a:rPr lang="en-US" b="1" dirty="0">
                <a:latin typeface="Segoe UI Light" panose="020B0702040204020203" pitchFamily="34" charset="0"/>
                <a:ea typeface="Segoe UI Light" panose="020B0702040204020203" pitchFamily="34" charset="0"/>
                <a:cs typeface="Segoe UI" panose="020B0502040204020203" pitchFamily="34" charset="0"/>
              </a:rPr>
              <a:t>1. Antecedentes:</a:t>
            </a:r>
          </a:p>
        </p:txBody>
      </p:sp>
      <p:sp>
        <p:nvSpPr>
          <p:cNvPr id="2" name="CuadroTexto 1">
            <a:extLst>
              <a:ext uri="{FF2B5EF4-FFF2-40B4-BE49-F238E27FC236}">
                <a16:creationId xmlns:a16="http://schemas.microsoft.com/office/drawing/2014/main" id="{32F09FE0-7912-9217-AB7C-3EA00047C57B}"/>
              </a:ext>
            </a:extLst>
          </p:cNvPr>
          <p:cNvSpPr txBox="1"/>
          <p:nvPr/>
        </p:nvSpPr>
        <p:spPr>
          <a:xfrm>
            <a:off x="11676736" y="6524387"/>
            <a:ext cx="648069" cy="276999"/>
          </a:xfrm>
          <a:prstGeom prst="rect">
            <a:avLst/>
          </a:prstGeom>
          <a:noFill/>
        </p:spPr>
        <p:txBody>
          <a:bodyPr wrap="square" rtlCol="0">
            <a:spAutoFit/>
          </a:bodyPr>
          <a:lstStyle/>
          <a:p>
            <a:r>
              <a:rPr lang="es-PE" sz="1200" b="1" dirty="0"/>
              <a:t>2/7</a:t>
            </a:r>
          </a:p>
        </p:txBody>
      </p:sp>
      <p:sp>
        <p:nvSpPr>
          <p:cNvPr id="6" name="Rectángulo 5">
            <a:extLst>
              <a:ext uri="{FF2B5EF4-FFF2-40B4-BE49-F238E27FC236}">
                <a16:creationId xmlns:a16="http://schemas.microsoft.com/office/drawing/2014/main" id="{1987B0F0-2E1E-4D99-9FBA-07D406CC3F33}"/>
              </a:ext>
            </a:extLst>
          </p:cNvPr>
          <p:cNvSpPr/>
          <p:nvPr/>
        </p:nvSpPr>
        <p:spPr>
          <a:xfrm>
            <a:off x="956066" y="1220074"/>
            <a:ext cx="10515600" cy="198179"/>
          </a:xfrm>
          <a:prstGeom prst="rect">
            <a:avLst/>
          </a:prstGeom>
          <a:solidFill>
            <a:srgbClr val="F6F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2">
            <a:extLst>
              <a:ext uri="{FF2B5EF4-FFF2-40B4-BE49-F238E27FC236}">
                <a16:creationId xmlns:a16="http://schemas.microsoft.com/office/drawing/2014/main" id="{14E6B168-6A3B-31A7-0295-AB2543AAA9D2}"/>
              </a:ext>
            </a:extLst>
          </p:cNvPr>
          <p:cNvSpPr txBox="1"/>
          <p:nvPr/>
        </p:nvSpPr>
        <p:spPr>
          <a:xfrm>
            <a:off x="762611" y="1556783"/>
            <a:ext cx="4816998" cy="4247317"/>
          </a:xfrm>
          <a:prstGeom prst="rect">
            <a:avLst/>
          </a:prstGeom>
          <a:noFill/>
        </p:spPr>
        <p:txBody>
          <a:bodyPr wrap="square">
            <a:spAutoFit/>
          </a:bodyPr>
          <a:lstStyle/>
          <a:p>
            <a:pPr algn="just"/>
            <a:r>
              <a:rPr lang="es-MX" sz="1800" dirty="0">
                <a:effectLst/>
                <a:latin typeface="Calibri" panose="020F0502020204030204" pitchFamily="34" charset="0"/>
                <a:ea typeface="DengXian" panose="02010600030101010101" pitchFamily="2" charset="-122"/>
                <a:cs typeface="Times New Roman" panose="02020603050405020304" pitchFamily="18" charset="0"/>
              </a:rPr>
              <a:t>La radiactividad de fondo en suelos urbanos está controlada por la composición litológica local, que define la presencia y abundancia de minerales portadores de </a:t>
            </a:r>
            <a:r>
              <a:rPr lang="es-MX" sz="1800" dirty="0" err="1">
                <a:effectLst/>
                <a:latin typeface="Calibri" panose="020F0502020204030204" pitchFamily="34" charset="0"/>
                <a:ea typeface="DengXian" panose="02010600030101010101" pitchFamily="2" charset="-122"/>
                <a:cs typeface="Times New Roman" panose="02020603050405020304" pitchFamily="18" charset="0"/>
              </a:rPr>
              <a:t>radionúdos</a:t>
            </a:r>
            <a:r>
              <a:rPr lang="es-MX" sz="1800" dirty="0">
                <a:effectLst/>
                <a:latin typeface="Calibri" panose="020F0502020204030204" pitchFamily="34" charset="0"/>
                <a:ea typeface="DengXian" panose="02010600030101010101" pitchFamily="2" charset="-122"/>
                <a:cs typeface="Times New Roman" panose="02020603050405020304" pitchFamily="18" charset="0"/>
              </a:rPr>
              <a:t> naturales.</a:t>
            </a:r>
          </a:p>
          <a:p>
            <a:pPr algn="just"/>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algn="just"/>
            <a:r>
              <a:rPr lang="es-MX" sz="1800" dirty="0">
                <a:effectLst/>
                <a:latin typeface="Calibri" panose="020F0502020204030204" pitchFamily="34" charset="0"/>
                <a:ea typeface="DengXian" panose="02010600030101010101" pitchFamily="2" charset="-122"/>
                <a:cs typeface="Times New Roman" panose="02020603050405020304" pitchFamily="18" charset="0"/>
              </a:rPr>
              <a:t>En Lima, el Batolito de la Costa aporta dioritas y granodioritas ricas en elementos radiactivos.</a:t>
            </a:r>
          </a:p>
          <a:p>
            <a:pPr algn="just"/>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algn="just"/>
            <a:r>
              <a:rPr lang="es-MX" sz="1800" dirty="0">
                <a:effectLst/>
                <a:latin typeface="Calibri" panose="020F0502020204030204" pitchFamily="34" charset="0"/>
                <a:ea typeface="DengXian" panose="02010600030101010101" pitchFamily="2" charset="-122"/>
                <a:cs typeface="Times New Roman" panose="02020603050405020304" pitchFamily="18" charset="0"/>
              </a:rPr>
              <a:t>Estudios previos confirman niveles ligeramente elevados de radionucleidos en suelos limeños respecto a promedios globales.</a:t>
            </a:r>
          </a:p>
          <a:p>
            <a:pPr algn="just"/>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algn="just"/>
            <a:r>
              <a:rPr lang="es-MX" sz="1800" dirty="0">
                <a:effectLst/>
                <a:latin typeface="Calibri" panose="020F0502020204030204" pitchFamily="34" charset="0"/>
                <a:ea typeface="DengXian" panose="02010600030101010101" pitchFamily="2" charset="-122"/>
                <a:cs typeface="Times New Roman" panose="02020603050405020304" pitchFamily="18" charset="0"/>
              </a:rPr>
              <a:t>Se requiere cuantificar la influencia específica de dioritas y feldespatos en la distribución espacial de radiactividad en el ámbito urbano.</a:t>
            </a:r>
            <a:endParaRPr lang="es-PE" dirty="0"/>
          </a:p>
        </p:txBody>
      </p:sp>
      <p:cxnSp>
        <p:nvCxnSpPr>
          <p:cNvPr id="8" name="Conector recto 7">
            <a:extLst>
              <a:ext uri="{FF2B5EF4-FFF2-40B4-BE49-F238E27FC236}">
                <a16:creationId xmlns:a16="http://schemas.microsoft.com/office/drawing/2014/main" id="{1F05F228-62DD-3A2A-D2FE-0167709BC322}"/>
              </a:ext>
            </a:extLst>
          </p:cNvPr>
          <p:cNvCxnSpPr/>
          <p:nvPr/>
        </p:nvCxnSpPr>
        <p:spPr>
          <a:xfrm>
            <a:off x="424243" y="984757"/>
            <a:ext cx="11503739" cy="0"/>
          </a:xfrm>
          <a:prstGeom prst="line">
            <a:avLst/>
          </a:prstGeom>
        </p:spPr>
        <p:style>
          <a:lnRef idx="3">
            <a:schemeClr val="dk1"/>
          </a:lnRef>
          <a:fillRef idx="0">
            <a:schemeClr val="dk1"/>
          </a:fillRef>
          <a:effectRef idx="2">
            <a:schemeClr val="dk1"/>
          </a:effectRef>
          <a:fontRef idx="minor">
            <a:schemeClr val="tx1"/>
          </a:fontRef>
        </p:style>
      </p:cxnSp>
      <p:pic>
        <p:nvPicPr>
          <p:cNvPr id="17" name="Imagen 16">
            <a:extLst>
              <a:ext uri="{FF2B5EF4-FFF2-40B4-BE49-F238E27FC236}">
                <a16:creationId xmlns:a16="http://schemas.microsoft.com/office/drawing/2014/main" id="{DD250F36-AE86-D5E8-906D-D80C6E5170C8}"/>
              </a:ext>
            </a:extLst>
          </p:cNvPr>
          <p:cNvPicPr>
            <a:picLocks noChangeAspect="1"/>
          </p:cNvPicPr>
          <p:nvPr/>
        </p:nvPicPr>
        <p:blipFill>
          <a:blip r:embed="rId2"/>
          <a:stretch>
            <a:fillRect/>
          </a:stretch>
        </p:blipFill>
        <p:spPr>
          <a:xfrm>
            <a:off x="6418936" y="1227084"/>
            <a:ext cx="4816998" cy="5054976"/>
          </a:xfrm>
          <a:prstGeom prst="rect">
            <a:avLst/>
          </a:prstGeom>
        </p:spPr>
      </p:pic>
    </p:spTree>
    <p:extLst>
      <p:ext uri="{BB962C8B-B14F-4D97-AF65-F5344CB8AC3E}">
        <p14:creationId xmlns:p14="http://schemas.microsoft.com/office/powerpoint/2010/main" val="8968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ACEEEFF-4F5E-FE11-4CD6-585E58A07F22}"/>
              </a:ext>
            </a:extLst>
          </p:cNvPr>
          <p:cNvSpPr txBox="1"/>
          <p:nvPr/>
        </p:nvSpPr>
        <p:spPr>
          <a:xfrm>
            <a:off x="567106" y="1335124"/>
            <a:ext cx="5752621" cy="4524315"/>
          </a:xfrm>
          <a:prstGeom prst="rect">
            <a:avLst/>
          </a:prstGeom>
          <a:noFill/>
        </p:spPr>
        <p:txBody>
          <a:bodyPr wrap="square">
            <a:spAutoFit/>
          </a:bodyPr>
          <a:lstStyle/>
          <a:p>
            <a:pPr marL="342900" indent="-342900" algn="just">
              <a:buFont typeface="+mj-lt"/>
              <a:buAutoNum type="arabicPeriod"/>
            </a:pPr>
            <a:r>
              <a:rPr lang="es-MX" dirty="0"/>
              <a:t>Se procedió por un muestreo estratificado por conglomerados, considerando las principales unidades litológicas del área metropolitana de Lima. Se recolectaron sistemáticamente 42 muestras de suelo superficial (0–15 cm de profundidad). Cada punto de muestreo fue georreferenciado con precisión mediante GPS.</a:t>
            </a:r>
          </a:p>
          <a:p>
            <a:pPr marL="342900" indent="-342900" algn="just">
              <a:buFont typeface="+mj-lt"/>
              <a:buAutoNum type="arabicPeriod"/>
            </a:pPr>
            <a:endParaRPr lang="es-MX" dirty="0"/>
          </a:p>
          <a:p>
            <a:pPr marL="342900" indent="-342900" algn="just">
              <a:buFont typeface="+mj-lt"/>
              <a:buAutoNum type="arabicPeriod"/>
            </a:pPr>
            <a:r>
              <a:rPr lang="es-MX" dirty="0"/>
              <a:t>Los datos se analizaron estadísticamente (pruebas de normalidad, t-</a:t>
            </a:r>
            <a:r>
              <a:rPr lang="es-MX" dirty="0" err="1"/>
              <a:t>students</a:t>
            </a:r>
            <a:r>
              <a:rPr lang="es-MX" dirty="0"/>
              <a:t>, correlación de Pearson y ANOVA) para evaluar relaciones entre composición mineralógica y actividad radiactiva.</a:t>
            </a:r>
          </a:p>
          <a:p>
            <a:pPr marL="342900" indent="-342900" algn="just">
              <a:buFont typeface="+mj-lt"/>
              <a:buAutoNum type="arabicPeriod"/>
            </a:pPr>
            <a:endParaRPr lang="es-MX" dirty="0"/>
          </a:p>
          <a:p>
            <a:pPr marL="342900" indent="-342900" algn="just">
              <a:buFont typeface="+mj-lt"/>
              <a:buAutoNum type="arabicPeriod"/>
            </a:pPr>
            <a:r>
              <a:rPr lang="es-MX" dirty="0"/>
              <a:t>Se aplicaron índices radiológicos como la Tasa de dosis (D) e índices de riesgo (</a:t>
            </a:r>
            <a:r>
              <a:rPr lang="es-MX" dirty="0" err="1"/>
              <a:t>Hex</a:t>
            </a:r>
            <a:r>
              <a:rPr lang="es-MX" dirty="0"/>
              <a:t>) y se compararon con valores internacionales (UNSCEAR, ICRP).</a:t>
            </a:r>
            <a:endParaRPr lang="es-ES" dirty="0"/>
          </a:p>
        </p:txBody>
      </p:sp>
      <p:sp>
        <p:nvSpPr>
          <p:cNvPr id="7" name="Title 1">
            <a:extLst>
              <a:ext uri="{FF2B5EF4-FFF2-40B4-BE49-F238E27FC236}">
                <a16:creationId xmlns:a16="http://schemas.microsoft.com/office/drawing/2014/main" id="{7C1B5D7B-BED2-A0B3-0831-D1318FE9E45D}"/>
              </a:ext>
            </a:extLst>
          </p:cNvPr>
          <p:cNvSpPr txBox="1">
            <a:spLocks/>
          </p:cNvSpPr>
          <p:nvPr/>
        </p:nvSpPr>
        <p:spPr>
          <a:xfrm>
            <a:off x="567106" y="111968"/>
            <a:ext cx="4930704" cy="822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r>
              <a:rPr lang="en-US" b="1" dirty="0">
                <a:latin typeface="Segoe UI Light" panose="020B0702040204020203" pitchFamily="34" charset="0"/>
                <a:ea typeface="Segoe UI Light" panose="020B0702040204020203" pitchFamily="34" charset="0"/>
                <a:cs typeface="Segoe UI" panose="020B0502040204020203" pitchFamily="34" charset="0"/>
              </a:rPr>
              <a:t>2. Materiales y métodos:</a:t>
            </a:r>
          </a:p>
        </p:txBody>
      </p:sp>
      <p:cxnSp>
        <p:nvCxnSpPr>
          <p:cNvPr id="8" name="Conector recto 7">
            <a:extLst>
              <a:ext uri="{FF2B5EF4-FFF2-40B4-BE49-F238E27FC236}">
                <a16:creationId xmlns:a16="http://schemas.microsoft.com/office/drawing/2014/main" id="{7A587C08-0F38-6E99-DA38-F1721260207A}"/>
              </a:ext>
            </a:extLst>
          </p:cNvPr>
          <p:cNvCxnSpPr/>
          <p:nvPr/>
        </p:nvCxnSpPr>
        <p:spPr>
          <a:xfrm>
            <a:off x="424243" y="947433"/>
            <a:ext cx="11503739" cy="0"/>
          </a:xfrm>
          <a:prstGeom prst="line">
            <a:avLst/>
          </a:prstGeom>
        </p:spPr>
        <p:style>
          <a:lnRef idx="3">
            <a:schemeClr val="dk1"/>
          </a:lnRef>
          <a:fillRef idx="0">
            <a:schemeClr val="dk1"/>
          </a:fillRef>
          <a:effectRef idx="2">
            <a:schemeClr val="dk1"/>
          </a:effectRef>
          <a:fontRef idx="minor">
            <a:schemeClr val="tx1"/>
          </a:fontRef>
        </p:style>
      </p:cxnSp>
      <p:sp>
        <p:nvSpPr>
          <p:cNvPr id="9" name="Cuadro de texto 1">
            <a:extLst>
              <a:ext uri="{FF2B5EF4-FFF2-40B4-BE49-F238E27FC236}">
                <a16:creationId xmlns:a16="http://schemas.microsoft.com/office/drawing/2014/main" id="{1FC85438-53CB-A547-4536-811423503430}"/>
              </a:ext>
            </a:extLst>
          </p:cNvPr>
          <p:cNvSpPr txBox="1"/>
          <p:nvPr/>
        </p:nvSpPr>
        <p:spPr>
          <a:xfrm>
            <a:off x="6866990" y="5208667"/>
            <a:ext cx="4884050" cy="4914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a:lnSpc>
                <a:spcPct val="107000"/>
              </a:lnSpc>
              <a:spcAft>
                <a:spcPts val="800"/>
              </a:spcAft>
            </a:pPr>
            <a:r>
              <a:rPr lang="es-PE" sz="1400" b="1" dirty="0">
                <a:effectLst/>
                <a:latin typeface="Calibri" panose="020F0502020204030204" pitchFamily="34" charset="0"/>
                <a:ea typeface="DengXian" panose="02010600030101010101" pitchFamily="2" charset="-122"/>
                <a:cs typeface="Times New Roman" panose="02020603050405020304" pitchFamily="18" charset="0"/>
              </a:rPr>
              <a:t>Fig. 1. </a:t>
            </a:r>
            <a:r>
              <a:rPr lang="es-PE" sz="1400" dirty="0">
                <a:effectLst/>
                <a:latin typeface="Calibri" panose="020F0502020204030204" pitchFamily="34" charset="0"/>
                <a:ea typeface="DengXian" panose="02010600030101010101" pitchFamily="2" charset="-122"/>
                <a:cs typeface="Times New Roman" panose="02020603050405020304" pitchFamily="18" charset="0"/>
              </a:rPr>
              <a:t>Ubicación geográfica de los puntos de muestras de los 42 distritos de Lima Metropolitana. </a:t>
            </a:r>
            <a:r>
              <a:rPr lang="es-PE" sz="1400" dirty="0" err="1">
                <a:effectLst/>
                <a:latin typeface="Calibri" panose="020F0502020204030204" pitchFamily="34" charset="0"/>
                <a:ea typeface="DengXian" panose="02010600030101010101" pitchFamily="2" charset="-122"/>
                <a:cs typeface="Calibri" panose="020F0502020204030204" pitchFamily="34" charset="0"/>
              </a:rPr>
              <a:t>Map</a:t>
            </a:r>
            <a:r>
              <a:rPr lang="es-PE" sz="1400" dirty="0">
                <a:effectLst/>
                <a:latin typeface="Calibri" panose="020F0502020204030204" pitchFamily="34" charset="0"/>
                <a:ea typeface="DengXian" panose="02010600030101010101" pitchFamily="2" charset="-122"/>
                <a:cs typeface="Calibri" panose="020F0502020204030204" pitchFamily="34" charset="0"/>
              </a:rPr>
              <a:t> data© 2023 </a:t>
            </a:r>
            <a:r>
              <a:rPr lang="es-PE" sz="1400" dirty="0" err="1">
                <a:effectLst/>
                <a:latin typeface="Calibri" panose="020F0502020204030204" pitchFamily="34" charset="0"/>
                <a:ea typeface="DengXian" panose="02010600030101010101" pitchFamily="2" charset="-122"/>
                <a:cs typeface="Calibri" panose="020F0502020204030204" pitchFamily="34" charset="0"/>
              </a:rPr>
              <a:t>google</a:t>
            </a:r>
            <a:r>
              <a:rPr lang="es-PE" sz="1400" dirty="0">
                <a:effectLst/>
                <a:latin typeface="Calibri" panose="020F0502020204030204" pitchFamily="34" charset="0"/>
                <a:ea typeface="DengXian" panose="02010600030101010101" pitchFamily="2" charset="-122"/>
                <a:cs typeface="Calibri" panose="020F0502020204030204" pitchFamily="34" charset="0"/>
              </a:rPr>
              <a:t>.</a:t>
            </a:r>
            <a:endParaRPr lang="es-ES" sz="14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es-ES" sz="11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10" name="Imagen 9">
            <a:extLst>
              <a:ext uri="{FF2B5EF4-FFF2-40B4-BE49-F238E27FC236}">
                <a16:creationId xmlns:a16="http://schemas.microsoft.com/office/drawing/2014/main" id="{62E38C64-5CD4-D4BE-0893-CE33B4D0BA82}"/>
              </a:ext>
            </a:extLst>
          </p:cNvPr>
          <p:cNvPicPr>
            <a:picLocks noChangeAspect="1"/>
          </p:cNvPicPr>
          <p:nvPr/>
        </p:nvPicPr>
        <p:blipFill>
          <a:blip r:embed="rId2"/>
          <a:stretch>
            <a:fillRect/>
          </a:stretch>
        </p:blipFill>
        <p:spPr>
          <a:xfrm>
            <a:off x="6559419" y="1335124"/>
            <a:ext cx="5499191" cy="3749448"/>
          </a:xfrm>
          <a:prstGeom prst="rect">
            <a:avLst/>
          </a:prstGeom>
        </p:spPr>
      </p:pic>
    </p:spTree>
    <p:extLst>
      <p:ext uri="{BB962C8B-B14F-4D97-AF65-F5344CB8AC3E}">
        <p14:creationId xmlns:p14="http://schemas.microsoft.com/office/powerpoint/2010/main" val="164655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1A7964C-CF6A-0DFE-3C8A-FA1D76A0617E}"/>
              </a:ext>
            </a:extLst>
          </p:cNvPr>
          <p:cNvPicPr>
            <a:picLocks noChangeAspect="1"/>
          </p:cNvPicPr>
          <p:nvPr/>
        </p:nvPicPr>
        <p:blipFill rotWithShape="1">
          <a:blip r:embed="rId2"/>
          <a:srcRect t="9943" r="4" b="15059"/>
          <a:stretch/>
        </p:blipFill>
        <p:spPr>
          <a:xfrm>
            <a:off x="5768822" y="4906887"/>
            <a:ext cx="1975507" cy="1975507"/>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13" name="Imagen 12">
            <a:extLst>
              <a:ext uri="{FF2B5EF4-FFF2-40B4-BE49-F238E27FC236}">
                <a16:creationId xmlns:a16="http://schemas.microsoft.com/office/drawing/2014/main" id="{CA378DFD-9DF2-ACE2-66E7-3D00B5379AA7}"/>
              </a:ext>
            </a:extLst>
          </p:cNvPr>
          <p:cNvPicPr>
            <a:picLocks noChangeAspect="1"/>
          </p:cNvPicPr>
          <p:nvPr/>
        </p:nvPicPr>
        <p:blipFill rotWithShape="1">
          <a:blip r:embed="rId3"/>
          <a:srcRect t="8041" r="1" b="25065"/>
          <a:stretch/>
        </p:blipFill>
        <p:spPr>
          <a:xfrm>
            <a:off x="6063899" y="963359"/>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6" name="Imagen 15">
            <a:extLst>
              <a:ext uri="{FF2B5EF4-FFF2-40B4-BE49-F238E27FC236}">
                <a16:creationId xmlns:a16="http://schemas.microsoft.com/office/drawing/2014/main" id="{9BB378D7-07DB-C79E-C42A-2DFFA10EA4EC}"/>
              </a:ext>
            </a:extLst>
          </p:cNvPr>
          <p:cNvPicPr>
            <a:picLocks noChangeAspect="1"/>
          </p:cNvPicPr>
          <p:nvPr/>
        </p:nvPicPr>
        <p:blipFill rotWithShape="1">
          <a:blip r:embed="rId4"/>
          <a:srcRect l="17040" r="45097"/>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14" name="Marcador de contenido 3">
            <a:extLst>
              <a:ext uri="{FF2B5EF4-FFF2-40B4-BE49-F238E27FC236}">
                <a16:creationId xmlns:a16="http://schemas.microsoft.com/office/drawing/2014/main" id="{1CCF65EC-B7A0-4C4F-7E8F-97751FE0B591}"/>
              </a:ext>
            </a:extLst>
          </p:cNvPr>
          <p:cNvPicPr>
            <a:picLocks noGrp="1" noChangeAspect="1"/>
          </p:cNvPicPr>
          <p:nvPr>
            <p:ph idx="1"/>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Lst>
          </a:blip>
          <a:srcRect t="14166" r="5" b="15344"/>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5" name="Imagen 4"/>
          <p:cNvPicPr>
            <a:picLocks noChangeAspect="1"/>
          </p:cNvPicPr>
          <p:nvPr/>
        </p:nvPicPr>
        <p:blipFill rotWithShape="1">
          <a:blip r:embed="rId7" cstate="hqprint">
            <a:extLst>
              <a:ext uri="{28A0092B-C50C-407E-A947-70E740481C1C}">
                <a14:useLocalDpi xmlns:a14="http://schemas.microsoft.com/office/drawing/2010/main" val="0"/>
              </a:ext>
            </a:extLst>
          </a:blip>
          <a:srcRect l="18982" r="27095" b="3"/>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4" name="CuadroTexto 3">
            <a:extLst>
              <a:ext uri="{FF2B5EF4-FFF2-40B4-BE49-F238E27FC236}">
                <a16:creationId xmlns:a16="http://schemas.microsoft.com/office/drawing/2014/main" id="{C1FF9BA3-7508-6B10-F95F-29E49C42BE6E}"/>
              </a:ext>
            </a:extLst>
          </p:cNvPr>
          <p:cNvSpPr txBox="1"/>
          <p:nvPr/>
        </p:nvSpPr>
        <p:spPr>
          <a:xfrm>
            <a:off x="464027" y="280344"/>
            <a:ext cx="5759220" cy="4247317"/>
          </a:xfrm>
          <a:prstGeom prst="rect">
            <a:avLst/>
          </a:prstGeom>
          <a:noFill/>
        </p:spPr>
        <p:txBody>
          <a:bodyPr wrap="square">
            <a:spAutoFit/>
          </a:bodyPr>
          <a:lstStyle/>
          <a:p>
            <a:r>
              <a:rPr lang="es-ES" b="1" dirty="0"/>
              <a:t>Descripción de la metodología para la preparación de muestras de suelo. </a:t>
            </a:r>
          </a:p>
          <a:p>
            <a:r>
              <a:rPr lang="es-ES" dirty="0"/>
              <a:t>ISO 18589-3-7: 2018</a:t>
            </a:r>
          </a:p>
          <a:p>
            <a:endParaRPr lang="es-ES" b="1" dirty="0"/>
          </a:p>
          <a:p>
            <a:r>
              <a:rPr lang="es-ES" b="1" dirty="0"/>
              <a:t>Primero:</a:t>
            </a:r>
            <a:r>
              <a:rPr lang="es-ES" dirty="0"/>
              <a:t> se extrajo muestras de suelo, de puntos previamente fijados y que sean representativos. Las muestras fueron extraídas entre enero de 2024 y julio de 2024, así mismo se midió in situ los niveles de tasa de exposición radiactiva mediante contadores Geiger y cámaras de ionización a 1 m del suelo. [2]</a:t>
            </a:r>
          </a:p>
          <a:p>
            <a:endParaRPr lang="es-ES" dirty="0"/>
          </a:p>
          <a:p>
            <a:r>
              <a:rPr lang="es-ES" b="1" dirty="0"/>
              <a:t>Segundo: </a:t>
            </a:r>
            <a:r>
              <a:rPr lang="es-ES" dirty="0"/>
              <a:t>las muestras pasaron por un proceso de clasificación, triturado, tamizado, pesado, desecado y embazado en recipiente Petri para estar lista para su análisis.[3]</a:t>
            </a:r>
          </a:p>
        </p:txBody>
      </p:sp>
      <p:pic>
        <p:nvPicPr>
          <p:cNvPr id="6" name="Imagen 5">
            <a:extLst>
              <a:ext uri="{FF2B5EF4-FFF2-40B4-BE49-F238E27FC236}">
                <a16:creationId xmlns:a16="http://schemas.microsoft.com/office/drawing/2014/main" id="{1B228100-EF22-CB60-06A6-BB15B90B6611}"/>
              </a:ext>
            </a:extLst>
          </p:cNvPr>
          <p:cNvPicPr>
            <a:picLocks noChangeAspect="1"/>
          </p:cNvPicPr>
          <p:nvPr/>
        </p:nvPicPr>
        <p:blipFill rotWithShape="1">
          <a:blip r:embed="rId8"/>
          <a:srcRect t="17801" b="17800"/>
          <a:stretch/>
        </p:blipFill>
        <p:spPr>
          <a:xfrm>
            <a:off x="7278875" y="3295602"/>
            <a:ext cx="3024101" cy="2088464"/>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Tree>
    <p:extLst>
      <p:ext uri="{BB962C8B-B14F-4D97-AF65-F5344CB8AC3E}">
        <p14:creationId xmlns:p14="http://schemas.microsoft.com/office/powerpoint/2010/main" val="35699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8">
            <a:extLst>
              <a:ext uri="{FF2B5EF4-FFF2-40B4-BE49-F238E27FC236}">
                <a16:creationId xmlns:a16="http://schemas.microsoft.com/office/drawing/2014/main" id="{FDFAD645-44D2-76EC-5914-177EA110B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526" y="3366084"/>
            <a:ext cx="7526282" cy="3416134"/>
          </a:xfrm>
          <a:prstGeom prst="rect">
            <a:avLst/>
          </a:prstGeom>
        </p:spPr>
      </p:pic>
      <mc:AlternateContent xmlns:mc="http://schemas.openxmlformats.org/markup-compatibility/2006">
        <mc:Choice xmlns:a14="http://schemas.microsoft.com/office/drawing/2010/main" Requires="a14">
          <p:sp>
            <p:nvSpPr>
              <p:cNvPr id="14" name="CuadroTexto 7">
                <a:extLst>
                  <a:ext uri="{FF2B5EF4-FFF2-40B4-BE49-F238E27FC236}">
                    <a16:creationId xmlns:a16="http://schemas.microsoft.com/office/drawing/2014/main" id="{47DDBCB2-1F45-F322-5E63-50FB97FBD600}"/>
                  </a:ext>
                </a:extLst>
              </p:cNvPr>
              <p:cNvSpPr txBox="1"/>
              <p:nvPr/>
            </p:nvSpPr>
            <p:spPr>
              <a:xfrm>
                <a:off x="512940" y="3879682"/>
                <a:ext cx="1310640" cy="56398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lIns="0" tIns="36000" rIns="72000" bIns="10800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PE" sz="1100" b="0" i="1">
                          <a:solidFill>
                            <a:schemeClr val="dk1"/>
                          </a:solidFill>
                          <a:effectLst/>
                          <a:latin typeface="Cambria Math" panose="02040503050406030204" pitchFamily="18" charset="0"/>
                          <a:ea typeface="+mn-ea"/>
                          <a:cs typeface="+mn-cs"/>
                        </a:rPr>
                        <m:t>𝜀</m:t>
                      </m:r>
                      <m:r>
                        <a:rPr lang="es-PE" sz="1400" b="0" i="1">
                          <a:latin typeface="Cambria Math" panose="02040503050406030204" pitchFamily="18" charset="0"/>
                        </a:rPr>
                        <m:t>=</m:t>
                      </m:r>
                      <m:f>
                        <m:fPr>
                          <m:ctrlPr>
                            <a:rPr lang="es-PE" sz="1400" b="0" i="1">
                              <a:latin typeface="Cambria Math" panose="02040503050406030204" pitchFamily="18" charset="0"/>
                            </a:rPr>
                          </m:ctrlPr>
                        </m:fPr>
                        <m:num>
                          <m:sSub>
                            <m:sSubPr>
                              <m:ctrlPr>
                                <a:rPr lang="es-PE" sz="1400" b="0" i="1">
                                  <a:latin typeface="Cambria Math" panose="02040503050406030204" pitchFamily="18" charset="0"/>
                                </a:rPr>
                              </m:ctrlPr>
                            </m:sSubPr>
                            <m:e>
                              <m:r>
                                <a:rPr lang="es-PE" sz="1400" b="0" i="1">
                                  <a:latin typeface="Cambria Math" panose="02040503050406030204" pitchFamily="18" charset="0"/>
                                </a:rPr>
                                <m:t>𝑁</m:t>
                              </m:r>
                            </m:e>
                            <m:sub>
                              <m:r>
                                <a:rPr lang="es-PE" sz="1400" b="0" i="1">
                                  <a:latin typeface="Cambria Math" panose="02040503050406030204" pitchFamily="18" charset="0"/>
                                </a:rPr>
                                <m:t>𝑛</m:t>
                              </m:r>
                            </m:sub>
                          </m:sSub>
                        </m:num>
                        <m:den>
                          <m:r>
                            <a:rPr lang="es-PE" sz="1400" b="0" i="1">
                              <a:latin typeface="Cambria Math" panose="02040503050406030204" pitchFamily="18" charset="0"/>
                            </a:rPr>
                            <m:t>𝐼</m:t>
                          </m:r>
                          <m:r>
                            <a:rPr lang="es-PE" sz="1400" b="0" i="1">
                              <a:latin typeface="Cambria Math" panose="02040503050406030204" pitchFamily="18" charset="0"/>
                            </a:rPr>
                            <m:t> </m:t>
                          </m:r>
                          <m:sSub>
                            <m:sSubPr>
                              <m:ctrlPr>
                                <a:rPr lang="es-PE" sz="1400" b="0" i="1">
                                  <a:latin typeface="Cambria Math" panose="02040503050406030204" pitchFamily="18" charset="0"/>
                                </a:rPr>
                              </m:ctrlPr>
                            </m:sSubPr>
                            <m:e>
                              <m:r>
                                <a:rPr lang="es-PE" sz="1400" b="0" i="1">
                                  <a:latin typeface="Cambria Math" panose="02040503050406030204" pitchFamily="18" charset="0"/>
                                </a:rPr>
                                <m:t>𝐴</m:t>
                              </m:r>
                            </m:e>
                            <m:sub>
                              <m:r>
                                <a:rPr lang="es-PE" sz="1400" b="0" i="1">
                                  <a:latin typeface="Cambria Math" panose="02040503050406030204" pitchFamily="18" charset="0"/>
                                </a:rPr>
                                <m:t>𝑝</m:t>
                              </m:r>
                            </m:sub>
                          </m:sSub>
                          <m:r>
                            <a:rPr lang="es-PE" sz="1400" b="0" i="1">
                              <a:latin typeface="Cambria Math" panose="02040503050406030204" pitchFamily="18" charset="0"/>
                              <a:ea typeface="Cambria Math" panose="02040503050406030204" pitchFamily="18" charset="0"/>
                            </a:rPr>
                            <m:t> </m:t>
                          </m:r>
                          <m:sSub>
                            <m:sSubPr>
                              <m:ctrlPr>
                                <a:rPr lang="es-PE" sz="1400" b="0" i="1">
                                  <a:latin typeface="Cambria Math" panose="02040503050406030204" pitchFamily="18" charset="0"/>
                                  <a:ea typeface="Cambria Math" panose="02040503050406030204" pitchFamily="18" charset="0"/>
                                </a:rPr>
                              </m:ctrlPr>
                            </m:sSubPr>
                            <m:e>
                              <m:r>
                                <a:rPr lang="es-PE" sz="1400" b="0" i="1">
                                  <a:latin typeface="Cambria Math" panose="02040503050406030204" pitchFamily="18" charset="0"/>
                                  <a:ea typeface="Cambria Math" panose="02040503050406030204" pitchFamily="18" charset="0"/>
                                </a:rPr>
                                <m:t>𝑡</m:t>
                              </m:r>
                            </m:e>
                            <m:sub>
                              <m:r>
                                <a:rPr lang="es-PE" sz="1400" b="0" i="1">
                                  <a:latin typeface="Cambria Math" panose="02040503050406030204" pitchFamily="18" charset="0"/>
                                  <a:ea typeface="Cambria Math" panose="02040503050406030204" pitchFamily="18" charset="0"/>
                                </a:rPr>
                                <m:t>𝑉</m:t>
                              </m:r>
                            </m:sub>
                          </m:sSub>
                          <m:r>
                            <a:rPr lang="es-PE" sz="1400" b="0" i="1">
                              <a:latin typeface="Cambria Math" panose="02040503050406030204" pitchFamily="18" charset="0"/>
                              <a:ea typeface="Cambria Math" panose="02040503050406030204" pitchFamily="18" charset="0"/>
                            </a:rPr>
                            <m:t> </m:t>
                          </m:r>
                          <m:sSub>
                            <m:sSubPr>
                              <m:ctrlPr>
                                <a:rPr lang="es-PE" sz="1400" b="0" i="1">
                                  <a:latin typeface="Cambria Math" panose="02040503050406030204" pitchFamily="18" charset="0"/>
                                  <a:ea typeface="Cambria Math" panose="02040503050406030204" pitchFamily="18" charset="0"/>
                                </a:rPr>
                              </m:ctrlPr>
                            </m:sSubPr>
                            <m:e>
                              <m:r>
                                <a:rPr lang="es-PE" sz="1400" b="0" i="1">
                                  <a:latin typeface="Cambria Math" panose="02040503050406030204" pitchFamily="18" charset="0"/>
                                  <a:ea typeface="Cambria Math" panose="02040503050406030204" pitchFamily="18" charset="0"/>
                                </a:rPr>
                                <m:t>𝑓</m:t>
                              </m:r>
                            </m:e>
                            <m:sub>
                              <m:r>
                                <a:rPr lang="es-PE" sz="1400" b="0" i="1">
                                  <a:latin typeface="Cambria Math" panose="02040503050406030204" pitchFamily="18" charset="0"/>
                                  <a:ea typeface="Cambria Math" panose="02040503050406030204" pitchFamily="18" charset="0"/>
                                </a:rPr>
                                <m:t>𝑐</m:t>
                              </m:r>
                            </m:sub>
                          </m:sSub>
                        </m:den>
                      </m:f>
                    </m:oMath>
                  </m:oMathPara>
                </a14:m>
                <a:endParaRPr lang="es-PE" sz="1400"/>
              </a:p>
            </p:txBody>
          </p:sp>
        </mc:Choice>
        <mc:Fallback>
          <p:sp>
            <p:nvSpPr>
              <p:cNvPr id="14" name="CuadroTexto 7">
                <a:extLst>
                  <a:ext uri="{FF2B5EF4-FFF2-40B4-BE49-F238E27FC236}">
                    <a16:creationId xmlns:a16="http://schemas.microsoft.com/office/drawing/2014/main" id="{47DDBCB2-1F45-F322-5E63-50FB97FBD600}"/>
                  </a:ext>
                </a:extLst>
              </p:cNvPr>
              <p:cNvSpPr txBox="1">
                <a:spLocks noRot="1" noChangeAspect="1" noMove="1" noResize="1" noEditPoints="1" noAdjustHandles="1" noChangeArrowheads="1" noChangeShapeType="1" noTextEdit="1"/>
              </p:cNvSpPr>
              <p:nvPr/>
            </p:nvSpPr>
            <p:spPr>
              <a:xfrm>
                <a:off x="512940" y="3879682"/>
                <a:ext cx="1310640" cy="563982"/>
              </a:xfrm>
              <a:prstGeom prst="rect">
                <a:avLst/>
              </a:prstGeom>
              <a:blipFill>
                <a:blip r:embed="rId3"/>
                <a:stretch>
                  <a:fillRect/>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6" name="CuadroTexto 6">
                <a:extLst>
                  <a:ext uri="{FF2B5EF4-FFF2-40B4-BE49-F238E27FC236}">
                    <a16:creationId xmlns:a16="http://schemas.microsoft.com/office/drawing/2014/main" id="{CB513CA5-B19D-0527-4B87-68F7226350E6}"/>
                  </a:ext>
                </a:extLst>
              </p:cNvPr>
              <p:cNvSpPr txBox="1"/>
              <p:nvPr/>
            </p:nvSpPr>
            <p:spPr>
              <a:xfrm>
                <a:off x="1963972" y="4065041"/>
                <a:ext cx="1310640" cy="58648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lIns="0" tIns="36000" rIns="72000" bIns="10800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PE" sz="1400" b="0" i="1">
                          <a:latin typeface="Cambria Math" panose="02040503050406030204" pitchFamily="18" charset="0"/>
                        </a:rPr>
                        <m:t>𝐴</m:t>
                      </m:r>
                      <m:r>
                        <a:rPr lang="es-PE" sz="1400" b="0" i="1">
                          <a:latin typeface="Cambria Math" panose="02040503050406030204" pitchFamily="18" charset="0"/>
                        </a:rPr>
                        <m:t>=</m:t>
                      </m:r>
                      <m:f>
                        <m:fPr>
                          <m:ctrlPr>
                            <a:rPr lang="es-PE" sz="1400" b="0" i="1">
                              <a:latin typeface="Cambria Math" panose="02040503050406030204" pitchFamily="18" charset="0"/>
                            </a:rPr>
                          </m:ctrlPr>
                        </m:fPr>
                        <m:num>
                          <m:sSub>
                            <m:sSubPr>
                              <m:ctrlPr>
                                <a:rPr lang="es-PE" sz="1400" b="0" i="1">
                                  <a:latin typeface="Cambria Math" panose="02040503050406030204" pitchFamily="18" charset="0"/>
                                </a:rPr>
                              </m:ctrlPr>
                            </m:sSubPr>
                            <m:e>
                              <m:r>
                                <a:rPr lang="es-PE" sz="1400" b="0" i="1">
                                  <a:latin typeface="Cambria Math" panose="02040503050406030204" pitchFamily="18" charset="0"/>
                                </a:rPr>
                                <m:t>𝑁</m:t>
                              </m:r>
                            </m:e>
                            <m:sub>
                              <m:r>
                                <a:rPr lang="es-PE" sz="1400" b="0" i="1">
                                  <a:latin typeface="Cambria Math" panose="02040503050406030204" pitchFamily="18" charset="0"/>
                                </a:rPr>
                                <m:t>𝑛</m:t>
                              </m:r>
                            </m:sub>
                          </m:sSub>
                        </m:num>
                        <m:den>
                          <m:r>
                            <a:rPr lang="es-PE" sz="1400" b="0" i="1">
                              <a:latin typeface="Cambria Math" panose="02040503050406030204" pitchFamily="18" charset="0"/>
                            </a:rPr>
                            <m:t>𝐼</m:t>
                          </m:r>
                          <m:r>
                            <a:rPr lang="es-PE" sz="1400" b="0" i="1">
                              <a:latin typeface="Cambria Math" panose="02040503050406030204" pitchFamily="18" charset="0"/>
                            </a:rPr>
                            <m:t> </m:t>
                          </m:r>
                          <m:r>
                            <a:rPr lang="es-PE" sz="1100" b="0" i="1">
                              <a:solidFill>
                                <a:schemeClr val="dk1"/>
                              </a:solidFill>
                              <a:effectLst/>
                              <a:latin typeface="Cambria Math" panose="02040503050406030204" pitchFamily="18" charset="0"/>
                              <a:ea typeface="+mn-ea"/>
                              <a:cs typeface="+mn-cs"/>
                            </a:rPr>
                            <m:t>𝜀</m:t>
                          </m:r>
                          <m:r>
                            <a:rPr lang="es-PE" sz="1400" b="0" i="1">
                              <a:latin typeface="Cambria Math" panose="02040503050406030204" pitchFamily="18" charset="0"/>
                              <a:ea typeface="Cambria Math" panose="02040503050406030204" pitchFamily="18" charset="0"/>
                            </a:rPr>
                            <m:t> </m:t>
                          </m:r>
                          <m:sSub>
                            <m:sSubPr>
                              <m:ctrlPr>
                                <a:rPr lang="es-PE" sz="1400" b="0" i="1">
                                  <a:latin typeface="Cambria Math" panose="02040503050406030204" pitchFamily="18" charset="0"/>
                                  <a:ea typeface="Cambria Math" panose="02040503050406030204" pitchFamily="18" charset="0"/>
                                </a:rPr>
                              </m:ctrlPr>
                            </m:sSubPr>
                            <m:e>
                              <m:r>
                                <a:rPr lang="es-PE" sz="1400" b="0" i="1">
                                  <a:latin typeface="Cambria Math" panose="02040503050406030204" pitchFamily="18" charset="0"/>
                                  <a:ea typeface="Cambria Math" panose="02040503050406030204" pitchFamily="18" charset="0"/>
                                </a:rPr>
                                <m:t>𝑡</m:t>
                              </m:r>
                            </m:e>
                            <m:sub>
                              <m:r>
                                <a:rPr lang="es-PE" sz="1400" b="0" i="1">
                                  <a:latin typeface="Cambria Math" panose="02040503050406030204" pitchFamily="18" charset="0"/>
                                  <a:ea typeface="Cambria Math" panose="02040503050406030204" pitchFamily="18" charset="0"/>
                                </a:rPr>
                                <m:t>𝑉</m:t>
                              </m:r>
                            </m:sub>
                          </m:sSub>
                          <m:r>
                            <a:rPr lang="es-PE" sz="1400" b="0" i="1">
                              <a:latin typeface="Cambria Math" panose="02040503050406030204" pitchFamily="18" charset="0"/>
                              <a:ea typeface="Cambria Math" panose="02040503050406030204" pitchFamily="18" charset="0"/>
                            </a:rPr>
                            <m:t> </m:t>
                          </m:r>
                          <m:sSub>
                            <m:sSubPr>
                              <m:ctrlPr>
                                <a:rPr lang="es-PE" sz="1400" b="0" i="1">
                                  <a:latin typeface="Cambria Math" panose="02040503050406030204" pitchFamily="18" charset="0"/>
                                  <a:ea typeface="Cambria Math" panose="02040503050406030204" pitchFamily="18" charset="0"/>
                                </a:rPr>
                              </m:ctrlPr>
                            </m:sSubPr>
                            <m:e>
                              <m:r>
                                <a:rPr lang="es-PE" sz="1400" b="0" i="1">
                                  <a:latin typeface="Cambria Math" panose="02040503050406030204" pitchFamily="18" charset="0"/>
                                  <a:ea typeface="Cambria Math" panose="02040503050406030204" pitchFamily="18" charset="0"/>
                                </a:rPr>
                                <m:t>𝑓</m:t>
                              </m:r>
                            </m:e>
                            <m:sub>
                              <m:r>
                                <a:rPr lang="es-PE" sz="1400" b="0" i="1">
                                  <a:latin typeface="Cambria Math" panose="02040503050406030204" pitchFamily="18" charset="0"/>
                                  <a:ea typeface="Cambria Math" panose="02040503050406030204" pitchFamily="18" charset="0"/>
                                </a:rPr>
                                <m:t>𝑐</m:t>
                              </m:r>
                            </m:sub>
                          </m:sSub>
                        </m:den>
                      </m:f>
                    </m:oMath>
                  </m:oMathPara>
                </a14:m>
                <a:endParaRPr lang="es-PE" sz="1400" dirty="0"/>
              </a:p>
            </p:txBody>
          </p:sp>
        </mc:Choice>
        <mc:Fallback>
          <p:sp>
            <p:nvSpPr>
              <p:cNvPr id="16" name="CuadroTexto 6">
                <a:extLst>
                  <a:ext uri="{FF2B5EF4-FFF2-40B4-BE49-F238E27FC236}">
                    <a16:creationId xmlns:a16="http://schemas.microsoft.com/office/drawing/2014/main" id="{CB513CA5-B19D-0527-4B87-68F7226350E6}"/>
                  </a:ext>
                </a:extLst>
              </p:cNvPr>
              <p:cNvSpPr txBox="1">
                <a:spLocks noRot="1" noChangeAspect="1" noMove="1" noResize="1" noEditPoints="1" noAdjustHandles="1" noChangeArrowheads="1" noChangeShapeType="1" noTextEdit="1"/>
              </p:cNvSpPr>
              <p:nvPr/>
            </p:nvSpPr>
            <p:spPr>
              <a:xfrm>
                <a:off x="1963972" y="4065041"/>
                <a:ext cx="1310640" cy="586489"/>
              </a:xfrm>
              <a:prstGeom prst="rect">
                <a:avLst/>
              </a:prstGeom>
              <a:blipFill>
                <a:blip r:embed="rId4"/>
                <a:stretch>
                  <a:fillRect/>
                </a:stretch>
              </a:blipFill>
            </p:spPr>
            <p:txBody>
              <a:bodyPr/>
              <a:lstStyle/>
              <a:p>
                <a:r>
                  <a:rPr lang="es-PE">
                    <a:noFill/>
                  </a:rPr>
                  <a:t> </a:t>
                </a:r>
              </a:p>
            </p:txBody>
          </p:sp>
        </mc:Fallback>
      </mc:AlternateContent>
      <p:pic>
        <p:nvPicPr>
          <p:cNvPr id="18" name="Imagen 17" descr="Gráfico, Gráfico de líneas&#10;&#10;Descripción generada automáticamente">
            <a:extLst>
              <a:ext uri="{FF2B5EF4-FFF2-40B4-BE49-F238E27FC236}">
                <a16:creationId xmlns:a16="http://schemas.microsoft.com/office/drawing/2014/main" id="{F5A36A3F-A161-B5FB-F02B-68799AA48BE1}"/>
              </a:ext>
            </a:extLst>
          </p:cNvPr>
          <p:cNvPicPr>
            <a:picLocks noChangeAspect="1"/>
          </p:cNvPicPr>
          <p:nvPr/>
        </p:nvPicPr>
        <p:blipFill>
          <a:blip r:embed="rId5"/>
          <a:stretch>
            <a:fillRect/>
          </a:stretch>
        </p:blipFill>
        <p:spPr>
          <a:xfrm>
            <a:off x="717731" y="4878094"/>
            <a:ext cx="2228295" cy="1690214"/>
          </a:xfrm>
          <a:prstGeom prst="rect">
            <a:avLst/>
          </a:prstGeom>
        </p:spPr>
      </p:pic>
      <p:sp>
        <p:nvSpPr>
          <p:cNvPr id="2" name="CuadroTexto 1">
            <a:extLst>
              <a:ext uri="{FF2B5EF4-FFF2-40B4-BE49-F238E27FC236}">
                <a16:creationId xmlns:a16="http://schemas.microsoft.com/office/drawing/2014/main" id="{B787BDB5-C028-289A-F4B9-91523B2210A6}"/>
              </a:ext>
            </a:extLst>
          </p:cNvPr>
          <p:cNvSpPr txBox="1"/>
          <p:nvPr/>
        </p:nvSpPr>
        <p:spPr>
          <a:xfrm>
            <a:off x="11712957" y="6473692"/>
            <a:ext cx="648069" cy="276999"/>
          </a:xfrm>
          <a:prstGeom prst="rect">
            <a:avLst/>
          </a:prstGeom>
          <a:noFill/>
        </p:spPr>
        <p:txBody>
          <a:bodyPr wrap="square" rtlCol="0">
            <a:spAutoFit/>
          </a:bodyPr>
          <a:lstStyle/>
          <a:p>
            <a:r>
              <a:rPr lang="es-PE" sz="1200" b="1" dirty="0"/>
              <a:t>4/7</a:t>
            </a:r>
          </a:p>
        </p:txBody>
      </p:sp>
      <p:sp>
        <p:nvSpPr>
          <p:cNvPr id="3" name="Rectángulo 2">
            <a:extLst>
              <a:ext uri="{FF2B5EF4-FFF2-40B4-BE49-F238E27FC236}">
                <a16:creationId xmlns:a16="http://schemas.microsoft.com/office/drawing/2014/main" id="{D5F7A908-9237-AFCB-628B-469B3BAF2F62}"/>
              </a:ext>
            </a:extLst>
          </p:cNvPr>
          <p:cNvSpPr/>
          <p:nvPr/>
        </p:nvSpPr>
        <p:spPr>
          <a:xfrm>
            <a:off x="956066" y="1220074"/>
            <a:ext cx="10515600" cy="198179"/>
          </a:xfrm>
          <a:prstGeom prst="rect">
            <a:avLst/>
          </a:prstGeom>
          <a:solidFill>
            <a:srgbClr val="F6F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Imagen 9">
            <a:extLst>
              <a:ext uri="{FF2B5EF4-FFF2-40B4-BE49-F238E27FC236}">
                <a16:creationId xmlns:a16="http://schemas.microsoft.com/office/drawing/2014/main" id="{6E5EA0BF-C556-5ABF-9FBA-75C50EBB6DCB}"/>
              </a:ext>
            </a:extLst>
          </p:cNvPr>
          <p:cNvPicPr>
            <a:picLocks noChangeAspect="1"/>
          </p:cNvPicPr>
          <p:nvPr/>
        </p:nvPicPr>
        <p:blipFill rotWithShape="1">
          <a:blip r:embed="rId6"/>
          <a:srcRect l="56999" r="22828" b="2"/>
          <a:stretch/>
        </p:blipFill>
        <p:spPr>
          <a:xfrm>
            <a:off x="9427279" y="2267995"/>
            <a:ext cx="2764721" cy="435133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pic>
        <p:nvPicPr>
          <p:cNvPr id="6" name="Imagen 5">
            <a:extLst>
              <a:ext uri="{FF2B5EF4-FFF2-40B4-BE49-F238E27FC236}">
                <a16:creationId xmlns:a16="http://schemas.microsoft.com/office/drawing/2014/main" id="{4D53DA29-6C1A-E55B-4993-7E109E8CA998}"/>
              </a:ext>
            </a:extLst>
          </p:cNvPr>
          <p:cNvPicPr>
            <a:picLocks noChangeAspect="1"/>
          </p:cNvPicPr>
          <p:nvPr/>
        </p:nvPicPr>
        <p:blipFill>
          <a:blip r:embed="rId7"/>
          <a:stretch>
            <a:fillRect/>
          </a:stretch>
        </p:blipFill>
        <p:spPr>
          <a:xfrm>
            <a:off x="6096000" y="107310"/>
            <a:ext cx="6034360" cy="3066276"/>
          </a:xfrm>
          <a:prstGeom prst="rect">
            <a:avLst/>
          </a:prstGeom>
        </p:spPr>
      </p:pic>
      <p:sp>
        <p:nvSpPr>
          <p:cNvPr id="8" name="CuadroTexto 7">
            <a:extLst>
              <a:ext uri="{FF2B5EF4-FFF2-40B4-BE49-F238E27FC236}">
                <a16:creationId xmlns:a16="http://schemas.microsoft.com/office/drawing/2014/main" id="{60751FEF-2B80-E0B9-5CF4-EB11556B095F}"/>
              </a:ext>
            </a:extLst>
          </p:cNvPr>
          <p:cNvSpPr txBox="1"/>
          <p:nvPr/>
        </p:nvSpPr>
        <p:spPr>
          <a:xfrm>
            <a:off x="535254" y="197385"/>
            <a:ext cx="5427007" cy="3237809"/>
          </a:xfrm>
          <a:prstGeom prst="rect">
            <a:avLst/>
          </a:prstGeom>
          <a:noFill/>
        </p:spPr>
        <p:txBody>
          <a:bodyPr wrap="square">
            <a:spAutoFit/>
          </a:bodyPr>
          <a:lstStyle/>
          <a:p>
            <a:pPr algn="just">
              <a:lnSpc>
                <a:spcPct val="90000"/>
              </a:lnSpc>
              <a:spcAft>
                <a:spcPts val="600"/>
              </a:spcAft>
            </a:pPr>
            <a:r>
              <a:rPr lang="es-PE" b="1" dirty="0"/>
              <a:t>Tercero</a:t>
            </a:r>
            <a:r>
              <a:rPr lang="es-PE" sz="1800" dirty="0"/>
              <a:t> las muestras fueron llevadas al IPEN y puestas en el detector gamma de germanio </a:t>
            </a:r>
            <a:r>
              <a:rPr lang="es-PE" sz="1800" dirty="0" err="1"/>
              <a:t>hiperpuro</a:t>
            </a:r>
            <a:r>
              <a:rPr lang="es-PE" sz="1800" dirty="0"/>
              <a:t> </a:t>
            </a:r>
            <a:r>
              <a:rPr lang="es-PE" sz="1800" dirty="0" err="1"/>
              <a:t>GeHP</a:t>
            </a:r>
            <a:r>
              <a:rPr lang="es-PE" sz="1800" dirty="0"/>
              <a:t> y </a:t>
            </a:r>
            <a:r>
              <a:rPr lang="es-MX" sz="1800" dirty="0"/>
              <a:t>para análisis mineralógico por difracción de rayos X (DRX)</a:t>
            </a:r>
            <a:r>
              <a:rPr lang="es-PE" sz="1800" dirty="0"/>
              <a:t>, en funcionamiento óptimo ya calibrado para el estudio de muestras de suelo. [4 - 6]</a:t>
            </a:r>
          </a:p>
          <a:p>
            <a:pPr indent="-228600" algn="just">
              <a:lnSpc>
                <a:spcPct val="90000"/>
              </a:lnSpc>
              <a:spcAft>
                <a:spcPts val="600"/>
              </a:spcAft>
              <a:buFont typeface="Arial" panose="020B0604020202020204" pitchFamily="34" charset="0"/>
              <a:buChar char="•"/>
            </a:pPr>
            <a:endParaRPr lang="es-PE" sz="1800" dirty="0"/>
          </a:p>
          <a:p>
            <a:pPr algn="just">
              <a:lnSpc>
                <a:spcPct val="90000"/>
              </a:lnSpc>
              <a:spcAft>
                <a:spcPts val="600"/>
              </a:spcAft>
            </a:pPr>
            <a:r>
              <a:rPr lang="es-PE" b="1" dirty="0"/>
              <a:t>Cuarto</a:t>
            </a:r>
            <a:r>
              <a:rPr lang="es-PE" sz="1800" b="1" dirty="0"/>
              <a:t>: </a:t>
            </a:r>
            <a:r>
              <a:rPr lang="es-PE" sz="1800" dirty="0"/>
              <a:t>se procedió al análisis y caracterización de los distintos espectros obtenidos por espectroscopía gamma de alta resolución, para así determinar la actividad específica de los principales radionúclidos naturales. [7-8].</a:t>
            </a:r>
          </a:p>
        </p:txBody>
      </p:sp>
    </p:spTree>
    <p:extLst>
      <p:ext uri="{BB962C8B-B14F-4D97-AF65-F5344CB8AC3E}">
        <p14:creationId xmlns:p14="http://schemas.microsoft.com/office/powerpoint/2010/main" val="31520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4B1EF6-BCDB-67CB-1331-25F7E782F724}"/>
              </a:ext>
            </a:extLst>
          </p:cNvPr>
          <p:cNvSpPr txBox="1">
            <a:spLocks/>
          </p:cNvSpPr>
          <p:nvPr/>
        </p:nvSpPr>
        <p:spPr>
          <a:xfrm>
            <a:off x="651380" y="203723"/>
            <a:ext cx="10515600" cy="822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r>
              <a:rPr lang="en-US" b="1" dirty="0">
                <a:latin typeface="Segoe UI Light" panose="020B0702040204020203" pitchFamily="34" charset="0"/>
                <a:ea typeface="Segoe UI Light" panose="020B0702040204020203" pitchFamily="34" charset="0"/>
                <a:cs typeface="Segoe UI" panose="020B0502040204020203" pitchFamily="34" charset="0"/>
              </a:rPr>
              <a:t>3. Resultados:</a:t>
            </a:r>
          </a:p>
        </p:txBody>
      </p:sp>
      <p:sp>
        <p:nvSpPr>
          <p:cNvPr id="29" name="CuadroTexto 28">
            <a:extLst>
              <a:ext uri="{FF2B5EF4-FFF2-40B4-BE49-F238E27FC236}">
                <a16:creationId xmlns:a16="http://schemas.microsoft.com/office/drawing/2014/main" id="{2B36783D-6AEF-7027-D88A-2CA01D1FAEF8}"/>
              </a:ext>
            </a:extLst>
          </p:cNvPr>
          <p:cNvSpPr txBox="1"/>
          <p:nvPr/>
        </p:nvSpPr>
        <p:spPr>
          <a:xfrm>
            <a:off x="7395657" y="5095156"/>
            <a:ext cx="4386599" cy="738664"/>
          </a:xfrm>
          <a:prstGeom prst="rect">
            <a:avLst/>
          </a:prstGeom>
          <a:noFill/>
        </p:spPr>
        <p:txBody>
          <a:bodyPr wrap="square">
            <a:spAutoFit/>
          </a:bodyPr>
          <a:lstStyle/>
          <a:p>
            <a:endParaRPr lang="es-PE" sz="1400" dirty="0">
              <a:effectLst/>
              <a:latin typeface="Calibri" panose="020F0502020204030204" pitchFamily="34" charset="0"/>
              <a:ea typeface="DengXian" panose="02010600030101010101" pitchFamily="2" charset="-122"/>
              <a:cs typeface="Times New Roman" panose="02020603050405020304" pitchFamily="18" charset="0"/>
            </a:endParaRPr>
          </a:p>
          <a:p>
            <a:r>
              <a:rPr lang="es-PE" sz="1400" b="1" dirty="0">
                <a:effectLst/>
                <a:latin typeface="Calibri" panose="020F0502020204030204" pitchFamily="34" charset="0"/>
                <a:ea typeface="DengXian" panose="02010600030101010101" pitchFamily="2" charset="-122"/>
                <a:cs typeface="Times New Roman" panose="02020603050405020304" pitchFamily="18" charset="0"/>
              </a:rPr>
              <a:t>Tabla </a:t>
            </a:r>
            <a:r>
              <a:rPr lang="es-PE" sz="1400" b="1" dirty="0">
                <a:latin typeface="Calibri" panose="020F0502020204030204" pitchFamily="34" charset="0"/>
                <a:ea typeface="DengXian" panose="02010600030101010101" pitchFamily="2" charset="-122"/>
                <a:cs typeface="Times New Roman" panose="02020603050405020304" pitchFamily="18" charset="0"/>
              </a:rPr>
              <a:t>3</a:t>
            </a:r>
            <a:r>
              <a:rPr lang="es-PE" sz="1400" b="1" dirty="0">
                <a:effectLst/>
                <a:latin typeface="Calibri" panose="020F0502020204030204" pitchFamily="34" charset="0"/>
                <a:ea typeface="DengXian" panose="02010600030101010101" pitchFamily="2" charset="-122"/>
                <a:cs typeface="Times New Roman" panose="02020603050405020304" pitchFamily="18" charset="0"/>
              </a:rPr>
              <a:t> </a:t>
            </a:r>
            <a:r>
              <a:rPr lang="es-PE" sz="1400" dirty="0">
                <a:effectLst/>
                <a:latin typeface="Calibri" panose="020F0502020204030204" pitchFamily="34" charset="0"/>
                <a:ea typeface="DengXian" panose="02010600030101010101" pitchFamily="2" charset="-122"/>
                <a:cs typeface="Times New Roman" panose="02020603050405020304" pitchFamily="18" charset="0"/>
              </a:rPr>
              <a:t>Tasa de dosis, dosis anual equivalente externa e interna de las distintos distritos de Lima Metropolitana.</a:t>
            </a:r>
            <a:endParaRPr lang="es-PE" sz="1400" dirty="0"/>
          </a:p>
        </p:txBody>
      </p:sp>
      <p:sp>
        <p:nvSpPr>
          <p:cNvPr id="31" name="CuadroTexto 30">
            <a:extLst>
              <a:ext uri="{FF2B5EF4-FFF2-40B4-BE49-F238E27FC236}">
                <a16:creationId xmlns:a16="http://schemas.microsoft.com/office/drawing/2014/main" id="{0C23CF0D-DE6F-28C5-F036-EA73588F2168}"/>
              </a:ext>
            </a:extLst>
          </p:cNvPr>
          <p:cNvSpPr txBox="1"/>
          <p:nvPr/>
        </p:nvSpPr>
        <p:spPr>
          <a:xfrm>
            <a:off x="796148" y="5548463"/>
            <a:ext cx="4725676" cy="523220"/>
          </a:xfrm>
          <a:prstGeom prst="rect">
            <a:avLst/>
          </a:prstGeom>
          <a:noFill/>
        </p:spPr>
        <p:txBody>
          <a:bodyPr wrap="square">
            <a:spAutoFit/>
          </a:bodyPr>
          <a:lstStyle/>
          <a:p>
            <a:r>
              <a:rPr lang="es-PE" sz="1400" b="1" dirty="0">
                <a:effectLst/>
                <a:latin typeface="Calibri" panose="020F0502020204030204" pitchFamily="34" charset="0"/>
                <a:ea typeface="DengXian" panose="02010600030101010101" pitchFamily="2" charset="-122"/>
                <a:cs typeface="Times New Roman" panose="02020603050405020304" pitchFamily="18" charset="0"/>
              </a:rPr>
              <a:t>Tabla 2 </a:t>
            </a:r>
            <a:r>
              <a:rPr lang="es-PE" sz="1400" dirty="0">
                <a:effectLst/>
                <a:latin typeface="Calibri" panose="020F0502020204030204" pitchFamily="34" charset="0"/>
                <a:ea typeface="DengXian" panose="02010600030101010101" pitchFamily="2" charset="-122"/>
                <a:cs typeface="Times New Roman" panose="02020603050405020304" pitchFamily="18" charset="0"/>
              </a:rPr>
              <a:t>Actividad radiactiva del U-238, Ra-226, Th-232 y K-40 para los distritos de Lima Metropolitana.</a:t>
            </a:r>
          </a:p>
        </p:txBody>
      </p:sp>
      <p:sp>
        <p:nvSpPr>
          <p:cNvPr id="2" name="CuadroTexto 1">
            <a:extLst>
              <a:ext uri="{FF2B5EF4-FFF2-40B4-BE49-F238E27FC236}">
                <a16:creationId xmlns:a16="http://schemas.microsoft.com/office/drawing/2014/main" id="{5B14CC0F-6FD6-2AD8-DFC3-E2424F34962E}"/>
              </a:ext>
            </a:extLst>
          </p:cNvPr>
          <p:cNvSpPr txBox="1"/>
          <p:nvPr/>
        </p:nvSpPr>
        <p:spPr>
          <a:xfrm>
            <a:off x="11543931" y="6553431"/>
            <a:ext cx="648069" cy="276999"/>
          </a:xfrm>
          <a:prstGeom prst="rect">
            <a:avLst/>
          </a:prstGeom>
          <a:noFill/>
        </p:spPr>
        <p:txBody>
          <a:bodyPr wrap="square" rtlCol="0">
            <a:spAutoFit/>
          </a:bodyPr>
          <a:lstStyle/>
          <a:p>
            <a:r>
              <a:rPr lang="es-PE" sz="1200" b="1" dirty="0"/>
              <a:t>5/7</a:t>
            </a:r>
          </a:p>
        </p:txBody>
      </p:sp>
      <p:cxnSp>
        <p:nvCxnSpPr>
          <p:cNvPr id="3" name="Conector recto 2">
            <a:extLst>
              <a:ext uri="{FF2B5EF4-FFF2-40B4-BE49-F238E27FC236}">
                <a16:creationId xmlns:a16="http://schemas.microsoft.com/office/drawing/2014/main" id="{232E531B-C01F-1F00-CA29-5589AB2A42AA}"/>
              </a:ext>
            </a:extLst>
          </p:cNvPr>
          <p:cNvCxnSpPr/>
          <p:nvPr/>
        </p:nvCxnSpPr>
        <p:spPr>
          <a:xfrm>
            <a:off x="424243" y="947433"/>
            <a:ext cx="11503739" cy="0"/>
          </a:xfrm>
          <a:prstGeom prst="line">
            <a:avLst/>
          </a:prstGeom>
        </p:spPr>
        <p:style>
          <a:lnRef idx="3">
            <a:schemeClr val="dk1"/>
          </a:lnRef>
          <a:fillRef idx="0">
            <a:schemeClr val="dk1"/>
          </a:fillRef>
          <a:effectRef idx="2">
            <a:schemeClr val="dk1"/>
          </a:effectRef>
          <a:fontRef idx="minor">
            <a:schemeClr val="tx1"/>
          </a:fontRef>
        </p:style>
      </p:cxnSp>
      <p:pic>
        <p:nvPicPr>
          <p:cNvPr id="34" name="Imagen 33">
            <a:extLst>
              <a:ext uri="{FF2B5EF4-FFF2-40B4-BE49-F238E27FC236}">
                <a16:creationId xmlns:a16="http://schemas.microsoft.com/office/drawing/2014/main" id="{3C4555AF-908E-3BCA-5AD4-30C7EDB96080}"/>
              </a:ext>
            </a:extLst>
          </p:cNvPr>
          <p:cNvPicPr>
            <a:picLocks noChangeAspect="1"/>
          </p:cNvPicPr>
          <p:nvPr/>
        </p:nvPicPr>
        <p:blipFill>
          <a:blip r:embed="rId2"/>
          <a:stretch>
            <a:fillRect/>
          </a:stretch>
        </p:blipFill>
        <p:spPr>
          <a:xfrm>
            <a:off x="424243" y="1309537"/>
            <a:ext cx="6303128" cy="4132847"/>
          </a:xfrm>
          <a:prstGeom prst="rect">
            <a:avLst/>
          </a:prstGeom>
        </p:spPr>
      </p:pic>
      <p:pic>
        <p:nvPicPr>
          <p:cNvPr id="36" name="Imagen 35">
            <a:extLst>
              <a:ext uri="{FF2B5EF4-FFF2-40B4-BE49-F238E27FC236}">
                <a16:creationId xmlns:a16="http://schemas.microsoft.com/office/drawing/2014/main" id="{CBA2F08A-56F3-7F33-3446-D745BC072CDC}"/>
              </a:ext>
            </a:extLst>
          </p:cNvPr>
          <p:cNvPicPr>
            <a:picLocks noChangeAspect="1"/>
          </p:cNvPicPr>
          <p:nvPr/>
        </p:nvPicPr>
        <p:blipFill>
          <a:blip r:embed="rId3"/>
          <a:stretch>
            <a:fillRect/>
          </a:stretch>
        </p:blipFill>
        <p:spPr>
          <a:xfrm>
            <a:off x="6948430" y="1445741"/>
            <a:ext cx="4979552" cy="3570863"/>
          </a:xfrm>
          <a:prstGeom prst="rect">
            <a:avLst/>
          </a:prstGeom>
        </p:spPr>
      </p:pic>
      <p:sp>
        <p:nvSpPr>
          <p:cNvPr id="37" name="Elipse 36">
            <a:extLst>
              <a:ext uri="{FF2B5EF4-FFF2-40B4-BE49-F238E27FC236}">
                <a16:creationId xmlns:a16="http://schemas.microsoft.com/office/drawing/2014/main" id="{180B942E-BAAE-6740-1ED1-C6FF9CB44FA0}"/>
              </a:ext>
            </a:extLst>
          </p:cNvPr>
          <p:cNvSpPr/>
          <p:nvPr/>
        </p:nvSpPr>
        <p:spPr>
          <a:xfrm>
            <a:off x="5484500" y="5035266"/>
            <a:ext cx="850984" cy="23653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Elipse 37">
            <a:extLst>
              <a:ext uri="{FF2B5EF4-FFF2-40B4-BE49-F238E27FC236}">
                <a16:creationId xmlns:a16="http://schemas.microsoft.com/office/drawing/2014/main" id="{FE2836C9-F301-F761-63EC-71236C09E46D}"/>
              </a:ext>
            </a:extLst>
          </p:cNvPr>
          <p:cNvSpPr/>
          <p:nvPr/>
        </p:nvSpPr>
        <p:spPr>
          <a:xfrm>
            <a:off x="8874622" y="4562515"/>
            <a:ext cx="850984" cy="23653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Elipse 38">
            <a:extLst>
              <a:ext uri="{FF2B5EF4-FFF2-40B4-BE49-F238E27FC236}">
                <a16:creationId xmlns:a16="http://schemas.microsoft.com/office/drawing/2014/main" id="{FF3837E3-ACDE-F4EB-479F-2CFAA688E7AB}"/>
              </a:ext>
            </a:extLst>
          </p:cNvPr>
          <p:cNvSpPr/>
          <p:nvPr/>
        </p:nvSpPr>
        <p:spPr>
          <a:xfrm>
            <a:off x="5670508" y="1269823"/>
            <a:ext cx="850984" cy="23653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0" name="Elipse 39">
            <a:extLst>
              <a:ext uri="{FF2B5EF4-FFF2-40B4-BE49-F238E27FC236}">
                <a16:creationId xmlns:a16="http://schemas.microsoft.com/office/drawing/2014/main" id="{72ACF984-B8E7-1F66-0D54-690163D7E425}"/>
              </a:ext>
            </a:extLst>
          </p:cNvPr>
          <p:cNvSpPr/>
          <p:nvPr/>
        </p:nvSpPr>
        <p:spPr>
          <a:xfrm>
            <a:off x="8737972" y="1488557"/>
            <a:ext cx="850984" cy="23653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6265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85C0CC6-D53C-FF60-D7EE-BB704B2DB387}"/>
              </a:ext>
            </a:extLst>
          </p:cNvPr>
          <p:cNvPicPr>
            <a:picLocks noChangeAspect="1"/>
          </p:cNvPicPr>
          <p:nvPr/>
        </p:nvPicPr>
        <p:blipFill>
          <a:blip r:embed="rId2"/>
          <a:stretch>
            <a:fillRect/>
          </a:stretch>
        </p:blipFill>
        <p:spPr>
          <a:xfrm>
            <a:off x="585990" y="1073338"/>
            <a:ext cx="11020020" cy="4132507"/>
          </a:xfrm>
          <a:prstGeom prst="rect">
            <a:avLst/>
          </a:prstGeom>
        </p:spPr>
      </p:pic>
      <p:sp>
        <p:nvSpPr>
          <p:cNvPr id="5" name="CuadroTexto 4">
            <a:extLst>
              <a:ext uri="{FF2B5EF4-FFF2-40B4-BE49-F238E27FC236}">
                <a16:creationId xmlns:a16="http://schemas.microsoft.com/office/drawing/2014/main" id="{4F69EB00-9BC7-0C16-FB3D-B75A5FA086D5}"/>
              </a:ext>
            </a:extLst>
          </p:cNvPr>
          <p:cNvSpPr txBox="1"/>
          <p:nvPr/>
        </p:nvSpPr>
        <p:spPr>
          <a:xfrm>
            <a:off x="2977587" y="5415330"/>
            <a:ext cx="7472699" cy="738664"/>
          </a:xfrm>
          <a:prstGeom prst="rect">
            <a:avLst/>
          </a:prstGeom>
          <a:noFill/>
        </p:spPr>
        <p:txBody>
          <a:bodyPr wrap="square">
            <a:spAutoFit/>
          </a:bodyPr>
          <a:lstStyle/>
          <a:p>
            <a:endParaRPr lang="es-PE" sz="1400" dirty="0">
              <a:effectLst/>
              <a:latin typeface="Calibri" panose="020F0502020204030204" pitchFamily="34" charset="0"/>
              <a:ea typeface="DengXian" panose="02010600030101010101" pitchFamily="2" charset="-122"/>
              <a:cs typeface="Times New Roman" panose="02020603050405020304" pitchFamily="18" charset="0"/>
            </a:endParaRPr>
          </a:p>
          <a:p>
            <a:r>
              <a:rPr lang="es-PE" sz="1400" b="1" dirty="0">
                <a:effectLst/>
                <a:latin typeface="Calibri" panose="020F0502020204030204" pitchFamily="34" charset="0"/>
                <a:ea typeface="DengXian" panose="02010600030101010101" pitchFamily="2" charset="-122"/>
                <a:cs typeface="Times New Roman" panose="02020603050405020304" pitchFamily="18" charset="0"/>
              </a:rPr>
              <a:t>Tabla </a:t>
            </a:r>
            <a:r>
              <a:rPr lang="es-PE" sz="1400" b="1" dirty="0">
                <a:latin typeface="Calibri" panose="020F0502020204030204" pitchFamily="34" charset="0"/>
                <a:ea typeface="DengXian" panose="02010600030101010101" pitchFamily="2" charset="-122"/>
                <a:cs typeface="Times New Roman" panose="02020603050405020304" pitchFamily="18" charset="0"/>
              </a:rPr>
              <a:t>4</a:t>
            </a:r>
            <a:r>
              <a:rPr lang="es-PE" sz="1400" b="1" dirty="0">
                <a:effectLst/>
                <a:latin typeface="Calibri" panose="020F0502020204030204" pitchFamily="34" charset="0"/>
                <a:ea typeface="DengXian" panose="02010600030101010101" pitchFamily="2" charset="-122"/>
                <a:cs typeface="Times New Roman" panose="02020603050405020304" pitchFamily="18" charset="0"/>
              </a:rPr>
              <a:t> </a:t>
            </a:r>
            <a:r>
              <a:rPr lang="es-MX" sz="1400" dirty="0">
                <a:latin typeface="Calibri" panose="020F0502020204030204" pitchFamily="34" charset="0"/>
                <a:ea typeface="DengXian" panose="02010600030101010101" pitchFamily="2" charset="-122"/>
                <a:cs typeface="Times New Roman" panose="02020603050405020304" pitchFamily="18" charset="0"/>
              </a:rPr>
              <a:t>Composición mineralógica porcentual por difracción de rayos X (DRX) de muestras de suelo superficial en distritos de Lima Metropolitana"</a:t>
            </a:r>
            <a:endParaRPr lang="es-PE" sz="1400" dirty="0"/>
          </a:p>
        </p:txBody>
      </p:sp>
    </p:spTree>
    <p:extLst>
      <p:ext uri="{BB962C8B-B14F-4D97-AF65-F5344CB8AC3E}">
        <p14:creationId xmlns:p14="http://schemas.microsoft.com/office/powerpoint/2010/main" val="24725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80BA85-6AD0-0988-3847-0025F26D9FE6}"/>
              </a:ext>
            </a:extLst>
          </p:cNvPr>
          <p:cNvSpPr txBox="1">
            <a:spLocks/>
          </p:cNvSpPr>
          <p:nvPr/>
        </p:nvSpPr>
        <p:spPr>
          <a:xfrm>
            <a:off x="642503" y="203723"/>
            <a:ext cx="10515600" cy="822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r>
              <a:rPr lang="en-US" b="1" dirty="0">
                <a:latin typeface="Segoe UI Light" panose="020B0702040204020203" pitchFamily="34" charset="0"/>
                <a:ea typeface="Segoe UI Light" panose="020B0702040204020203" pitchFamily="34" charset="0"/>
                <a:cs typeface="Segoe UI" panose="020B0502040204020203" pitchFamily="34" charset="0"/>
              </a:rPr>
              <a:t>4. Conclusiones:</a:t>
            </a:r>
          </a:p>
        </p:txBody>
      </p:sp>
      <p:sp>
        <p:nvSpPr>
          <p:cNvPr id="6" name="CuadroTexto 5">
            <a:extLst>
              <a:ext uri="{FF2B5EF4-FFF2-40B4-BE49-F238E27FC236}">
                <a16:creationId xmlns:a16="http://schemas.microsoft.com/office/drawing/2014/main" id="{12A91725-242B-8ED7-203B-85470F97C305}"/>
              </a:ext>
            </a:extLst>
          </p:cNvPr>
          <p:cNvSpPr txBox="1"/>
          <p:nvPr/>
        </p:nvSpPr>
        <p:spPr>
          <a:xfrm>
            <a:off x="824349" y="1254416"/>
            <a:ext cx="10021279" cy="3970318"/>
          </a:xfrm>
          <a:prstGeom prst="rect">
            <a:avLst/>
          </a:prstGeom>
          <a:noFill/>
        </p:spPr>
        <p:txBody>
          <a:bodyPr wrap="square">
            <a:spAutoFit/>
          </a:bodyPr>
          <a:lstStyle/>
          <a:p>
            <a:pPr marL="285750" indent="-285750" algn="just">
              <a:buFont typeface="Arial" panose="020B0604020202020204" pitchFamily="34" charset="0"/>
              <a:buChar char="•"/>
            </a:pPr>
            <a:endParaRPr lang="es-MX" dirty="0">
              <a:latin typeface="Calibri" panose="020F0502020204030204" pitchFamily="34" charset="0"/>
              <a:ea typeface="DengXia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s-MX" sz="1800" dirty="0">
                <a:effectLst/>
                <a:latin typeface="Calibri" panose="020F0502020204030204" pitchFamily="34" charset="0"/>
                <a:ea typeface="DengXian" panose="02010600030101010101" pitchFamily="2" charset="-122"/>
                <a:cs typeface="Times New Roman" panose="02020603050405020304" pitchFamily="18" charset="0"/>
              </a:rPr>
              <a:t>Los valores de la concentración de actividad de </a:t>
            </a:r>
            <a:r>
              <a:rPr lang="es-MX" sz="1800" baseline="30000" dirty="0">
                <a:effectLst/>
                <a:latin typeface="Calibri" panose="020F0502020204030204" pitchFamily="34" charset="0"/>
                <a:ea typeface="DengXian" panose="02010600030101010101" pitchFamily="2" charset="-122"/>
                <a:cs typeface="Times New Roman" panose="02020603050405020304" pitchFamily="18" charset="0"/>
              </a:rPr>
              <a:t>40</a:t>
            </a:r>
            <a:r>
              <a:rPr lang="es-MX" sz="1800" dirty="0">
                <a:effectLst/>
                <a:latin typeface="Calibri" panose="020F0502020204030204" pitchFamily="34" charset="0"/>
                <a:ea typeface="DengXian" panose="02010600030101010101" pitchFamily="2" charset="-122"/>
                <a:cs typeface="Times New Roman" panose="02020603050405020304" pitchFamily="18" charset="0"/>
              </a:rPr>
              <a:t>K, son superiores al promedio global. Analizamos la correlación entre los datos de DRX (composición mineralógica) y espectrometría gamma (actividad radiactiva) encontramos que es positiva entre el contenido de </a:t>
            </a:r>
            <a:r>
              <a:rPr lang="es-MX" sz="1800" dirty="0" err="1">
                <a:effectLst/>
                <a:latin typeface="Calibri" panose="020F0502020204030204" pitchFamily="34" charset="0"/>
                <a:ea typeface="DengXian" panose="02010600030101010101" pitchFamily="2" charset="-122"/>
                <a:cs typeface="Times New Roman" panose="02020603050405020304" pitchFamily="18" charset="0"/>
              </a:rPr>
              <a:t>Muscovita</a:t>
            </a:r>
            <a:r>
              <a:rPr lang="es-MX" sz="1800" dirty="0">
                <a:effectLst/>
                <a:latin typeface="Calibri" panose="020F0502020204030204" pitchFamily="34" charset="0"/>
                <a:ea typeface="DengXian" panose="02010600030101010101" pitchFamily="2" charset="-122"/>
                <a:cs typeface="Times New Roman" panose="02020603050405020304" pitchFamily="18" charset="0"/>
              </a:rPr>
              <a:t> </a:t>
            </a:r>
            <a:r>
              <a:rPr lang="es-MX" sz="1800" dirty="0" err="1">
                <a:effectLst/>
                <a:latin typeface="Calibri" panose="020F0502020204030204" pitchFamily="34" charset="0"/>
                <a:ea typeface="DengXian" panose="02010600030101010101" pitchFamily="2" charset="-122"/>
                <a:cs typeface="Times New Roman" panose="02020603050405020304" pitchFamily="18" charset="0"/>
              </a:rPr>
              <a:t>KAl</a:t>
            </a:r>
            <a:r>
              <a:rPr lang="es-MX" sz="1800" dirty="0">
                <a:effectLst/>
                <a:latin typeface="Calibri" panose="020F0502020204030204" pitchFamily="34" charset="0"/>
                <a:ea typeface="DengXian" panose="02010600030101010101" pitchFamily="2" charset="-122"/>
                <a:cs typeface="Times New Roman" panose="02020603050405020304" pitchFamily="18" charset="0"/>
              </a:rPr>
              <a:t>₂(</a:t>
            </a:r>
            <a:r>
              <a:rPr lang="es-MX" sz="1800" dirty="0" err="1">
                <a:effectLst/>
                <a:latin typeface="Calibri" panose="020F0502020204030204" pitchFamily="34" charset="0"/>
                <a:ea typeface="DengXian" panose="02010600030101010101" pitchFamily="2" charset="-122"/>
                <a:cs typeface="Times New Roman" panose="02020603050405020304" pitchFamily="18" charset="0"/>
              </a:rPr>
              <a:t>Si₃Al</a:t>
            </a:r>
            <a:r>
              <a:rPr lang="es-MX" sz="1800" dirty="0">
                <a:effectLst/>
                <a:latin typeface="Calibri" panose="020F0502020204030204" pitchFamily="34" charset="0"/>
                <a:ea typeface="DengXian" panose="02010600030101010101" pitchFamily="2" charset="-122"/>
                <a:cs typeface="Times New Roman" panose="02020603050405020304" pitchFamily="18" charset="0"/>
              </a:rPr>
              <a:t>)O₁₀(OH,F)₂</a:t>
            </a:r>
            <a:r>
              <a:rPr lang="es-MX" dirty="0">
                <a:latin typeface="Calibri" panose="020F0502020204030204" pitchFamily="34" charset="0"/>
                <a:ea typeface="DengXian" panose="02010600030101010101" pitchFamily="2" charset="-122"/>
                <a:cs typeface="Times New Roman" panose="02020603050405020304" pitchFamily="18" charset="0"/>
              </a:rPr>
              <a:t> </a:t>
            </a:r>
            <a:r>
              <a:rPr lang="es-MX" sz="1800" dirty="0">
                <a:effectLst/>
                <a:latin typeface="Calibri" panose="020F0502020204030204" pitchFamily="34" charset="0"/>
                <a:ea typeface="DengXian" panose="02010600030101010101" pitchFamily="2" charset="-122"/>
                <a:cs typeface="Times New Roman" panose="02020603050405020304" pitchFamily="18" charset="0"/>
              </a:rPr>
              <a:t>y Feldespato K (Ortoclasa)	</a:t>
            </a:r>
            <a:r>
              <a:rPr lang="es-MX" sz="1800" dirty="0" err="1">
                <a:effectLst/>
                <a:latin typeface="Calibri" panose="020F0502020204030204" pitchFamily="34" charset="0"/>
                <a:ea typeface="DengXian" panose="02010600030101010101" pitchFamily="2" charset="-122"/>
                <a:cs typeface="Times New Roman" panose="02020603050405020304" pitchFamily="18" charset="0"/>
              </a:rPr>
              <a:t>KAlSi₃O</a:t>
            </a:r>
            <a:r>
              <a:rPr lang="es-MX" sz="1800" dirty="0">
                <a:effectLst/>
                <a:latin typeface="Calibri" panose="020F0502020204030204" pitchFamily="34" charset="0"/>
                <a:ea typeface="DengXian" panose="02010600030101010101" pitchFamily="2" charset="-122"/>
                <a:cs typeface="Times New Roman" panose="02020603050405020304" pitchFamily="18" charset="0"/>
              </a:rPr>
              <a:t>₈	con la actividad de ⁴⁰K.</a:t>
            </a:r>
          </a:p>
          <a:p>
            <a:pPr marL="285750" indent="-285750" algn="just">
              <a:buFont typeface="Arial" panose="020B0604020202020204" pitchFamily="34" charset="0"/>
              <a:buChar char="•"/>
            </a:pPr>
            <a:endParaRPr lang="es-MX" dirty="0">
              <a:latin typeface="Calibri" panose="020F0502020204030204" pitchFamily="34" charset="0"/>
              <a:ea typeface="DengXia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s-MX" sz="1800" dirty="0">
                <a:effectLst/>
                <a:latin typeface="Calibri" panose="020F0502020204030204" pitchFamily="34" charset="0"/>
                <a:ea typeface="DengXian" panose="02010600030101010101" pitchFamily="2" charset="-122"/>
                <a:cs typeface="Times New Roman" panose="02020603050405020304" pitchFamily="18" charset="0"/>
              </a:rPr>
              <a:t>Paralelamente, los minerales como las dioritas (biotita, anfíboles, monacita, circón), identificados por DRX, contribuyen de manera significativa a las series de ²³²Th y ²³⁸U.</a:t>
            </a:r>
          </a:p>
          <a:p>
            <a:pPr marL="285750" indent="-285750" algn="just">
              <a:buFont typeface="Arial" panose="020B0604020202020204" pitchFamily="34" charset="0"/>
              <a:buChar char="•"/>
            </a:pPr>
            <a:endParaRPr lang="es-MX" sz="1800" dirty="0">
              <a:effectLst/>
              <a:latin typeface="Calibri" panose="020F0502020204030204" pitchFamily="34" charset="0"/>
              <a:ea typeface="DengXia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s-MX" sz="1800" dirty="0">
                <a:effectLst/>
                <a:latin typeface="Calibri" panose="020F0502020204030204" pitchFamily="34" charset="0"/>
                <a:ea typeface="DengXian" panose="02010600030101010101" pitchFamily="2" charset="-122"/>
                <a:cs typeface="Times New Roman" panose="02020603050405020304" pitchFamily="18" charset="0"/>
              </a:rPr>
              <a:t>Aunque se observa variabilidad espacial significativa, todos los valores de las tasa de dosis y tasa de dosis anula externa e interna, se encuentran dentro de rangos naturales globales y no representan un riesgo para la salud pública. Este estudio establece una línea base integral litológico-radiológica para la gestión ambiental urbana informada.</a:t>
            </a:r>
          </a:p>
          <a:p>
            <a:pPr algn="just"/>
            <a:endParaRPr lang="es-MX" dirty="0">
              <a:latin typeface="Calibri" panose="020F0502020204030204" pitchFamily="34" charset="0"/>
              <a:ea typeface="DengXian" panose="02010600030101010101" pitchFamily="2" charset="-122"/>
              <a:cs typeface="Times New Roman" panose="02020603050405020304" pitchFamily="18" charset="0"/>
            </a:endParaRPr>
          </a:p>
        </p:txBody>
      </p:sp>
      <p:sp>
        <p:nvSpPr>
          <p:cNvPr id="2" name="CuadroTexto 1">
            <a:extLst>
              <a:ext uri="{FF2B5EF4-FFF2-40B4-BE49-F238E27FC236}">
                <a16:creationId xmlns:a16="http://schemas.microsoft.com/office/drawing/2014/main" id="{5DC15675-4D77-2AFE-D51F-CE1E5BDB43AD}"/>
              </a:ext>
            </a:extLst>
          </p:cNvPr>
          <p:cNvSpPr txBox="1"/>
          <p:nvPr/>
        </p:nvSpPr>
        <p:spPr>
          <a:xfrm>
            <a:off x="11543931" y="6505632"/>
            <a:ext cx="648069" cy="276999"/>
          </a:xfrm>
          <a:prstGeom prst="rect">
            <a:avLst/>
          </a:prstGeom>
          <a:noFill/>
        </p:spPr>
        <p:txBody>
          <a:bodyPr wrap="square" rtlCol="0">
            <a:spAutoFit/>
          </a:bodyPr>
          <a:lstStyle/>
          <a:p>
            <a:r>
              <a:rPr lang="es-PE" sz="1200" b="1" dirty="0"/>
              <a:t>6/7</a:t>
            </a:r>
          </a:p>
        </p:txBody>
      </p:sp>
      <p:cxnSp>
        <p:nvCxnSpPr>
          <p:cNvPr id="3" name="Conector recto 2">
            <a:extLst>
              <a:ext uri="{FF2B5EF4-FFF2-40B4-BE49-F238E27FC236}">
                <a16:creationId xmlns:a16="http://schemas.microsoft.com/office/drawing/2014/main" id="{EE3F8C2C-172F-A95A-60E3-9AFCB76E776D}"/>
              </a:ext>
            </a:extLst>
          </p:cNvPr>
          <p:cNvCxnSpPr/>
          <p:nvPr/>
        </p:nvCxnSpPr>
        <p:spPr>
          <a:xfrm>
            <a:off x="424243" y="947433"/>
            <a:ext cx="11503739"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5883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EB1D233-8EBB-545D-9AB3-4A55A7A1B035}"/>
              </a:ext>
            </a:extLst>
          </p:cNvPr>
          <p:cNvPicPr>
            <a:picLocks noChangeAspect="1"/>
          </p:cNvPicPr>
          <p:nvPr/>
        </p:nvPicPr>
        <p:blipFill>
          <a:blip r:embed="rId2"/>
          <a:stretch>
            <a:fillRect/>
          </a:stretch>
        </p:blipFill>
        <p:spPr>
          <a:xfrm>
            <a:off x="1623721" y="254569"/>
            <a:ext cx="8515350" cy="6079685"/>
          </a:xfrm>
          <a:prstGeom prst="rect">
            <a:avLst/>
          </a:prstGeom>
        </p:spPr>
      </p:pic>
    </p:spTree>
    <p:extLst>
      <p:ext uri="{BB962C8B-B14F-4D97-AF65-F5344CB8AC3E}">
        <p14:creationId xmlns:p14="http://schemas.microsoft.com/office/powerpoint/2010/main" val="38305409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WebEF16</Template>
  <TotalTime>1262</TotalTime>
  <Words>1051</Words>
  <Application>Microsoft Office PowerPoint</Application>
  <PresentationFormat>Panorámica</PresentationFormat>
  <Paragraphs>65</Paragraphs>
  <Slides>10</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10</vt:i4>
      </vt:variant>
    </vt:vector>
  </HeadingPairs>
  <TitlesOfParts>
    <vt:vector size="20" baseType="lpstr">
      <vt:lpstr>Arial</vt:lpstr>
      <vt:lpstr>Calibri</vt:lpstr>
      <vt:lpstr>Calibri Light</vt:lpstr>
      <vt:lpstr>Cambria Math</vt:lpstr>
      <vt:lpstr>Segoe UI</vt:lpstr>
      <vt:lpstr>Segoe UI Light</vt:lpstr>
      <vt:lpstr>Segoe UI Semilight</vt:lpstr>
      <vt:lpstr>Times New Roman</vt:lpstr>
      <vt:lpstr>Tema de Office</vt:lpstr>
      <vt:lpstr>QuickStarter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Materiales radiactivos: Estudio y análisis</dc:title>
  <dc:creator>Eduardo Gonzalo Villarreyes Pe?A</dc:creator>
  <cp:lastModifiedBy>Eduardo Gonzalo Villarreyes Pena</cp:lastModifiedBy>
  <cp:revision>54</cp:revision>
  <dcterms:created xsi:type="dcterms:W3CDTF">2023-11-19T13:57:32Z</dcterms:created>
  <dcterms:modified xsi:type="dcterms:W3CDTF">2025-12-18T03:58:10Z</dcterms:modified>
</cp:coreProperties>
</file>