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70" r:id="rId4"/>
    <p:sldId id="271" r:id="rId5"/>
    <p:sldId id="273" r:id="rId6"/>
    <p:sldId id="274" r:id="rId7"/>
    <p:sldId id="275" r:id="rId8"/>
    <p:sldId id="276" r:id="rId9"/>
    <p:sldId id="277" r:id="rId10"/>
    <p:sldId id="279" r:id="rId11"/>
    <p:sldId id="280" r:id="rId12"/>
    <p:sldId id="281" r:id="rId13"/>
    <p:sldId id="282" r:id="rId14"/>
    <p:sldId id="283" r:id="rId15"/>
    <p:sldId id="284" r:id="rId16"/>
    <p:sldId id="285" r:id="rId17"/>
    <p:sldId id="286" r:id="rId18"/>
    <p:sldId id="287" r:id="rId19"/>
    <p:sldId id="289" r:id="rId20"/>
    <p:sldId id="288" r:id="rId21"/>
    <p:sldId id="293" r:id="rId22"/>
    <p:sldId id="294" r:id="rId23"/>
    <p:sldId id="264" r:id="rId24"/>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FDE"/>
    <a:srgbClr val="09556F"/>
    <a:srgbClr val="C1CB38"/>
    <a:srgbClr val="4EC3D2"/>
    <a:srgbClr val="A9AB31"/>
    <a:srgbClr val="42C0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52"/>
    <p:restoredTop sz="94674"/>
  </p:normalViewPr>
  <p:slideViewPr>
    <p:cSldViewPr snapToGrid="0" snapToObjects="1">
      <p:cViewPr varScale="1">
        <p:scale>
          <a:sx n="102" d="100"/>
          <a:sy n="102" d="100"/>
        </p:scale>
        <p:origin x="140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AC4028-6CA6-BF46-A67D-DAE98BD63FE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32911CD3-3320-0A42-8287-1B9B7EDEBE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EDEB16B0-11F1-6D43-82F0-1A143FE0C64F}"/>
              </a:ext>
            </a:extLst>
          </p:cNvPr>
          <p:cNvSpPr>
            <a:spLocks noGrp="1"/>
          </p:cNvSpPr>
          <p:nvPr>
            <p:ph type="dt" sz="half" idx="10"/>
          </p:nvPr>
        </p:nvSpPr>
        <p:spPr/>
        <p:txBody>
          <a:bodyPr/>
          <a:lstStyle/>
          <a:p>
            <a:fld id="{CECA0F0F-A0DF-FC4E-B0DA-E426C089CB97}" type="datetimeFigureOut">
              <a:rPr lang="es-PE" smtClean="0"/>
              <a:t>17/12/2025</a:t>
            </a:fld>
            <a:endParaRPr lang="es-PE"/>
          </a:p>
        </p:txBody>
      </p:sp>
      <p:sp>
        <p:nvSpPr>
          <p:cNvPr id="5" name="Marcador de pie de página 4">
            <a:extLst>
              <a:ext uri="{FF2B5EF4-FFF2-40B4-BE49-F238E27FC236}">
                <a16:creationId xmlns:a16="http://schemas.microsoft.com/office/drawing/2014/main" id="{464AD0D6-F11D-BF47-8445-998E6943AAE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D3417C2-B67E-094F-8C5B-1525C4AD6594}"/>
              </a:ext>
            </a:extLst>
          </p:cNvPr>
          <p:cNvSpPr>
            <a:spLocks noGrp="1"/>
          </p:cNvSpPr>
          <p:nvPr>
            <p:ph type="sldNum" sz="quarter" idx="12"/>
          </p:nvPr>
        </p:nvSpPr>
        <p:spPr/>
        <p:txBody>
          <a:bodyPr/>
          <a:lstStyle/>
          <a:p>
            <a:fld id="{F1F65F83-9BBA-7242-8740-E58FC8E0DC85}" type="slidenum">
              <a:rPr lang="es-PE" smtClean="0"/>
              <a:t>‹Nº›</a:t>
            </a:fld>
            <a:endParaRPr lang="es-PE"/>
          </a:p>
        </p:txBody>
      </p:sp>
    </p:spTree>
    <p:extLst>
      <p:ext uri="{BB962C8B-B14F-4D97-AF65-F5344CB8AC3E}">
        <p14:creationId xmlns:p14="http://schemas.microsoft.com/office/powerpoint/2010/main" val="3079763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C4DDD9-6974-7744-AA95-089462747D3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0540DC94-BFFE-C941-BE8C-ADBE2130DEE6}"/>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F012FAA0-2938-584E-88C5-E8420F629A17}"/>
              </a:ext>
            </a:extLst>
          </p:cNvPr>
          <p:cNvSpPr>
            <a:spLocks noGrp="1"/>
          </p:cNvSpPr>
          <p:nvPr>
            <p:ph type="dt" sz="half" idx="10"/>
          </p:nvPr>
        </p:nvSpPr>
        <p:spPr/>
        <p:txBody>
          <a:bodyPr/>
          <a:lstStyle/>
          <a:p>
            <a:fld id="{CECA0F0F-A0DF-FC4E-B0DA-E426C089CB97}" type="datetimeFigureOut">
              <a:rPr lang="es-PE" smtClean="0"/>
              <a:t>17/12/2025</a:t>
            </a:fld>
            <a:endParaRPr lang="es-PE"/>
          </a:p>
        </p:txBody>
      </p:sp>
      <p:sp>
        <p:nvSpPr>
          <p:cNvPr id="5" name="Marcador de pie de página 4">
            <a:extLst>
              <a:ext uri="{FF2B5EF4-FFF2-40B4-BE49-F238E27FC236}">
                <a16:creationId xmlns:a16="http://schemas.microsoft.com/office/drawing/2014/main" id="{35BE2136-0A38-C542-B2A5-36D809C59B23}"/>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6B55148-D04F-BB41-AC96-E719ABC1CDD9}"/>
              </a:ext>
            </a:extLst>
          </p:cNvPr>
          <p:cNvSpPr>
            <a:spLocks noGrp="1"/>
          </p:cNvSpPr>
          <p:nvPr>
            <p:ph type="sldNum" sz="quarter" idx="12"/>
          </p:nvPr>
        </p:nvSpPr>
        <p:spPr/>
        <p:txBody>
          <a:bodyPr/>
          <a:lstStyle/>
          <a:p>
            <a:fld id="{F1F65F83-9BBA-7242-8740-E58FC8E0DC85}" type="slidenum">
              <a:rPr lang="es-PE" smtClean="0"/>
              <a:t>‹Nº›</a:t>
            </a:fld>
            <a:endParaRPr lang="es-PE"/>
          </a:p>
        </p:txBody>
      </p:sp>
    </p:spTree>
    <p:extLst>
      <p:ext uri="{BB962C8B-B14F-4D97-AF65-F5344CB8AC3E}">
        <p14:creationId xmlns:p14="http://schemas.microsoft.com/office/powerpoint/2010/main" val="3499384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B702C2C-E861-4C42-8E10-788571E174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F9B5E6E3-B638-0948-B738-5544CB49F9CC}"/>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D1A68351-C5CF-4F4F-B2C9-64CB313F42DD}"/>
              </a:ext>
            </a:extLst>
          </p:cNvPr>
          <p:cNvSpPr>
            <a:spLocks noGrp="1"/>
          </p:cNvSpPr>
          <p:nvPr>
            <p:ph type="dt" sz="half" idx="10"/>
          </p:nvPr>
        </p:nvSpPr>
        <p:spPr/>
        <p:txBody>
          <a:bodyPr/>
          <a:lstStyle/>
          <a:p>
            <a:fld id="{CECA0F0F-A0DF-FC4E-B0DA-E426C089CB97}" type="datetimeFigureOut">
              <a:rPr lang="es-PE" smtClean="0"/>
              <a:t>17/12/2025</a:t>
            </a:fld>
            <a:endParaRPr lang="es-PE"/>
          </a:p>
        </p:txBody>
      </p:sp>
      <p:sp>
        <p:nvSpPr>
          <p:cNvPr id="5" name="Marcador de pie de página 4">
            <a:extLst>
              <a:ext uri="{FF2B5EF4-FFF2-40B4-BE49-F238E27FC236}">
                <a16:creationId xmlns:a16="http://schemas.microsoft.com/office/drawing/2014/main" id="{57099183-A87F-6E48-900C-B5F15EA63823}"/>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C8A72DB-E7BB-114A-B0E3-DD5FD26C6C32}"/>
              </a:ext>
            </a:extLst>
          </p:cNvPr>
          <p:cNvSpPr>
            <a:spLocks noGrp="1"/>
          </p:cNvSpPr>
          <p:nvPr>
            <p:ph type="sldNum" sz="quarter" idx="12"/>
          </p:nvPr>
        </p:nvSpPr>
        <p:spPr/>
        <p:txBody>
          <a:bodyPr/>
          <a:lstStyle/>
          <a:p>
            <a:fld id="{F1F65F83-9BBA-7242-8740-E58FC8E0DC85}" type="slidenum">
              <a:rPr lang="es-PE" smtClean="0"/>
              <a:t>‹Nº›</a:t>
            </a:fld>
            <a:endParaRPr lang="es-PE"/>
          </a:p>
        </p:txBody>
      </p:sp>
    </p:spTree>
    <p:extLst>
      <p:ext uri="{BB962C8B-B14F-4D97-AF65-F5344CB8AC3E}">
        <p14:creationId xmlns:p14="http://schemas.microsoft.com/office/powerpoint/2010/main" val="356597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6370D-A460-0A4D-9F0F-624F8A88286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65DF39B9-1D64-6345-B173-1AFF0EF4A5B4}"/>
              </a:ext>
            </a:extLst>
          </p:cNvPr>
          <p:cNvSpPr>
            <a:spLocks noGrp="1"/>
          </p:cNvSpPr>
          <p:nvPr>
            <p:ph idx="1"/>
          </p:nvPr>
        </p:nvSpPr>
        <p:spPr/>
        <p:txBody>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248DE305-4BED-A64F-AA37-F0A52FC0DEA5}"/>
              </a:ext>
            </a:extLst>
          </p:cNvPr>
          <p:cNvSpPr>
            <a:spLocks noGrp="1"/>
          </p:cNvSpPr>
          <p:nvPr>
            <p:ph type="dt" sz="half" idx="10"/>
          </p:nvPr>
        </p:nvSpPr>
        <p:spPr/>
        <p:txBody>
          <a:bodyPr/>
          <a:lstStyle/>
          <a:p>
            <a:fld id="{CECA0F0F-A0DF-FC4E-B0DA-E426C089CB97}" type="datetimeFigureOut">
              <a:rPr lang="es-PE" smtClean="0"/>
              <a:t>17/12/2025</a:t>
            </a:fld>
            <a:endParaRPr lang="es-PE"/>
          </a:p>
        </p:txBody>
      </p:sp>
      <p:sp>
        <p:nvSpPr>
          <p:cNvPr id="5" name="Marcador de pie de página 4">
            <a:extLst>
              <a:ext uri="{FF2B5EF4-FFF2-40B4-BE49-F238E27FC236}">
                <a16:creationId xmlns:a16="http://schemas.microsoft.com/office/drawing/2014/main" id="{AED1BF18-9B60-8C41-B67E-33269EF4BE8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B99F86A-23BC-2A4B-B0BD-064842E26B1E}"/>
              </a:ext>
            </a:extLst>
          </p:cNvPr>
          <p:cNvSpPr>
            <a:spLocks noGrp="1"/>
          </p:cNvSpPr>
          <p:nvPr>
            <p:ph type="sldNum" sz="quarter" idx="12"/>
          </p:nvPr>
        </p:nvSpPr>
        <p:spPr/>
        <p:txBody>
          <a:bodyPr/>
          <a:lstStyle/>
          <a:p>
            <a:fld id="{F1F65F83-9BBA-7242-8740-E58FC8E0DC85}" type="slidenum">
              <a:rPr lang="es-PE" smtClean="0"/>
              <a:t>‹Nº›</a:t>
            </a:fld>
            <a:endParaRPr lang="es-PE"/>
          </a:p>
        </p:txBody>
      </p:sp>
    </p:spTree>
    <p:extLst>
      <p:ext uri="{BB962C8B-B14F-4D97-AF65-F5344CB8AC3E}">
        <p14:creationId xmlns:p14="http://schemas.microsoft.com/office/powerpoint/2010/main" val="3239674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B98061-4F86-B340-9507-BC8CAC10991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79821A33-97DB-FF4E-ADCF-31174C6577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DF9B4867-20B0-0C46-9903-7E1750A457A2}"/>
              </a:ext>
            </a:extLst>
          </p:cNvPr>
          <p:cNvSpPr>
            <a:spLocks noGrp="1"/>
          </p:cNvSpPr>
          <p:nvPr>
            <p:ph type="dt" sz="half" idx="10"/>
          </p:nvPr>
        </p:nvSpPr>
        <p:spPr/>
        <p:txBody>
          <a:bodyPr/>
          <a:lstStyle/>
          <a:p>
            <a:fld id="{CECA0F0F-A0DF-FC4E-B0DA-E426C089CB97}" type="datetimeFigureOut">
              <a:rPr lang="es-PE" smtClean="0"/>
              <a:t>17/12/2025</a:t>
            </a:fld>
            <a:endParaRPr lang="es-PE"/>
          </a:p>
        </p:txBody>
      </p:sp>
      <p:sp>
        <p:nvSpPr>
          <p:cNvPr id="5" name="Marcador de pie de página 4">
            <a:extLst>
              <a:ext uri="{FF2B5EF4-FFF2-40B4-BE49-F238E27FC236}">
                <a16:creationId xmlns:a16="http://schemas.microsoft.com/office/drawing/2014/main" id="{9BB6DEB2-7160-3F42-A9F0-87125EA7936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3C9C3394-67A4-E540-B594-51966C34DFBC}"/>
              </a:ext>
            </a:extLst>
          </p:cNvPr>
          <p:cNvSpPr>
            <a:spLocks noGrp="1"/>
          </p:cNvSpPr>
          <p:nvPr>
            <p:ph type="sldNum" sz="quarter" idx="12"/>
          </p:nvPr>
        </p:nvSpPr>
        <p:spPr/>
        <p:txBody>
          <a:bodyPr/>
          <a:lstStyle/>
          <a:p>
            <a:fld id="{F1F65F83-9BBA-7242-8740-E58FC8E0DC85}" type="slidenum">
              <a:rPr lang="es-PE" smtClean="0"/>
              <a:t>‹Nº›</a:t>
            </a:fld>
            <a:endParaRPr lang="es-PE"/>
          </a:p>
        </p:txBody>
      </p:sp>
    </p:spTree>
    <p:extLst>
      <p:ext uri="{BB962C8B-B14F-4D97-AF65-F5344CB8AC3E}">
        <p14:creationId xmlns:p14="http://schemas.microsoft.com/office/powerpoint/2010/main" val="2627034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0409D3-706F-F845-84AF-3B0E7318502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F1014FC8-7E17-3E4A-82F9-E7AEDEB55663}"/>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PE"/>
          </a:p>
        </p:txBody>
      </p:sp>
      <p:sp>
        <p:nvSpPr>
          <p:cNvPr id="4" name="Marcador de contenido 3">
            <a:extLst>
              <a:ext uri="{FF2B5EF4-FFF2-40B4-BE49-F238E27FC236}">
                <a16:creationId xmlns:a16="http://schemas.microsoft.com/office/drawing/2014/main" id="{1C3D96E3-0BEB-2A44-8A05-7BBC49752BB1}"/>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id="{8DF6104E-34BE-AF4E-BC4E-504FDC595681}"/>
              </a:ext>
            </a:extLst>
          </p:cNvPr>
          <p:cNvSpPr>
            <a:spLocks noGrp="1"/>
          </p:cNvSpPr>
          <p:nvPr>
            <p:ph type="dt" sz="half" idx="10"/>
          </p:nvPr>
        </p:nvSpPr>
        <p:spPr/>
        <p:txBody>
          <a:bodyPr/>
          <a:lstStyle/>
          <a:p>
            <a:fld id="{CECA0F0F-A0DF-FC4E-B0DA-E426C089CB97}" type="datetimeFigureOut">
              <a:rPr lang="es-PE" smtClean="0"/>
              <a:t>17/12/2025</a:t>
            </a:fld>
            <a:endParaRPr lang="es-PE"/>
          </a:p>
        </p:txBody>
      </p:sp>
      <p:sp>
        <p:nvSpPr>
          <p:cNvPr id="6" name="Marcador de pie de página 5">
            <a:extLst>
              <a:ext uri="{FF2B5EF4-FFF2-40B4-BE49-F238E27FC236}">
                <a16:creationId xmlns:a16="http://schemas.microsoft.com/office/drawing/2014/main" id="{34DAE353-2958-1944-A7CA-973772C4077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5A7233E3-28B4-9E4B-8438-9EF2B1327FEF}"/>
              </a:ext>
            </a:extLst>
          </p:cNvPr>
          <p:cNvSpPr>
            <a:spLocks noGrp="1"/>
          </p:cNvSpPr>
          <p:nvPr>
            <p:ph type="sldNum" sz="quarter" idx="12"/>
          </p:nvPr>
        </p:nvSpPr>
        <p:spPr/>
        <p:txBody>
          <a:bodyPr/>
          <a:lstStyle/>
          <a:p>
            <a:fld id="{F1F65F83-9BBA-7242-8740-E58FC8E0DC85}" type="slidenum">
              <a:rPr lang="es-PE" smtClean="0"/>
              <a:t>‹Nº›</a:t>
            </a:fld>
            <a:endParaRPr lang="es-PE"/>
          </a:p>
        </p:txBody>
      </p:sp>
    </p:spTree>
    <p:extLst>
      <p:ext uri="{BB962C8B-B14F-4D97-AF65-F5344CB8AC3E}">
        <p14:creationId xmlns:p14="http://schemas.microsoft.com/office/powerpoint/2010/main" val="284087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74B74C-BBDE-A549-9939-1AC46AFEDB3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02A5E608-4B7D-1A40-AB6D-A1CFC47BE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PE"/>
          </a:p>
        </p:txBody>
      </p:sp>
      <p:sp>
        <p:nvSpPr>
          <p:cNvPr id="4" name="Marcador de contenido 3">
            <a:extLst>
              <a:ext uri="{FF2B5EF4-FFF2-40B4-BE49-F238E27FC236}">
                <a16:creationId xmlns:a16="http://schemas.microsoft.com/office/drawing/2014/main" id="{B047CCCD-9978-9748-BB51-37C71E7F6B9B}"/>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PE"/>
          </a:p>
        </p:txBody>
      </p:sp>
      <p:sp>
        <p:nvSpPr>
          <p:cNvPr id="5" name="Marcador de texto 4">
            <a:extLst>
              <a:ext uri="{FF2B5EF4-FFF2-40B4-BE49-F238E27FC236}">
                <a16:creationId xmlns:a16="http://schemas.microsoft.com/office/drawing/2014/main" id="{35A919C7-5B61-AB4D-9961-72B690BC15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PE"/>
          </a:p>
        </p:txBody>
      </p:sp>
      <p:sp>
        <p:nvSpPr>
          <p:cNvPr id="6" name="Marcador de contenido 5">
            <a:extLst>
              <a:ext uri="{FF2B5EF4-FFF2-40B4-BE49-F238E27FC236}">
                <a16:creationId xmlns:a16="http://schemas.microsoft.com/office/drawing/2014/main" id="{DE12BBDE-414C-2B48-9475-2D39795864AD}"/>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PE"/>
          </a:p>
        </p:txBody>
      </p:sp>
      <p:sp>
        <p:nvSpPr>
          <p:cNvPr id="7" name="Marcador de fecha 6">
            <a:extLst>
              <a:ext uri="{FF2B5EF4-FFF2-40B4-BE49-F238E27FC236}">
                <a16:creationId xmlns:a16="http://schemas.microsoft.com/office/drawing/2014/main" id="{A742733C-0028-7A4D-A244-89BEC909EFBA}"/>
              </a:ext>
            </a:extLst>
          </p:cNvPr>
          <p:cNvSpPr>
            <a:spLocks noGrp="1"/>
          </p:cNvSpPr>
          <p:nvPr>
            <p:ph type="dt" sz="half" idx="10"/>
          </p:nvPr>
        </p:nvSpPr>
        <p:spPr/>
        <p:txBody>
          <a:bodyPr/>
          <a:lstStyle/>
          <a:p>
            <a:fld id="{CECA0F0F-A0DF-FC4E-B0DA-E426C089CB97}" type="datetimeFigureOut">
              <a:rPr lang="es-PE" smtClean="0"/>
              <a:t>17/12/2025</a:t>
            </a:fld>
            <a:endParaRPr lang="es-PE"/>
          </a:p>
        </p:txBody>
      </p:sp>
      <p:sp>
        <p:nvSpPr>
          <p:cNvPr id="8" name="Marcador de pie de página 7">
            <a:extLst>
              <a:ext uri="{FF2B5EF4-FFF2-40B4-BE49-F238E27FC236}">
                <a16:creationId xmlns:a16="http://schemas.microsoft.com/office/drawing/2014/main" id="{5052B73D-D905-B141-80AF-9EE70771CC77}"/>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17FAA8DB-00B2-FC40-994D-95F8C374E2F6}"/>
              </a:ext>
            </a:extLst>
          </p:cNvPr>
          <p:cNvSpPr>
            <a:spLocks noGrp="1"/>
          </p:cNvSpPr>
          <p:nvPr>
            <p:ph type="sldNum" sz="quarter" idx="12"/>
          </p:nvPr>
        </p:nvSpPr>
        <p:spPr/>
        <p:txBody>
          <a:bodyPr/>
          <a:lstStyle/>
          <a:p>
            <a:fld id="{F1F65F83-9BBA-7242-8740-E58FC8E0DC85}" type="slidenum">
              <a:rPr lang="es-PE" smtClean="0"/>
              <a:t>‹Nº›</a:t>
            </a:fld>
            <a:endParaRPr lang="es-PE"/>
          </a:p>
        </p:txBody>
      </p:sp>
    </p:spTree>
    <p:extLst>
      <p:ext uri="{BB962C8B-B14F-4D97-AF65-F5344CB8AC3E}">
        <p14:creationId xmlns:p14="http://schemas.microsoft.com/office/powerpoint/2010/main" val="730891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8C18DD-905C-CE4D-AF09-84970254BFF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363BA326-CD54-5B45-AADD-55E1AFB14813}"/>
              </a:ext>
            </a:extLst>
          </p:cNvPr>
          <p:cNvSpPr>
            <a:spLocks noGrp="1"/>
          </p:cNvSpPr>
          <p:nvPr>
            <p:ph type="dt" sz="half" idx="10"/>
          </p:nvPr>
        </p:nvSpPr>
        <p:spPr/>
        <p:txBody>
          <a:bodyPr/>
          <a:lstStyle/>
          <a:p>
            <a:fld id="{CECA0F0F-A0DF-FC4E-B0DA-E426C089CB97}" type="datetimeFigureOut">
              <a:rPr lang="es-PE" smtClean="0"/>
              <a:t>17/12/2025</a:t>
            </a:fld>
            <a:endParaRPr lang="es-PE"/>
          </a:p>
        </p:txBody>
      </p:sp>
      <p:sp>
        <p:nvSpPr>
          <p:cNvPr id="4" name="Marcador de pie de página 3">
            <a:extLst>
              <a:ext uri="{FF2B5EF4-FFF2-40B4-BE49-F238E27FC236}">
                <a16:creationId xmlns:a16="http://schemas.microsoft.com/office/drawing/2014/main" id="{03B08F6A-7E35-2D47-B520-A99BA123DDB9}"/>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E36388C5-ACC5-6F49-95AE-7B4A40E0F98F}"/>
              </a:ext>
            </a:extLst>
          </p:cNvPr>
          <p:cNvSpPr>
            <a:spLocks noGrp="1"/>
          </p:cNvSpPr>
          <p:nvPr>
            <p:ph type="sldNum" sz="quarter" idx="12"/>
          </p:nvPr>
        </p:nvSpPr>
        <p:spPr/>
        <p:txBody>
          <a:bodyPr/>
          <a:lstStyle/>
          <a:p>
            <a:fld id="{F1F65F83-9BBA-7242-8740-E58FC8E0DC85}" type="slidenum">
              <a:rPr lang="es-PE" smtClean="0"/>
              <a:t>‹Nº›</a:t>
            </a:fld>
            <a:endParaRPr lang="es-PE"/>
          </a:p>
        </p:txBody>
      </p:sp>
    </p:spTree>
    <p:extLst>
      <p:ext uri="{BB962C8B-B14F-4D97-AF65-F5344CB8AC3E}">
        <p14:creationId xmlns:p14="http://schemas.microsoft.com/office/powerpoint/2010/main" val="63745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BA30C38-FA4C-CF41-AC15-0A8824122861}"/>
              </a:ext>
            </a:extLst>
          </p:cNvPr>
          <p:cNvSpPr>
            <a:spLocks noGrp="1"/>
          </p:cNvSpPr>
          <p:nvPr>
            <p:ph type="dt" sz="half" idx="10"/>
          </p:nvPr>
        </p:nvSpPr>
        <p:spPr/>
        <p:txBody>
          <a:bodyPr/>
          <a:lstStyle/>
          <a:p>
            <a:fld id="{CECA0F0F-A0DF-FC4E-B0DA-E426C089CB97}" type="datetimeFigureOut">
              <a:rPr lang="es-PE" smtClean="0"/>
              <a:t>17/12/2025</a:t>
            </a:fld>
            <a:endParaRPr lang="es-PE"/>
          </a:p>
        </p:txBody>
      </p:sp>
      <p:sp>
        <p:nvSpPr>
          <p:cNvPr id="3" name="Marcador de pie de página 2">
            <a:extLst>
              <a:ext uri="{FF2B5EF4-FFF2-40B4-BE49-F238E27FC236}">
                <a16:creationId xmlns:a16="http://schemas.microsoft.com/office/drawing/2014/main" id="{1F5BB44D-825F-D241-B870-A77849D86328}"/>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7A54E2A0-2959-DC43-9D98-0846A90800CD}"/>
              </a:ext>
            </a:extLst>
          </p:cNvPr>
          <p:cNvSpPr>
            <a:spLocks noGrp="1"/>
          </p:cNvSpPr>
          <p:nvPr>
            <p:ph type="sldNum" sz="quarter" idx="12"/>
          </p:nvPr>
        </p:nvSpPr>
        <p:spPr/>
        <p:txBody>
          <a:bodyPr/>
          <a:lstStyle/>
          <a:p>
            <a:fld id="{F1F65F83-9BBA-7242-8740-E58FC8E0DC85}" type="slidenum">
              <a:rPr lang="es-PE" smtClean="0"/>
              <a:t>‹Nº›</a:t>
            </a:fld>
            <a:endParaRPr lang="es-PE"/>
          </a:p>
        </p:txBody>
      </p:sp>
    </p:spTree>
    <p:extLst>
      <p:ext uri="{BB962C8B-B14F-4D97-AF65-F5344CB8AC3E}">
        <p14:creationId xmlns:p14="http://schemas.microsoft.com/office/powerpoint/2010/main" val="1565859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2F1C0F-CB6C-8545-A53F-9A6C6FCEE85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26F57EC9-B322-0C46-8A9F-E7480A07F5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PE"/>
          </a:p>
        </p:txBody>
      </p:sp>
      <p:sp>
        <p:nvSpPr>
          <p:cNvPr id="4" name="Marcador de texto 3">
            <a:extLst>
              <a:ext uri="{FF2B5EF4-FFF2-40B4-BE49-F238E27FC236}">
                <a16:creationId xmlns:a16="http://schemas.microsoft.com/office/drawing/2014/main" id="{45615144-18B4-824B-BA14-05A2E13D17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id="{45E0037E-5EF8-884B-8886-7C51728AD89E}"/>
              </a:ext>
            </a:extLst>
          </p:cNvPr>
          <p:cNvSpPr>
            <a:spLocks noGrp="1"/>
          </p:cNvSpPr>
          <p:nvPr>
            <p:ph type="dt" sz="half" idx="10"/>
          </p:nvPr>
        </p:nvSpPr>
        <p:spPr/>
        <p:txBody>
          <a:bodyPr/>
          <a:lstStyle/>
          <a:p>
            <a:fld id="{CECA0F0F-A0DF-FC4E-B0DA-E426C089CB97}" type="datetimeFigureOut">
              <a:rPr lang="es-PE" smtClean="0"/>
              <a:t>17/12/2025</a:t>
            </a:fld>
            <a:endParaRPr lang="es-PE"/>
          </a:p>
        </p:txBody>
      </p:sp>
      <p:sp>
        <p:nvSpPr>
          <p:cNvPr id="6" name="Marcador de pie de página 5">
            <a:extLst>
              <a:ext uri="{FF2B5EF4-FFF2-40B4-BE49-F238E27FC236}">
                <a16:creationId xmlns:a16="http://schemas.microsoft.com/office/drawing/2014/main" id="{40ACDC68-6DF5-2444-8DB7-DDB716277DFF}"/>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C1A93771-F66F-884B-8D82-B15EC13BE0CE}"/>
              </a:ext>
            </a:extLst>
          </p:cNvPr>
          <p:cNvSpPr>
            <a:spLocks noGrp="1"/>
          </p:cNvSpPr>
          <p:nvPr>
            <p:ph type="sldNum" sz="quarter" idx="12"/>
          </p:nvPr>
        </p:nvSpPr>
        <p:spPr/>
        <p:txBody>
          <a:bodyPr/>
          <a:lstStyle/>
          <a:p>
            <a:fld id="{F1F65F83-9BBA-7242-8740-E58FC8E0DC85}" type="slidenum">
              <a:rPr lang="es-PE" smtClean="0"/>
              <a:t>‹Nº›</a:t>
            </a:fld>
            <a:endParaRPr lang="es-PE"/>
          </a:p>
        </p:txBody>
      </p:sp>
    </p:spTree>
    <p:extLst>
      <p:ext uri="{BB962C8B-B14F-4D97-AF65-F5344CB8AC3E}">
        <p14:creationId xmlns:p14="http://schemas.microsoft.com/office/powerpoint/2010/main" val="1428337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6A3AE0-2754-B34E-BD68-4CCDD74C2E3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4B97AF36-B124-4348-B7A5-4165B69D1E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A44AD877-D198-B44D-A01B-A1F4BAC3C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id="{205BE0FC-2A20-8742-8781-15C93F09F498}"/>
              </a:ext>
            </a:extLst>
          </p:cNvPr>
          <p:cNvSpPr>
            <a:spLocks noGrp="1"/>
          </p:cNvSpPr>
          <p:nvPr>
            <p:ph type="dt" sz="half" idx="10"/>
          </p:nvPr>
        </p:nvSpPr>
        <p:spPr/>
        <p:txBody>
          <a:bodyPr/>
          <a:lstStyle/>
          <a:p>
            <a:fld id="{CECA0F0F-A0DF-FC4E-B0DA-E426C089CB97}" type="datetimeFigureOut">
              <a:rPr lang="es-PE" smtClean="0"/>
              <a:t>17/12/2025</a:t>
            </a:fld>
            <a:endParaRPr lang="es-PE"/>
          </a:p>
        </p:txBody>
      </p:sp>
      <p:sp>
        <p:nvSpPr>
          <p:cNvPr id="6" name="Marcador de pie de página 5">
            <a:extLst>
              <a:ext uri="{FF2B5EF4-FFF2-40B4-BE49-F238E27FC236}">
                <a16:creationId xmlns:a16="http://schemas.microsoft.com/office/drawing/2014/main" id="{88BCFB33-5ED9-FE4F-9E08-90FD1DDD4A67}"/>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1C2EF18B-86E8-EC4B-B363-336B4C273B35}"/>
              </a:ext>
            </a:extLst>
          </p:cNvPr>
          <p:cNvSpPr>
            <a:spLocks noGrp="1"/>
          </p:cNvSpPr>
          <p:nvPr>
            <p:ph type="sldNum" sz="quarter" idx="12"/>
          </p:nvPr>
        </p:nvSpPr>
        <p:spPr/>
        <p:txBody>
          <a:bodyPr/>
          <a:lstStyle/>
          <a:p>
            <a:fld id="{F1F65F83-9BBA-7242-8740-E58FC8E0DC85}" type="slidenum">
              <a:rPr lang="es-PE" smtClean="0"/>
              <a:t>‹Nº›</a:t>
            </a:fld>
            <a:endParaRPr lang="es-PE"/>
          </a:p>
        </p:txBody>
      </p:sp>
    </p:spTree>
    <p:extLst>
      <p:ext uri="{BB962C8B-B14F-4D97-AF65-F5344CB8AC3E}">
        <p14:creationId xmlns:p14="http://schemas.microsoft.com/office/powerpoint/2010/main" val="290962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664386E-9C37-544C-8765-BAE04031AB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3099C687-414A-FD4A-AB80-4172334B06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id="{0D4C0B03-679F-4B4F-9927-60043BD82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A0F0F-A0DF-FC4E-B0DA-E426C089CB97}" type="datetimeFigureOut">
              <a:rPr lang="es-PE" smtClean="0"/>
              <a:t>17/12/2025</a:t>
            </a:fld>
            <a:endParaRPr lang="es-PE"/>
          </a:p>
        </p:txBody>
      </p:sp>
      <p:sp>
        <p:nvSpPr>
          <p:cNvPr id="5" name="Marcador de pie de página 4">
            <a:extLst>
              <a:ext uri="{FF2B5EF4-FFF2-40B4-BE49-F238E27FC236}">
                <a16:creationId xmlns:a16="http://schemas.microsoft.com/office/drawing/2014/main" id="{F027A2E0-4868-4F43-9135-1C6C29077D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367C53B0-954D-4B4C-ABB0-2CEF1EE450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65F83-9BBA-7242-8740-E58FC8E0DC85}" type="slidenum">
              <a:rPr lang="es-PE" smtClean="0"/>
              <a:t>‹Nº›</a:t>
            </a:fld>
            <a:endParaRPr lang="es-PE"/>
          </a:p>
        </p:txBody>
      </p:sp>
    </p:spTree>
    <p:extLst>
      <p:ext uri="{BB962C8B-B14F-4D97-AF65-F5344CB8AC3E}">
        <p14:creationId xmlns:p14="http://schemas.microsoft.com/office/powerpoint/2010/main" val="1828614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31AC69-8B69-FE48-AE54-1A0ABEB0EA4C}"/>
              </a:ext>
            </a:extLst>
          </p:cNvPr>
          <p:cNvSpPr>
            <a:spLocks noGrp="1"/>
          </p:cNvSpPr>
          <p:nvPr>
            <p:ph type="ctrTitle"/>
          </p:nvPr>
        </p:nvSpPr>
        <p:spPr>
          <a:xfrm>
            <a:off x="285934" y="731840"/>
            <a:ext cx="6347254" cy="1594021"/>
          </a:xfrm>
        </p:spPr>
        <p:txBody>
          <a:bodyPr>
            <a:normAutofit/>
          </a:bodyPr>
          <a:lstStyle/>
          <a:p>
            <a:pPr algn="l"/>
            <a:r>
              <a:rPr lang="en-US" sz="2000" b="1" dirty="0">
                <a:solidFill>
                  <a:schemeClr val="accent1">
                    <a:lumMod val="75000"/>
                  </a:schemeClr>
                </a:solidFill>
                <a:latin typeface="Times New Roman" panose="02020603050405020304" pitchFamily="18" charset="0"/>
                <a:ea typeface="Calibri" panose="020F0502020204030204" pitchFamily="34" charset="0"/>
              </a:rPr>
              <a:t>Characterization of the Optical Properties of Biomass-Burning Aerosols in Two High Andean Cities, </a:t>
            </a:r>
            <a:r>
              <a:rPr lang="en-US" sz="2000" b="1" dirty="0" err="1">
                <a:solidFill>
                  <a:schemeClr val="accent1">
                    <a:lumMod val="75000"/>
                  </a:schemeClr>
                </a:solidFill>
                <a:latin typeface="Times New Roman" panose="02020603050405020304" pitchFamily="18" charset="0"/>
                <a:ea typeface="Calibri" panose="020F0502020204030204" pitchFamily="34" charset="0"/>
              </a:rPr>
              <a:t>Huancayo</a:t>
            </a:r>
            <a:r>
              <a:rPr lang="en-US" sz="2000" b="1" dirty="0">
                <a:solidFill>
                  <a:schemeClr val="accent1">
                    <a:lumMod val="75000"/>
                  </a:schemeClr>
                </a:solidFill>
                <a:latin typeface="Times New Roman" panose="02020603050405020304" pitchFamily="18" charset="0"/>
                <a:ea typeface="Calibri" panose="020F0502020204030204" pitchFamily="34" charset="0"/>
              </a:rPr>
              <a:t> and La Paz, and Their Effect on Radiative Forcing</a:t>
            </a:r>
            <a:endParaRPr lang="es-PE" sz="2000" b="1" dirty="0">
              <a:solidFill>
                <a:schemeClr val="accent1">
                  <a:lumMod val="75000"/>
                </a:schemeClr>
              </a:solidFill>
              <a:latin typeface="Arial" panose="020B0604020202020204" pitchFamily="34" charset="0"/>
              <a:cs typeface="Arial" panose="020B0604020202020204" pitchFamily="34" charset="0"/>
            </a:endParaRPr>
          </a:p>
        </p:txBody>
      </p:sp>
      <p:sp>
        <p:nvSpPr>
          <p:cNvPr id="3" name="Subtítulo 2">
            <a:extLst>
              <a:ext uri="{FF2B5EF4-FFF2-40B4-BE49-F238E27FC236}">
                <a16:creationId xmlns:a16="http://schemas.microsoft.com/office/drawing/2014/main" id="{059646A7-BFC8-3746-8EF1-F681E9D2BA35}"/>
              </a:ext>
            </a:extLst>
          </p:cNvPr>
          <p:cNvSpPr>
            <a:spLocks noGrp="1"/>
          </p:cNvSpPr>
          <p:nvPr>
            <p:ph type="subTitle" idx="1"/>
          </p:nvPr>
        </p:nvSpPr>
        <p:spPr>
          <a:xfrm>
            <a:off x="757882" y="3244646"/>
            <a:ext cx="4716162" cy="1799302"/>
          </a:xfrm>
        </p:spPr>
        <p:txBody>
          <a:bodyPr>
            <a:normAutofit fontScale="70000" lnSpcReduction="20000"/>
          </a:bodyPr>
          <a:lstStyle/>
          <a:p>
            <a:r>
              <a:rPr lang="es-PE" sz="3200" dirty="0"/>
              <a:t>Autor: Mg. Cesar Victoria </a:t>
            </a:r>
            <a:r>
              <a:rPr lang="es-PE" sz="3200" dirty="0" err="1"/>
              <a:t>Barrós</a:t>
            </a:r>
            <a:endParaRPr lang="es-PE" sz="3200" dirty="0"/>
          </a:p>
          <a:p>
            <a:endParaRPr lang="es-PE" sz="3200" dirty="0"/>
          </a:p>
          <a:p>
            <a:r>
              <a:rPr lang="es-PE" sz="3200" dirty="0"/>
              <a:t>Evento: </a:t>
            </a:r>
            <a:r>
              <a:rPr lang="es-MX" b="1" dirty="0"/>
              <a:t>XXXI SIMPOSIO PERUANO DE FÍSICA</a:t>
            </a:r>
            <a:endParaRPr lang="es-PE" sz="3200" b="1" dirty="0"/>
          </a:p>
          <a:p>
            <a:r>
              <a:rPr lang="es-PE" sz="3200" dirty="0"/>
              <a:t>Lugar y fecha: Lima, 18 de diciembre del 2025</a:t>
            </a:r>
          </a:p>
        </p:txBody>
      </p:sp>
    </p:spTree>
    <p:extLst>
      <p:ext uri="{BB962C8B-B14F-4D97-AF65-F5344CB8AC3E}">
        <p14:creationId xmlns:p14="http://schemas.microsoft.com/office/powerpoint/2010/main" val="3219731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7731-E8BD-634E-1A82-F241DC63011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E1E9294-1F5C-DA6D-4519-C8922EDC4FC3}"/>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Variación porcentual de tipos de aerosoles</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3335644A-C073-FEF5-6561-5380EA356D22}"/>
              </a:ext>
            </a:extLst>
          </p:cNvPr>
          <p:cNvSpPr>
            <a:spLocks noGrp="1"/>
          </p:cNvSpPr>
          <p:nvPr>
            <p:ph idx="1"/>
          </p:nvPr>
        </p:nvSpPr>
        <p:spPr>
          <a:xfrm>
            <a:off x="838200" y="1356852"/>
            <a:ext cx="10515600" cy="5073445"/>
          </a:xfrm>
        </p:spPr>
        <p:txBody>
          <a:bodyPr>
            <a:normAutofit/>
          </a:bodyPr>
          <a:lstStyle/>
          <a:p>
            <a:pPr marL="0" indent="0">
              <a:buNone/>
            </a:pPr>
            <a:r>
              <a:rPr lang="es-MX" sz="3200" dirty="0">
                <a:latin typeface="Times New Roman" panose="02020603050405020304" pitchFamily="18" charset="0"/>
                <a:ea typeface="Calibri" panose="020F0502020204030204" pitchFamily="34" charset="0"/>
              </a:rPr>
              <a:t>g</a:t>
            </a:r>
            <a:endParaRPr lang="es-MX" sz="1600" dirty="0">
              <a:latin typeface="Times New Roman" panose="02020603050405020304" pitchFamily="18" charset="0"/>
              <a:ea typeface="Calibri" panose="020F0502020204030204" pitchFamily="34" charset="0"/>
            </a:endParaRPr>
          </a:p>
        </p:txBody>
      </p:sp>
      <p:graphicFrame>
        <p:nvGraphicFramePr>
          <p:cNvPr id="4" name="Tabla 3">
            <a:extLst>
              <a:ext uri="{FF2B5EF4-FFF2-40B4-BE49-F238E27FC236}">
                <a16:creationId xmlns:a16="http://schemas.microsoft.com/office/drawing/2014/main" id="{5A6365F4-9B9A-9C07-E3D9-3D03B581C78D}"/>
              </a:ext>
            </a:extLst>
          </p:cNvPr>
          <p:cNvGraphicFramePr>
            <a:graphicFrameLocks noGrp="1"/>
          </p:cNvGraphicFramePr>
          <p:nvPr>
            <p:extLst>
              <p:ext uri="{D42A27DB-BD31-4B8C-83A1-F6EECF244321}">
                <p14:modId xmlns:p14="http://schemas.microsoft.com/office/powerpoint/2010/main" val="2844606283"/>
              </p:ext>
            </p:extLst>
          </p:nvPr>
        </p:nvGraphicFramePr>
        <p:xfrm>
          <a:off x="6331830" y="2015704"/>
          <a:ext cx="5606415" cy="2213991"/>
        </p:xfrm>
        <a:graphic>
          <a:graphicData uri="http://schemas.openxmlformats.org/drawingml/2006/table">
            <a:tbl>
              <a:tblPr firstRow="1" firstCol="1" bandRow="1">
                <a:tableStyleId>{5C22544A-7EE6-4342-B048-85BDC9FD1C3A}</a:tableStyleId>
              </a:tblPr>
              <a:tblGrid>
                <a:gridCol w="1120775">
                  <a:extLst>
                    <a:ext uri="{9D8B030D-6E8A-4147-A177-3AD203B41FA5}">
                      <a16:colId xmlns:a16="http://schemas.microsoft.com/office/drawing/2014/main" val="1316082824"/>
                    </a:ext>
                  </a:extLst>
                </a:gridCol>
                <a:gridCol w="1121410">
                  <a:extLst>
                    <a:ext uri="{9D8B030D-6E8A-4147-A177-3AD203B41FA5}">
                      <a16:colId xmlns:a16="http://schemas.microsoft.com/office/drawing/2014/main" val="2072993290"/>
                    </a:ext>
                  </a:extLst>
                </a:gridCol>
                <a:gridCol w="1121410">
                  <a:extLst>
                    <a:ext uri="{9D8B030D-6E8A-4147-A177-3AD203B41FA5}">
                      <a16:colId xmlns:a16="http://schemas.microsoft.com/office/drawing/2014/main" val="3662228926"/>
                    </a:ext>
                  </a:extLst>
                </a:gridCol>
                <a:gridCol w="1121410">
                  <a:extLst>
                    <a:ext uri="{9D8B030D-6E8A-4147-A177-3AD203B41FA5}">
                      <a16:colId xmlns:a16="http://schemas.microsoft.com/office/drawing/2014/main" val="3339101726"/>
                    </a:ext>
                  </a:extLst>
                </a:gridCol>
                <a:gridCol w="1121410">
                  <a:extLst>
                    <a:ext uri="{9D8B030D-6E8A-4147-A177-3AD203B41FA5}">
                      <a16:colId xmlns:a16="http://schemas.microsoft.com/office/drawing/2014/main" val="3465270234"/>
                    </a:ext>
                  </a:extLst>
                </a:gridCol>
              </a:tblGrid>
              <a:tr h="0">
                <a:tc rowSpan="2">
                  <a:txBody>
                    <a:bodyPr/>
                    <a:lstStyle/>
                    <a:p>
                      <a:pPr algn="just">
                        <a:lnSpc>
                          <a:spcPct val="150000"/>
                        </a:lnSpc>
                        <a:spcAft>
                          <a:spcPts val="800"/>
                        </a:spcAft>
                      </a:pPr>
                      <a:r>
                        <a:rPr lang="en-US" sz="1200" kern="100">
                          <a:effectLst/>
                        </a:rPr>
                        <a:t>Year</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n-US" sz="1200" kern="100">
                          <a:effectLst/>
                        </a:rPr>
                        <a:t>BIO (%)</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PE"/>
                    </a:p>
                  </a:txBody>
                  <a:tcPr/>
                </a:tc>
                <a:tc gridSpan="2">
                  <a:txBody>
                    <a:bodyPr/>
                    <a:lstStyle/>
                    <a:p>
                      <a:pPr algn="ctr">
                        <a:lnSpc>
                          <a:spcPct val="150000"/>
                        </a:lnSpc>
                        <a:spcAft>
                          <a:spcPts val="800"/>
                        </a:spcAft>
                      </a:pPr>
                      <a:r>
                        <a:rPr lang="en-US" sz="1200" kern="100">
                          <a:effectLst/>
                        </a:rPr>
                        <a:t>NON BIO (%)</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PE"/>
                    </a:p>
                  </a:txBody>
                  <a:tcPr/>
                </a:tc>
                <a:extLst>
                  <a:ext uri="{0D108BD9-81ED-4DB2-BD59-A6C34878D82A}">
                    <a16:rowId xmlns:a16="http://schemas.microsoft.com/office/drawing/2014/main" val="2901359221"/>
                  </a:ext>
                </a:extLst>
              </a:tr>
              <a:tr h="0">
                <a:tc vMerge="1">
                  <a:txBody>
                    <a:bodyPr/>
                    <a:lstStyle/>
                    <a:p>
                      <a:endParaRPr lang="es-PE"/>
                    </a:p>
                  </a:txBody>
                  <a:tcPr/>
                </a:tc>
                <a:tc>
                  <a:txBody>
                    <a:bodyPr/>
                    <a:lstStyle/>
                    <a:p>
                      <a:pPr algn="just">
                        <a:lnSpc>
                          <a:spcPct val="150000"/>
                        </a:lnSpc>
                        <a:spcAft>
                          <a:spcPts val="800"/>
                        </a:spcAft>
                      </a:pPr>
                      <a:r>
                        <a:rPr lang="en-US" sz="1200" kern="100">
                          <a:effectLst/>
                        </a:rPr>
                        <a:t>HYO</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LPAZ</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HYO</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LPAZ</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5218451"/>
                  </a:ext>
                </a:extLst>
              </a:tr>
              <a:tr h="0">
                <a:tc>
                  <a:txBody>
                    <a:bodyPr/>
                    <a:lstStyle/>
                    <a:p>
                      <a:pPr algn="just">
                        <a:lnSpc>
                          <a:spcPct val="150000"/>
                        </a:lnSpc>
                        <a:spcAft>
                          <a:spcPts val="800"/>
                        </a:spcAft>
                      </a:pPr>
                      <a:r>
                        <a:rPr lang="en-US" sz="1200" kern="100" dirty="0">
                          <a:effectLst/>
                        </a:rPr>
                        <a:t>2015</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dirty="0">
                          <a:effectLst/>
                        </a:rPr>
                        <a:t>20.210</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20.068</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79.790</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79.932</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1215854"/>
                  </a:ext>
                </a:extLst>
              </a:tr>
              <a:tr h="0">
                <a:tc>
                  <a:txBody>
                    <a:bodyPr/>
                    <a:lstStyle/>
                    <a:p>
                      <a:pPr algn="just">
                        <a:lnSpc>
                          <a:spcPct val="150000"/>
                        </a:lnSpc>
                        <a:spcAft>
                          <a:spcPts val="800"/>
                        </a:spcAft>
                      </a:pPr>
                      <a:r>
                        <a:rPr lang="en-US" sz="1200" kern="100">
                          <a:effectLst/>
                        </a:rPr>
                        <a:t>2016</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dirty="0">
                          <a:effectLst/>
                        </a:rPr>
                        <a:t>20.609</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dirty="0">
                          <a:effectLst/>
                          <a:highlight>
                            <a:srgbClr val="FF0000"/>
                          </a:highlight>
                        </a:rPr>
                        <a:t>18.519</a:t>
                      </a:r>
                      <a:endParaRPr lang="es-PE" sz="11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79.391</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81.481</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4008315"/>
                  </a:ext>
                </a:extLst>
              </a:tr>
              <a:tr h="0">
                <a:tc>
                  <a:txBody>
                    <a:bodyPr/>
                    <a:lstStyle/>
                    <a:p>
                      <a:pPr algn="just">
                        <a:lnSpc>
                          <a:spcPct val="150000"/>
                        </a:lnSpc>
                        <a:spcAft>
                          <a:spcPts val="800"/>
                        </a:spcAft>
                      </a:pPr>
                      <a:r>
                        <a:rPr lang="en-US" sz="1200" kern="100" dirty="0">
                          <a:effectLst/>
                        </a:rPr>
                        <a:t>2017</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16.204</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19.973</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83.796</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80.027</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8209328"/>
                  </a:ext>
                </a:extLst>
              </a:tr>
              <a:tr h="0">
                <a:tc>
                  <a:txBody>
                    <a:bodyPr/>
                    <a:lstStyle/>
                    <a:p>
                      <a:pPr algn="just">
                        <a:lnSpc>
                          <a:spcPct val="150000"/>
                        </a:lnSpc>
                        <a:spcAft>
                          <a:spcPts val="800"/>
                        </a:spcAft>
                      </a:pPr>
                      <a:r>
                        <a:rPr lang="en-US" sz="1200" kern="100">
                          <a:effectLst/>
                        </a:rPr>
                        <a:t>2018</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14.126</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21.752</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85.874</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78.248</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2123828"/>
                  </a:ext>
                </a:extLst>
              </a:tr>
              <a:tr h="0">
                <a:tc>
                  <a:txBody>
                    <a:bodyPr/>
                    <a:lstStyle/>
                    <a:p>
                      <a:pPr algn="just">
                        <a:lnSpc>
                          <a:spcPct val="150000"/>
                        </a:lnSpc>
                        <a:spcAft>
                          <a:spcPts val="800"/>
                        </a:spcAft>
                      </a:pPr>
                      <a:r>
                        <a:rPr lang="en-US" sz="1200" kern="100">
                          <a:effectLst/>
                        </a:rPr>
                        <a:t>2019</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dirty="0">
                          <a:effectLst/>
                          <a:highlight>
                            <a:srgbClr val="FFFF00"/>
                          </a:highlight>
                        </a:rPr>
                        <a:t>26.541</a:t>
                      </a:r>
                      <a:endParaRPr lang="es-PE"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highlight>
                            <a:srgbClr val="FFFF00"/>
                          </a:highlight>
                        </a:rPr>
                        <a:t>26.334</a:t>
                      </a:r>
                      <a:endParaRPr lang="es-PE"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73.459</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73.666</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9203698"/>
                  </a:ext>
                </a:extLst>
              </a:tr>
              <a:tr h="0">
                <a:tc>
                  <a:txBody>
                    <a:bodyPr/>
                    <a:lstStyle/>
                    <a:p>
                      <a:pPr algn="just">
                        <a:lnSpc>
                          <a:spcPct val="150000"/>
                        </a:lnSpc>
                        <a:spcAft>
                          <a:spcPts val="800"/>
                        </a:spcAft>
                      </a:pPr>
                      <a:r>
                        <a:rPr lang="en-US" sz="1200" kern="100">
                          <a:effectLst/>
                        </a:rPr>
                        <a:t>2020</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dirty="0">
                          <a:effectLst/>
                          <a:highlight>
                            <a:srgbClr val="FFFF00"/>
                          </a:highlight>
                        </a:rPr>
                        <a:t>35.282</a:t>
                      </a:r>
                      <a:endParaRPr lang="es-PE"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dirty="0">
                          <a:effectLst/>
                          <a:highlight>
                            <a:srgbClr val="FFFF00"/>
                          </a:highlight>
                        </a:rPr>
                        <a:t>30.190</a:t>
                      </a:r>
                      <a:endParaRPr lang="es-PE"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64.718</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69.810</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2235888"/>
                  </a:ext>
                </a:extLst>
              </a:tr>
              <a:tr h="0">
                <a:tc>
                  <a:txBody>
                    <a:bodyPr/>
                    <a:lstStyle/>
                    <a:p>
                      <a:pPr algn="just">
                        <a:lnSpc>
                          <a:spcPct val="150000"/>
                        </a:lnSpc>
                        <a:spcAft>
                          <a:spcPts val="800"/>
                        </a:spcAft>
                      </a:pPr>
                      <a:r>
                        <a:rPr lang="en-US" sz="1200" kern="100">
                          <a:effectLst/>
                        </a:rPr>
                        <a:t>2021</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dirty="0">
                          <a:effectLst/>
                          <a:highlight>
                            <a:srgbClr val="FF0000"/>
                          </a:highlight>
                        </a:rPr>
                        <a:t>12.800</a:t>
                      </a:r>
                      <a:endParaRPr lang="es-PE" sz="11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21.383</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a:effectLst/>
                        </a:rPr>
                        <a:t>87.200</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US" sz="1200" kern="100" dirty="0">
                          <a:effectLst/>
                        </a:rPr>
                        <a:t>78.617</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3467620"/>
                  </a:ext>
                </a:extLst>
              </a:tr>
            </a:tbl>
          </a:graphicData>
        </a:graphic>
      </p:graphicFrame>
      <p:graphicFrame>
        <p:nvGraphicFramePr>
          <p:cNvPr id="5" name="Tabla 4">
            <a:extLst>
              <a:ext uri="{FF2B5EF4-FFF2-40B4-BE49-F238E27FC236}">
                <a16:creationId xmlns:a16="http://schemas.microsoft.com/office/drawing/2014/main" id="{F6E40A8F-AC0D-11D3-3B3E-58CDECA7C7EC}"/>
              </a:ext>
            </a:extLst>
          </p:cNvPr>
          <p:cNvGraphicFramePr>
            <a:graphicFrameLocks noGrp="1"/>
          </p:cNvGraphicFramePr>
          <p:nvPr>
            <p:extLst>
              <p:ext uri="{D42A27DB-BD31-4B8C-83A1-F6EECF244321}">
                <p14:modId xmlns:p14="http://schemas.microsoft.com/office/powerpoint/2010/main" val="2622004859"/>
              </p:ext>
            </p:extLst>
          </p:nvPr>
        </p:nvGraphicFramePr>
        <p:xfrm>
          <a:off x="489585" y="1707007"/>
          <a:ext cx="5606415" cy="3443986"/>
        </p:xfrm>
        <a:graphic>
          <a:graphicData uri="http://schemas.openxmlformats.org/drawingml/2006/table">
            <a:tbl>
              <a:tblPr firstRow="1" firstCol="1" bandRow="1">
                <a:tableStyleId>{5C22544A-7EE6-4342-B048-85BDC9FD1C3A}</a:tableStyleId>
              </a:tblPr>
              <a:tblGrid>
                <a:gridCol w="1120775">
                  <a:extLst>
                    <a:ext uri="{9D8B030D-6E8A-4147-A177-3AD203B41FA5}">
                      <a16:colId xmlns:a16="http://schemas.microsoft.com/office/drawing/2014/main" val="3997756145"/>
                    </a:ext>
                  </a:extLst>
                </a:gridCol>
                <a:gridCol w="1121410">
                  <a:extLst>
                    <a:ext uri="{9D8B030D-6E8A-4147-A177-3AD203B41FA5}">
                      <a16:colId xmlns:a16="http://schemas.microsoft.com/office/drawing/2014/main" val="1062914880"/>
                    </a:ext>
                  </a:extLst>
                </a:gridCol>
                <a:gridCol w="1121410">
                  <a:extLst>
                    <a:ext uri="{9D8B030D-6E8A-4147-A177-3AD203B41FA5}">
                      <a16:colId xmlns:a16="http://schemas.microsoft.com/office/drawing/2014/main" val="4119040353"/>
                    </a:ext>
                  </a:extLst>
                </a:gridCol>
                <a:gridCol w="1121410">
                  <a:extLst>
                    <a:ext uri="{9D8B030D-6E8A-4147-A177-3AD203B41FA5}">
                      <a16:colId xmlns:a16="http://schemas.microsoft.com/office/drawing/2014/main" val="3208116475"/>
                    </a:ext>
                  </a:extLst>
                </a:gridCol>
                <a:gridCol w="1121410">
                  <a:extLst>
                    <a:ext uri="{9D8B030D-6E8A-4147-A177-3AD203B41FA5}">
                      <a16:colId xmlns:a16="http://schemas.microsoft.com/office/drawing/2014/main" val="1001742576"/>
                    </a:ext>
                  </a:extLst>
                </a:gridCol>
              </a:tblGrid>
              <a:tr h="0">
                <a:tc rowSpan="2">
                  <a:txBody>
                    <a:bodyPr/>
                    <a:lstStyle/>
                    <a:p>
                      <a:pPr algn="just">
                        <a:lnSpc>
                          <a:spcPct val="150000"/>
                        </a:lnSpc>
                        <a:spcAft>
                          <a:spcPts val="800"/>
                        </a:spcAft>
                      </a:pPr>
                      <a:r>
                        <a:rPr lang="en-US" sz="1200" kern="100">
                          <a:effectLst/>
                        </a:rPr>
                        <a:t>Month</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n-US" sz="1200" kern="100" dirty="0">
                          <a:effectLst/>
                        </a:rPr>
                        <a:t>BIO (%)</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PE"/>
                    </a:p>
                  </a:txBody>
                  <a:tcPr/>
                </a:tc>
                <a:tc gridSpan="2">
                  <a:txBody>
                    <a:bodyPr/>
                    <a:lstStyle/>
                    <a:p>
                      <a:pPr algn="ctr">
                        <a:lnSpc>
                          <a:spcPct val="150000"/>
                        </a:lnSpc>
                        <a:spcAft>
                          <a:spcPts val="800"/>
                        </a:spcAft>
                      </a:pPr>
                      <a:r>
                        <a:rPr lang="en-US" sz="1200" kern="100">
                          <a:effectLst/>
                        </a:rPr>
                        <a:t>NON BIO (%)</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PE"/>
                    </a:p>
                  </a:txBody>
                  <a:tcPr/>
                </a:tc>
                <a:extLst>
                  <a:ext uri="{0D108BD9-81ED-4DB2-BD59-A6C34878D82A}">
                    <a16:rowId xmlns:a16="http://schemas.microsoft.com/office/drawing/2014/main" val="2138136288"/>
                  </a:ext>
                </a:extLst>
              </a:tr>
              <a:tr h="0">
                <a:tc vMerge="1">
                  <a:txBody>
                    <a:bodyPr/>
                    <a:lstStyle/>
                    <a:p>
                      <a:endParaRPr lang="es-PE"/>
                    </a:p>
                  </a:txBody>
                  <a:tcPr/>
                </a:tc>
                <a:tc>
                  <a:txBody>
                    <a:bodyPr/>
                    <a:lstStyle/>
                    <a:p>
                      <a:pPr algn="ctr">
                        <a:lnSpc>
                          <a:spcPct val="150000"/>
                        </a:lnSpc>
                        <a:spcAft>
                          <a:spcPts val="800"/>
                        </a:spcAft>
                      </a:pPr>
                      <a:r>
                        <a:rPr lang="en-US" sz="1200" kern="100">
                          <a:effectLst/>
                        </a:rPr>
                        <a:t>HYO</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LPAZ</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HYO</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LPAZ</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5251550"/>
                  </a:ext>
                </a:extLst>
              </a:tr>
              <a:tr h="0">
                <a:tc>
                  <a:txBody>
                    <a:bodyPr/>
                    <a:lstStyle/>
                    <a:p>
                      <a:pPr algn="just">
                        <a:lnSpc>
                          <a:spcPct val="150000"/>
                        </a:lnSpc>
                        <a:spcAft>
                          <a:spcPts val="800"/>
                        </a:spcAft>
                      </a:pPr>
                      <a:r>
                        <a:rPr lang="en-US" sz="1200" kern="100">
                          <a:effectLst/>
                        </a:rPr>
                        <a:t>Jan</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6.901</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12.055</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93.099</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87.945</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2061320"/>
                  </a:ext>
                </a:extLst>
              </a:tr>
              <a:tr h="0">
                <a:tc>
                  <a:txBody>
                    <a:bodyPr/>
                    <a:lstStyle/>
                    <a:p>
                      <a:pPr algn="just">
                        <a:lnSpc>
                          <a:spcPct val="150000"/>
                        </a:lnSpc>
                        <a:spcAft>
                          <a:spcPts val="800"/>
                        </a:spcAft>
                      </a:pPr>
                      <a:r>
                        <a:rPr lang="en-US" sz="1200" kern="100">
                          <a:effectLst/>
                        </a:rPr>
                        <a:t>Feb</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9.063</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highlight>
                            <a:srgbClr val="FF0000"/>
                          </a:highlight>
                        </a:rPr>
                        <a:t>6.934</a:t>
                      </a:r>
                      <a:endParaRPr lang="es-PE" sz="11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90.937</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93.066</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1511736"/>
                  </a:ext>
                </a:extLst>
              </a:tr>
              <a:tr h="0">
                <a:tc>
                  <a:txBody>
                    <a:bodyPr/>
                    <a:lstStyle/>
                    <a:p>
                      <a:pPr algn="just">
                        <a:lnSpc>
                          <a:spcPct val="150000"/>
                        </a:lnSpc>
                        <a:spcAft>
                          <a:spcPts val="800"/>
                        </a:spcAft>
                      </a:pPr>
                      <a:r>
                        <a:rPr lang="en-US" sz="1200" kern="100">
                          <a:effectLst/>
                        </a:rPr>
                        <a:t>Mar</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5.345</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9.875</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rPr>
                        <a:t>94.655</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90.125</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883427"/>
                  </a:ext>
                </a:extLst>
              </a:tr>
              <a:tr h="0">
                <a:tc>
                  <a:txBody>
                    <a:bodyPr/>
                    <a:lstStyle/>
                    <a:p>
                      <a:pPr algn="just">
                        <a:lnSpc>
                          <a:spcPct val="150000"/>
                        </a:lnSpc>
                        <a:spcAft>
                          <a:spcPts val="800"/>
                        </a:spcAft>
                      </a:pPr>
                      <a:r>
                        <a:rPr lang="en-US" sz="1200" kern="100">
                          <a:effectLst/>
                        </a:rPr>
                        <a:t>Apr</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5.572</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16.133</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94.428</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rPr>
                        <a:t>83.867</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0218778"/>
                  </a:ext>
                </a:extLst>
              </a:tr>
              <a:tr h="0">
                <a:tc>
                  <a:txBody>
                    <a:bodyPr/>
                    <a:lstStyle/>
                    <a:p>
                      <a:pPr algn="just">
                        <a:lnSpc>
                          <a:spcPct val="150000"/>
                        </a:lnSpc>
                        <a:spcAft>
                          <a:spcPts val="800"/>
                        </a:spcAft>
                      </a:pPr>
                      <a:r>
                        <a:rPr lang="en-US" sz="1200" kern="100">
                          <a:effectLst/>
                        </a:rPr>
                        <a:t>May</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highlight>
                            <a:srgbClr val="FF0000"/>
                          </a:highlight>
                        </a:rPr>
                        <a:t>1.263</a:t>
                      </a:r>
                      <a:endParaRPr lang="es-PE" sz="11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10.734</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98.737</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89.266</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1779286"/>
                  </a:ext>
                </a:extLst>
              </a:tr>
              <a:tr h="0">
                <a:tc>
                  <a:txBody>
                    <a:bodyPr/>
                    <a:lstStyle/>
                    <a:p>
                      <a:pPr algn="just">
                        <a:lnSpc>
                          <a:spcPct val="150000"/>
                        </a:lnSpc>
                        <a:spcAft>
                          <a:spcPts val="800"/>
                        </a:spcAft>
                      </a:pPr>
                      <a:r>
                        <a:rPr lang="en-US" sz="1200" kern="100">
                          <a:effectLst/>
                        </a:rPr>
                        <a:t>Jun</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4.447</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rPr>
                        <a:t>11.568</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rPr>
                        <a:t>95.553</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rPr>
                        <a:t>88.432</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3934327"/>
                  </a:ext>
                </a:extLst>
              </a:tr>
              <a:tr h="0">
                <a:tc>
                  <a:txBody>
                    <a:bodyPr/>
                    <a:lstStyle/>
                    <a:p>
                      <a:pPr algn="just">
                        <a:lnSpc>
                          <a:spcPct val="150000"/>
                        </a:lnSpc>
                        <a:spcAft>
                          <a:spcPts val="800"/>
                        </a:spcAft>
                      </a:pPr>
                      <a:r>
                        <a:rPr lang="en-US" sz="1200" kern="100">
                          <a:effectLst/>
                        </a:rPr>
                        <a:t>Jul</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15.154</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12.764</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84.846</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87.236</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8902750"/>
                  </a:ext>
                </a:extLst>
              </a:tr>
              <a:tr h="0">
                <a:tc>
                  <a:txBody>
                    <a:bodyPr/>
                    <a:lstStyle/>
                    <a:p>
                      <a:pPr algn="just">
                        <a:lnSpc>
                          <a:spcPct val="150000"/>
                        </a:lnSpc>
                        <a:spcAft>
                          <a:spcPts val="800"/>
                        </a:spcAft>
                      </a:pPr>
                      <a:r>
                        <a:rPr lang="en-US" sz="1200" kern="100">
                          <a:effectLst/>
                        </a:rPr>
                        <a:t>Aug</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highlight>
                            <a:srgbClr val="FFFF00"/>
                          </a:highlight>
                        </a:rPr>
                        <a:t>51.070</a:t>
                      </a:r>
                      <a:endParaRPr lang="es-PE"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highlight>
                            <a:srgbClr val="FFFF00"/>
                          </a:highlight>
                        </a:rPr>
                        <a:t>35.716</a:t>
                      </a:r>
                      <a:endParaRPr lang="es-PE"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rPr>
                        <a:t>48.930</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64.284</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4879690"/>
                  </a:ext>
                </a:extLst>
              </a:tr>
              <a:tr h="0">
                <a:tc>
                  <a:txBody>
                    <a:bodyPr/>
                    <a:lstStyle/>
                    <a:p>
                      <a:pPr algn="just">
                        <a:lnSpc>
                          <a:spcPct val="150000"/>
                        </a:lnSpc>
                        <a:spcAft>
                          <a:spcPts val="800"/>
                        </a:spcAft>
                      </a:pPr>
                      <a:r>
                        <a:rPr lang="en-US" sz="1200" kern="100">
                          <a:effectLst/>
                        </a:rPr>
                        <a:t>Sep</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highlight>
                            <a:srgbClr val="FFFF00"/>
                          </a:highlight>
                        </a:rPr>
                        <a:t>53.646</a:t>
                      </a:r>
                      <a:endParaRPr lang="es-PE"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highlight>
                            <a:srgbClr val="FFFF00"/>
                          </a:highlight>
                        </a:rPr>
                        <a:t>54.864</a:t>
                      </a:r>
                      <a:endParaRPr lang="es-PE"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46.354</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45.135</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7986264"/>
                  </a:ext>
                </a:extLst>
              </a:tr>
              <a:tr h="0">
                <a:tc>
                  <a:txBody>
                    <a:bodyPr/>
                    <a:lstStyle/>
                    <a:p>
                      <a:pPr algn="just">
                        <a:lnSpc>
                          <a:spcPct val="150000"/>
                        </a:lnSpc>
                        <a:spcAft>
                          <a:spcPts val="800"/>
                        </a:spcAft>
                      </a:pPr>
                      <a:r>
                        <a:rPr lang="en-US" sz="1200" kern="100">
                          <a:effectLst/>
                        </a:rPr>
                        <a:t>Oct</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highlight>
                            <a:srgbClr val="FFFF00"/>
                          </a:highlight>
                        </a:rPr>
                        <a:t>27.716</a:t>
                      </a:r>
                      <a:endParaRPr lang="es-PE"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highlight>
                            <a:srgbClr val="FFFF00"/>
                          </a:highlight>
                        </a:rPr>
                        <a:t>33.383</a:t>
                      </a:r>
                      <a:endParaRPr lang="es-PE"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72.284</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66.617</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5012754"/>
                  </a:ext>
                </a:extLst>
              </a:tr>
              <a:tr h="0">
                <a:tc>
                  <a:txBody>
                    <a:bodyPr/>
                    <a:lstStyle/>
                    <a:p>
                      <a:pPr algn="just">
                        <a:lnSpc>
                          <a:spcPct val="150000"/>
                        </a:lnSpc>
                        <a:spcAft>
                          <a:spcPts val="800"/>
                        </a:spcAft>
                      </a:pPr>
                      <a:r>
                        <a:rPr lang="en-US" sz="1200" kern="100">
                          <a:effectLst/>
                        </a:rPr>
                        <a:t>Nov</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highlight>
                            <a:srgbClr val="FFFF00"/>
                          </a:highlight>
                        </a:rPr>
                        <a:t>30.817</a:t>
                      </a:r>
                      <a:endParaRPr lang="es-PE"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highlight>
                            <a:srgbClr val="FFFF00"/>
                          </a:highlight>
                        </a:rPr>
                        <a:t>40.000</a:t>
                      </a:r>
                      <a:endParaRPr lang="es-PE"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69.183</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60.000</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3273754"/>
                  </a:ext>
                </a:extLst>
              </a:tr>
              <a:tr h="0">
                <a:tc>
                  <a:txBody>
                    <a:bodyPr/>
                    <a:lstStyle/>
                    <a:p>
                      <a:pPr algn="just">
                        <a:lnSpc>
                          <a:spcPct val="150000"/>
                        </a:lnSpc>
                        <a:spcAft>
                          <a:spcPts val="800"/>
                        </a:spcAft>
                      </a:pPr>
                      <a:r>
                        <a:rPr lang="en-US" sz="1200" kern="100">
                          <a:effectLst/>
                        </a:rPr>
                        <a:t>Dec</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11.298</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11.638</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a:effectLst/>
                        </a:rPr>
                        <a:t>88.702</a:t>
                      </a:r>
                      <a:endParaRPr lang="es-P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n-US" sz="1200" kern="100" dirty="0">
                          <a:effectLst/>
                        </a:rPr>
                        <a:t>88.362</a:t>
                      </a:r>
                      <a:endParaRPr lang="es-P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578147"/>
                  </a:ext>
                </a:extLst>
              </a:tr>
            </a:tbl>
          </a:graphicData>
        </a:graphic>
      </p:graphicFrame>
    </p:spTree>
    <p:extLst>
      <p:ext uri="{BB962C8B-B14F-4D97-AF65-F5344CB8AC3E}">
        <p14:creationId xmlns:p14="http://schemas.microsoft.com/office/powerpoint/2010/main" val="1228755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5E227-FBD2-2576-E825-54AB5E99B9F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DC53045-BDFD-755A-4BA5-2F01E09E3BE6}"/>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Climatología mensual de espesor óptico de los aerosoles (AOD)</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733B0B59-D8B9-DBB0-46A2-F574E8D97639}"/>
              </a:ext>
            </a:extLst>
          </p:cNvPr>
          <p:cNvSpPr>
            <a:spLocks noGrp="1"/>
          </p:cNvSpPr>
          <p:nvPr>
            <p:ph idx="1"/>
          </p:nvPr>
        </p:nvSpPr>
        <p:spPr>
          <a:xfrm>
            <a:off x="838200" y="1356852"/>
            <a:ext cx="10515600" cy="5073445"/>
          </a:xfrm>
        </p:spPr>
        <p:txBody>
          <a:bodyPr>
            <a:normAutofit/>
          </a:bodyPr>
          <a:lstStyle/>
          <a:p>
            <a:pPr marL="0" indent="0">
              <a:buNone/>
            </a:pPr>
            <a:r>
              <a:rPr lang="es-PE" sz="1600" dirty="0"/>
              <a:t>a) BIO y b) NO BIO</a:t>
            </a:r>
          </a:p>
          <a:p>
            <a:pPr marL="0" indent="0">
              <a:buNone/>
            </a:pPr>
            <a:endParaRPr lang="es-MX" sz="1600" dirty="0">
              <a:latin typeface="Times New Roman" panose="02020603050405020304" pitchFamily="18" charset="0"/>
              <a:ea typeface="Calibri" panose="020F0502020204030204" pitchFamily="34" charset="0"/>
            </a:endParaRPr>
          </a:p>
        </p:txBody>
      </p:sp>
      <p:pic>
        <p:nvPicPr>
          <p:cNvPr id="4" name="Imagen 3">
            <a:extLst>
              <a:ext uri="{FF2B5EF4-FFF2-40B4-BE49-F238E27FC236}">
                <a16:creationId xmlns:a16="http://schemas.microsoft.com/office/drawing/2014/main" id="{22BFFEF3-C123-29AB-3AEC-DAE84552BEA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676" y="1785550"/>
            <a:ext cx="9215717" cy="4494400"/>
          </a:xfrm>
          <a:prstGeom prst="rect">
            <a:avLst/>
          </a:prstGeom>
          <a:noFill/>
          <a:ln>
            <a:noFill/>
          </a:ln>
        </p:spPr>
      </p:pic>
    </p:spTree>
    <p:extLst>
      <p:ext uri="{BB962C8B-B14F-4D97-AF65-F5344CB8AC3E}">
        <p14:creationId xmlns:p14="http://schemas.microsoft.com/office/powerpoint/2010/main" val="464858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F8E5F-A6E9-9A7D-4EF8-0CF3F9A93D1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4679A8E-AA97-889C-9882-C68D0CEC3CE3}"/>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Climatología multianual de Espesor Óptico de los Aerosoles (AOD)</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03373C5B-2A95-D1BA-9F5F-C18BD4951F9A}"/>
              </a:ext>
            </a:extLst>
          </p:cNvPr>
          <p:cNvSpPr>
            <a:spLocks noGrp="1"/>
          </p:cNvSpPr>
          <p:nvPr>
            <p:ph idx="1"/>
          </p:nvPr>
        </p:nvSpPr>
        <p:spPr>
          <a:xfrm>
            <a:off x="838200" y="1356852"/>
            <a:ext cx="10515600" cy="5073445"/>
          </a:xfrm>
        </p:spPr>
        <p:txBody>
          <a:bodyPr>
            <a:normAutofit/>
          </a:bodyPr>
          <a:lstStyle/>
          <a:p>
            <a:pPr marL="0" indent="0">
              <a:buNone/>
            </a:pPr>
            <a:r>
              <a:rPr lang="es-PE" sz="1600" dirty="0"/>
              <a:t>a) BIO y b) NO BIO</a:t>
            </a:r>
          </a:p>
          <a:p>
            <a:pPr marL="0" indent="0">
              <a:buNone/>
            </a:pPr>
            <a:endParaRPr lang="es-MX" sz="1600" dirty="0">
              <a:latin typeface="Times New Roman" panose="02020603050405020304" pitchFamily="18" charset="0"/>
              <a:ea typeface="Calibri" panose="020F0502020204030204" pitchFamily="34" charset="0"/>
            </a:endParaRPr>
          </a:p>
        </p:txBody>
      </p:sp>
      <p:pic>
        <p:nvPicPr>
          <p:cNvPr id="6" name="Imagen 5">
            <a:extLst>
              <a:ext uri="{FF2B5EF4-FFF2-40B4-BE49-F238E27FC236}">
                <a16:creationId xmlns:a16="http://schemas.microsoft.com/office/drawing/2014/main" id="{09A67373-84BA-5DB2-082C-33AA8646689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1271" y="1578076"/>
            <a:ext cx="9638794" cy="4822723"/>
          </a:xfrm>
          <a:prstGeom prst="rect">
            <a:avLst/>
          </a:prstGeom>
          <a:noFill/>
          <a:ln>
            <a:noFill/>
          </a:ln>
        </p:spPr>
      </p:pic>
    </p:spTree>
    <p:extLst>
      <p:ext uri="{BB962C8B-B14F-4D97-AF65-F5344CB8AC3E}">
        <p14:creationId xmlns:p14="http://schemas.microsoft.com/office/powerpoint/2010/main" val="2005373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76F42-65E5-8EA1-C2F9-4F8FF826F2C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BF80D92-57F5-BEDC-CC3F-48675AD43C4D}"/>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Climatología mensual del Exponente Angstrom (AE)</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44D692B3-16F4-034C-90E9-8E3392E68963}"/>
              </a:ext>
            </a:extLst>
          </p:cNvPr>
          <p:cNvSpPr>
            <a:spLocks noGrp="1"/>
          </p:cNvSpPr>
          <p:nvPr>
            <p:ph idx="1"/>
          </p:nvPr>
        </p:nvSpPr>
        <p:spPr>
          <a:xfrm>
            <a:off x="838200" y="1356852"/>
            <a:ext cx="10515600" cy="5073445"/>
          </a:xfrm>
        </p:spPr>
        <p:txBody>
          <a:bodyPr>
            <a:normAutofit/>
          </a:bodyPr>
          <a:lstStyle/>
          <a:p>
            <a:pPr marL="0" indent="0">
              <a:buNone/>
            </a:pPr>
            <a:r>
              <a:rPr lang="es-PE" sz="3200" dirty="0"/>
              <a:t>a) BIO y b) NO BIO</a:t>
            </a:r>
          </a:p>
          <a:p>
            <a:pPr marL="0" indent="0">
              <a:buNone/>
            </a:pPr>
            <a:endParaRPr lang="es-MX" sz="1600" dirty="0">
              <a:latin typeface="Times New Roman" panose="02020603050405020304" pitchFamily="18" charset="0"/>
              <a:ea typeface="Calibri" panose="020F0502020204030204" pitchFamily="34" charset="0"/>
            </a:endParaRPr>
          </a:p>
        </p:txBody>
      </p:sp>
      <p:pic>
        <p:nvPicPr>
          <p:cNvPr id="4" name="Imagen 3">
            <a:extLst>
              <a:ext uri="{FF2B5EF4-FFF2-40B4-BE49-F238E27FC236}">
                <a16:creationId xmlns:a16="http://schemas.microsoft.com/office/drawing/2014/main" id="{3C6E3970-FFE1-2F6F-0769-2F359EA7E4D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766" y="1782821"/>
            <a:ext cx="9764300" cy="4647476"/>
          </a:xfrm>
          <a:prstGeom prst="rect">
            <a:avLst/>
          </a:prstGeom>
          <a:noFill/>
          <a:ln>
            <a:noFill/>
          </a:ln>
        </p:spPr>
      </p:pic>
    </p:spTree>
    <p:extLst>
      <p:ext uri="{BB962C8B-B14F-4D97-AF65-F5344CB8AC3E}">
        <p14:creationId xmlns:p14="http://schemas.microsoft.com/office/powerpoint/2010/main" val="1205857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F40D4-B0D2-CFCA-367B-DADA525DA92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C27C705-F6BC-1990-FA9F-117888ACB624}"/>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Climatología multianual del Exponente Angstrom (AE)</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2EF2EF4C-6761-FA2B-1068-D2979C5185B1}"/>
              </a:ext>
            </a:extLst>
          </p:cNvPr>
          <p:cNvSpPr>
            <a:spLocks noGrp="1"/>
          </p:cNvSpPr>
          <p:nvPr>
            <p:ph idx="1"/>
          </p:nvPr>
        </p:nvSpPr>
        <p:spPr>
          <a:xfrm>
            <a:off x="838200" y="1356852"/>
            <a:ext cx="10515600" cy="5073445"/>
          </a:xfrm>
        </p:spPr>
        <p:txBody>
          <a:bodyPr>
            <a:normAutofit/>
          </a:bodyPr>
          <a:lstStyle/>
          <a:p>
            <a:pPr marL="0" indent="0">
              <a:buNone/>
            </a:pPr>
            <a:r>
              <a:rPr lang="es-PE" sz="1600" dirty="0"/>
              <a:t>a) BIO y b) NO BIO</a:t>
            </a:r>
          </a:p>
          <a:p>
            <a:pPr marL="0" indent="0">
              <a:buNone/>
            </a:pPr>
            <a:endParaRPr lang="es-MX" sz="1600" dirty="0">
              <a:latin typeface="Times New Roman" panose="02020603050405020304" pitchFamily="18" charset="0"/>
              <a:ea typeface="Calibri" panose="020F0502020204030204" pitchFamily="34" charset="0"/>
            </a:endParaRPr>
          </a:p>
        </p:txBody>
      </p:sp>
      <p:pic>
        <p:nvPicPr>
          <p:cNvPr id="4" name="Imagen 3">
            <a:extLst>
              <a:ext uri="{FF2B5EF4-FFF2-40B4-BE49-F238E27FC236}">
                <a16:creationId xmlns:a16="http://schemas.microsoft.com/office/drawing/2014/main" id="{1FE17DDC-8FB5-63C3-D231-EC2DE7EFDB6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3172" y="1618937"/>
            <a:ext cx="8705149" cy="4733837"/>
          </a:xfrm>
          <a:prstGeom prst="rect">
            <a:avLst/>
          </a:prstGeom>
          <a:noFill/>
          <a:ln>
            <a:noFill/>
          </a:ln>
        </p:spPr>
      </p:pic>
    </p:spTree>
    <p:extLst>
      <p:ext uri="{BB962C8B-B14F-4D97-AF65-F5344CB8AC3E}">
        <p14:creationId xmlns:p14="http://schemas.microsoft.com/office/powerpoint/2010/main" val="486640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27A52-0FCC-314B-2C0D-A14895EDDF5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AAF48B0-16ED-D11A-0233-ED3A9C40FCBA}"/>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Climatología mensual del Parámetro de Asimetría (ASY)</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8940E8EF-ED72-0785-5E27-9D5F20D1B133}"/>
              </a:ext>
            </a:extLst>
          </p:cNvPr>
          <p:cNvSpPr>
            <a:spLocks noGrp="1"/>
          </p:cNvSpPr>
          <p:nvPr>
            <p:ph idx="1"/>
          </p:nvPr>
        </p:nvSpPr>
        <p:spPr>
          <a:xfrm>
            <a:off x="838200" y="1192428"/>
            <a:ext cx="10515600" cy="5237870"/>
          </a:xfrm>
        </p:spPr>
        <p:txBody>
          <a:bodyPr>
            <a:normAutofit/>
          </a:bodyPr>
          <a:lstStyle/>
          <a:p>
            <a:pPr marL="0" indent="0">
              <a:buNone/>
            </a:pPr>
            <a:r>
              <a:rPr lang="es-PE" sz="1600" dirty="0"/>
              <a:t>a) BIO y b) NO BIO</a:t>
            </a:r>
          </a:p>
          <a:p>
            <a:pPr marL="0" indent="0">
              <a:buNone/>
            </a:pPr>
            <a:endParaRPr lang="es-MX" sz="1600" dirty="0">
              <a:latin typeface="Times New Roman" panose="02020603050405020304" pitchFamily="18" charset="0"/>
              <a:ea typeface="Calibri" panose="020F0502020204030204" pitchFamily="34" charset="0"/>
            </a:endParaRPr>
          </a:p>
        </p:txBody>
      </p:sp>
      <p:pic>
        <p:nvPicPr>
          <p:cNvPr id="4" name="Imagen 3">
            <a:extLst>
              <a:ext uri="{FF2B5EF4-FFF2-40B4-BE49-F238E27FC236}">
                <a16:creationId xmlns:a16="http://schemas.microsoft.com/office/drawing/2014/main" id="{88E7A65F-36F0-56DE-D6BD-3A4BEEA89F1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0188" y="1484026"/>
            <a:ext cx="8672986" cy="4916774"/>
          </a:xfrm>
          <a:prstGeom prst="rect">
            <a:avLst/>
          </a:prstGeom>
          <a:noFill/>
          <a:ln>
            <a:noFill/>
          </a:ln>
        </p:spPr>
      </p:pic>
    </p:spTree>
    <p:extLst>
      <p:ext uri="{BB962C8B-B14F-4D97-AF65-F5344CB8AC3E}">
        <p14:creationId xmlns:p14="http://schemas.microsoft.com/office/powerpoint/2010/main" val="2261060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E7B8D-8215-A846-C618-C72CA5538EC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260EE30-8D1B-E4E1-E025-D8CBA5CC63FD}"/>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Climatología multianual del Parámetro de Asimetría (ASY)</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07094779-33EB-A840-B9F3-0C3F42CE8F0B}"/>
              </a:ext>
            </a:extLst>
          </p:cNvPr>
          <p:cNvSpPr>
            <a:spLocks noGrp="1"/>
          </p:cNvSpPr>
          <p:nvPr>
            <p:ph idx="1"/>
          </p:nvPr>
        </p:nvSpPr>
        <p:spPr>
          <a:xfrm>
            <a:off x="838200" y="1356852"/>
            <a:ext cx="10515600" cy="5073445"/>
          </a:xfrm>
        </p:spPr>
        <p:txBody>
          <a:bodyPr>
            <a:normAutofit/>
          </a:bodyPr>
          <a:lstStyle/>
          <a:p>
            <a:pPr marL="0" indent="0">
              <a:buNone/>
            </a:pPr>
            <a:r>
              <a:rPr lang="es-PE" sz="1600" dirty="0"/>
              <a:t>a) BIO y b) NO BIO</a:t>
            </a:r>
          </a:p>
          <a:p>
            <a:pPr marL="0" indent="0">
              <a:buNone/>
            </a:pPr>
            <a:endParaRPr lang="es-MX" sz="1600" dirty="0">
              <a:latin typeface="Times New Roman" panose="02020603050405020304" pitchFamily="18" charset="0"/>
              <a:ea typeface="Calibri" panose="020F0502020204030204" pitchFamily="34" charset="0"/>
            </a:endParaRPr>
          </a:p>
        </p:txBody>
      </p:sp>
      <p:pic>
        <p:nvPicPr>
          <p:cNvPr id="4" name="Imagen 3">
            <a:extLst>
              <a:ext uri="{FF2B5EF4-FFF2-40B4-BE49-F238E27FC236}">
                <a16:creationId xmlns:a16="http://schemas.microsoft.com/office/drawing/2014/main" id="{CBA70DC6-1FD2-F112-00BF-06EA658704A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906" y="1685365"/>
            <a:ext cx="8633012" cy="4688541"/>
          </a:xfrm>
          <a:prstGeom prst="rect">
            <a:avLst/>
          </a:prstGeom>
          <a:noFill/>
          <a:ln>
            <a:noFill/>
          </a:ln>
        </p:spPr>
      </p:pic>
    </p:spTree>
    <p:extLst>
      <p:ext uri="{BB962C8B-B14F-4D97-AF65-F5344CB8AC3E}">
        <p14:creationId xmlns:p14="http://schemas.microsoft.com/office/powerpoint/2010/main" val="2170108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95EA2-BA81-948C-E301-944AC3F6226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7E5E109-20A2-5B1E-0F92-D1E2CA7034CC}"/>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Climatología mensual y multianual del Albedo de Simple Dispersión (SSA)</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F1B3F593-8A4D-B086-49DA-FE0A7F2FEE99}"/>
              </a:ext>
            </a:extLst>
          </p:cNvPr>
          <p:cNvSpPr>
            <a:spLocks noGrp="1"/>
          </p:cNvSpPr>
          <p:nvPr>
            <p:ph idx="1"/>
          </p:nvPr>
        </p:nvSpPr>
        <p:spPr>
          <a:xfrm>
            <a:off x="838200" y="1356852"/>
            <a:ext cx="10515600" cy="5073445"/>
          </a:xfrm>
        </p:spPr>
        <p:txBody>
          <a:bodyPr>
            <a:normAutofit/>
          </a:bodyPr>
          <a:lstStyle/>
          <a:p>
            <a:pPr marL="0" indent="0">
              <a:buNone/>
            </a:pPr>
            <a:r>
              <a:rPr lang="es-PE" sz="1600" dirty="0"/>
              <a:t>a) BIO y b) NO BIO</a:t>
            </a:r>
          </a:p>
          <a:p>
            <a:pPr marL="0" indent="0">
              <a:buNone/>
            </a:pPr>
            <a:endParaRPr lang="es-MX" sz="1600" dirty="0">
              <a:latin typeface="Times New Roman" panose="02020603050405020304" pitchFamily="18" charset="0"/>
              <a:ea typeface="Calibri" panose="020F0502020204030204" pitchFamily="34" charset="0"/>
            </a:endParaRPr>
          </a:p>
        </p:txBody>
      </p:sp>
      <p:pic>
        <p:nvPicPr>
          <p:cNvPr id="4" name="Imagen 3">
            <a:extLst>
              <a:ext uri="{FF2B5EF4-FFF2-40B4-BE49-F238E27FC236}">
                <a16:creationId xmlns:a16="http://schemas.microsoft.com/office/drawing/2014/main" id="{C2478092-DAE5-51E5-7F16-25BDBFC83FC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7897" y="1666286"/>
            <a:ext cx="8225632" cy="4454576"/>
          </a:xfrm>
          <a:prstGeom prst="rect">
            <a:avLst/>
          </a:prstGeom>
          <a:noFill/>
          <a:ln>
            <a:noFill/>
          </a:ln>
        </p:spPr>
      </p:pic>
    </p:spTree>
    <p:extLst>
      <p:ext uri="{BB962C8B-B14F-4D97-AF65-F5344CB8AC3E}">
        <p14:creationId xmlns:p14="http://schemas.microsoft.com/office/powerpoint/2010/main" val="518640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35113-39B6-CCFF-F38D-51B25B646D9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D749DD0-834B-94D9-FF68-11435873CB86}"/>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Climatología mensual del Forzamiento </a:t>
            </a:r>
            <a:r>
              <a:rPr lang="es-PE" sz="2800" b="1" dirty="0" err="1">
                <a:solidFill>
                  <a:srgbClr val="005EA4"/>
                </a:solidFill>
              </a:rPr>
              <a:t>Radiativo</a:t>
            </a:r>
            <a:r>
              <a:rPr lang="es-PE" sz="2800" b="1" dirty="0">
                <a:solidFill>
                  <a:srgbClr val="005EA4"/>
                </a:solidFill>
              </a:rPr>
              <a:t> de los Aerosoles (ARF)</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8F3E71C2-C99A-B721-0894-83AE0A947939}"/>
              </a:ext>
            </a:extLst>
          </p:cNvPr>
          <p:cNvSpPr>
            <a:spLocks noGrp="1"/>
          </p:cNvSpPr>
          <p:nvPr>
            <p:ph idx="1"/>
          </p:nvPr>
        </p:nvSpPr>
        <p:spPr>
          <a:xfrm>
            <a:off x="838200" y="1356852"/>
            <a:ext cx="10515600" cy="5073445"/>
          </a:xfrm>
        </p:spPr>
        <p:txBody>
          <a:bodyPr>
            <a:normAutofit/>
          </a:bodyPr>
          <a:lstStyle/>
          <a:p>
            <a:pPr marL="342900" indent="-342900">
              <a:buAutoNum type="alphaLcParenR"/>
            </a:pPr>
            <a:r>
              <a:rPr lang="es-PE" sz="1600" dirty="0"/>
              <a:t>HYO y b) LA PAZ</a:t>
            </a:r>
          </a:p>
          <a:p>
            <a:pPr marL="0" indent="0">
              <a:buNone/>
            </a:pPr>
            <a:endParaRPr lang="es-PE" sz="1600" dirty="0"/>
          </a:p>
          <a:p>
            <a:pPr marL="0" indent="0">
              <a:buNone/>
            </a:pPr>
            <a:endParaRPr lang="es-MX" sz="1600" dirty="0">
              <a:latin typeface="Times New Roman" panose="02020603050405020304" pitchFamily="18" charset="0"/>
              <a:ea typeface="Calibri" panose="020F0502020204030204" pitchFamily="34" charset="0"/>
            </a:endParaRPr>
          </a:p>
        </p:txBody>
      </p:sp>
      <p:pic>
        <p:nvPicPr>
          <p:cNvPr id="4" name="Imagen 3">
            <a:extLst>
              <a:ext uri="{FF2B5EF4-FFF2-40B4-BE49-F238E27FC236}">
                <a16:creationId xmlns:a16="http://schemas.microsoft.com/office/drawing/2014/main" id="{AA8C1673-1CF4-0E33-5F06-93C924B8852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1544" y="1756080"/>
            <a:ext cx="8557033" cy="4274988"/>
          </a:xfrm>
          <a:prstGeom prst="rect">
            <a:avLst/>
          </a:prstGeom>
          <a:noFill/>
          <a:ln>
            <a:noFill/>
          </a:ln>
        </p:spPr>
      </p:pic>
    </p:spTree>
    <p:extLst>
      <p:ext uri="{BB962C8B-B14F-4D97-AF65-F5344CB8AC3E}">
        <p14:creationId xmlns:p14="http://schemas.microsoft.com/office/powerpoint/2010/main" val="3415753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7A3A-FC0D-547B-A32C-78A2E958923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FCB9F8E-69BE-10A8-645B-94D00A17A43B}"/>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Climatología multianual del Forzamiento </a:t>
            </a:r>
            <a:r>
              <a:rPr lang="es-PE" sz="2800" b="1" dirty="0" err="1">
                <a:solidFill>
                  <a:srgbClr val="005EA4"/>
                </a:solidFill>
              </a:rPr>
              <a:t>Radiativo</a:t>
            </a:r>
            <a:r>
              <a:rPr lang="es-PE" sz="2800" b="1" dirty="0">
                <a:solidFill>
                  <a:srgbClr val="005EA4"/>
                </a:solidFill>
              </a:rPr>
              <a:t> de los Aerosoles (ARF)</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F4479A6A-0D6D-7BE1-C9C3-91F3D492B6E8}"/>
              </a:ext>
            </a:extLst>
          </p:cNvPr>
          <p:cNvSpPr>
            <a:spLocks noGrp="1"/>
          </p:cNvSpPr>
          <p:nvPr>
            <p:ph idx="1"/>
          </p:nvPr>
        </p:nvSpPr>
        <p:spPr>
          <a:xfrm>
            <a:off x="838200" y="1356852"/>
            <a:ext cx="10515600" cy="5073445"/>
          </a:xfrm>
        </p:spPr>
        <p:txBody>
          <a:bodyPr>
            <a:normAutofit/>
          </a:bodyPr>
          <a:lstStyle/>
          <a:p>
            <a:pPr marL="342900" indent="-342900">
              <a:buAutoNum type="alphaLcParenR"/>
            </a:pPr>
            <a:r>
              <a:rPr lang="es-PE" sz="1600" dirty="0"/>
              <a:t>HYO y b) LA PAZ</a:t>
            </a:r>
          </a:p>
          <a:p>
            <a:pPr marL="0" indent="0">
              <a:buNone/>
            </a:pPr>
            <a:endParaRPr lang="es-PE" sz="1600" dirty="0"/>
          </a:p>
          <a:p>
            <a:pPr marL="0" indent="0">
              <a:buNone/>
            </a:pPr>
            <a:endParaRPr lang="es-MX" sz="1600" dirty="0">
              <a:latin typeface="Times New Roman" panose="02020603050405020304" pitchFamily="18" charset="0"/>
              <a:ea typeface="Calibri" panose="020F0502020204030204" pitchFamily="34" charset="0"/>
            </a:endParaRPr>
          </a:p>
        </p:txBody>
      </p:sp>
      <p:pic>
        <p:nvPicPr>
          <p:cNvPr id="5" name="Imagen 4">
            <a:extLst>
              <a:ext uri="{FF2B5EF4-FFF2-40B4-BE49-F238E27FC236}">
                <a16:creationId xmlns:a16="http://schemas.microsoft.com/office/drawing/2014/main" id="{5716D688-5977-AF09-CEFE-4A7904CD70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1929" y="1708879"/>
            <a:ext cx="8486492" cy="4512626"/>
          </a:xfrm>
          <a:prstGeom prst="rect">
            <a:avLst/>
          </a:prstGeom>
          <a:noFill/>
          <a:ln>
            <a:noFill/>
          </a:ln>
        </p:spPr>
      </p:pic>
    </p:spTree>
    <p:extLst>
      <p:ext uri="{BB962C8B-B14F-4D97-AF65-F5344CB8AC3E}">
        <p14:creationId xmlns:p14="http://schemas.microsoft.com/office/powerpoint/2010/main" val="2938992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E86E8-4945-2200-D8F4-4A3BA0DF623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3838102-6B75-D471-5CF6-28925593F159}"/>
              </a:ext>
            </a:extLst>
          </p:cNvPr>
          <p:cNvSpPr>
            <a:spLocks noGrp="1"/>
          </p:cNvSpPr>
          <p:nvPr>
            <p:ph type="title"/>
          </p:nvPr>
        </p:nvSpPr>
        <p:spPr>
          <a:xfrm>
            <a:off x="838200" y="885239"/>
            <a:ext cx="10515600" cy="614377"/>
          </a:xfrm>
        </p:spPr>
        <p:txBody>
          <a:bodyPr>
            <a:normAutofit/>
          </a:bodyPr>
          <a:lstStyle/>
          <a:p>
            <a:r>
              <a:rPr lang="es-PE" sz="2800" b="1" dirty="0">
                <a:solidFill>
                  <a:srgbClr val="005EA4"/>
                </a:solidFill>
              </a:rPr>
              <a:t>Introducción</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5CFACFEF-DE6F-22B6-7992-5B22D25AB723}"/>
              </a:ext>
            </a:extLst>
          </p:cNvPr>
          <p:cNvSpPr>
            <a:spLocks noGrp="1"/>
          </p:cNvSpPr>
          <p:nvPr>
            <p:ph idx="1"/>
          </p:nvPr>
        </p:nvSpPr>
        <p:spPr>
          <a:xfrm>
            <a:off x="838200" y="1800365"/>
            <a:ext cx="10515600" cy="2724912"/>
          </a:xfrm>
        </p:spPr>
        <p:txBody>
          <a:bodyPr>
            <a:normAutofit/>
          </a:bodyPr>
          <a:lstStyle/>
          <a:p>
            <a:pPr marL="0" indent="0">
              <a:buNone/>
            </a:pPr>
            <a:r>
              <a:rPr lang="es-PE" sz="1600" dirty="0"/>
              <a:t>Los aerosoles son partículas sólidas o líquidas suspendidas en la atmósfera cuyos tamaños pueden variar entre 0.001-100 </a:t>
            </a:r>
            <a:r>
              <a:rPr lang="el-GR" sz="1600" dirty="0">
                <a:ea typeface="Cambria Math" panose="02040503050406030204" pitchFamily="18" charset="0"/>
              </a:rPr>
              <a:t>μ</a:t>
            </a:r>
            <a:r>
              <a:rPr lang="es-PE" sz="1600" dirty="0"/>
              <a:t>m. Estas partículas pueden permanecer en la atmósfera desde unas horas hasta varios años</a:t>
            </a:r>
            <a:endParaRPr lang="es-PE" sz="16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E1095DCE-825D-F1AF-3B6D-25CBA20D7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8249" y="2428547"/>
            <a:ext cx="5491789" cy="3883017"/>
          </a:xfrm>
          <a:prstGeom prst="rect">
            <a:avLst/>
          </a:prstGeom>
        </p:spPr>
      </p:pic>
    </p:spTree>
    <p:extLst>
      <p:ext uri="{BB962C8B-B14F-4D97-AF65-F5344CB8AC3E}">
        <p14:creationId xmlns:p14="http://schemas.microsoft.com/office/powerpoint/2010/main" val="547530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07E46-D162-B5EE-50AD-42963D215A5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5BC16DF-0F66-5E60-F42C-7EF85D41EFA8}"/>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Conclusiones</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8EFF008A-A9CF-82FE-5552-E566EC316033}"/>
              </a:ext>
            </a:extLst>
          </p:cNvPr>
          <p:cNvSpPr>
            <a:spLocks noGrp="1"/>
          </p:cNvSpPr>
          <p:nvPr>
            <p:ph idx="1"/>
          </p:nvPr>
        </p:nvSpPr>
        <p:spPr>
          <a:xfrm>
            <a:off x="838200" y="1356852"/>
            <a:ext cx="10515600" cy="5073445"/>
          </a:xfrm>
        </p:spPr>
        <p:txBody>
          <a:bodyPr>
            <a:normAutofit fontScale="47500" lnSpcReduction="20000"/>
          </a:bodyPr>
          <a:lstStyle/>
          <a:p>
            <a:pPr marL="0" indent="0">
              <a:spcBef>
                <a:spcPts val="0"/>
              </a:spcBef>
              <a:spcAft>
                <a:spcPts val="1200"/>
              </a:spcAft>
              <a:buNone/>
            </a:pPr>
            <a:r>
              <a:rPr lang="es-MX" sz="3200" kern="100" dirty="0">
                <a:latin typeface="Times New Roman" panose="02020603050405020304" pitchFamily="18" charset="0"/>
                <a:ea typeface="Calibri" panose="020F0502020204030204" pitchFamily="34" charset="0"/>
                <a:cs typeface="Times New Roman" panose="02020603050405020304" pitchFamily="18" charset="0"/>
              </a:rPr>
              <a:t>Se caracterizaron las propiedades ópticas de los aerosoles BIO y NO BIO; asimismo, se determinó el efecto que los aerosoles BIO tienen sobre el ARF en las ciudades altoandinas de Huancayo y La Paz, durante el período comprendido entre 2015 y 2021.</a:t>
            </a:r>
          </a:p>
          <a:p>
            <a:pPr>
              <a:spcBef>
                <a:spcPts val="0"/>
              </a:spcBef>
              <a:spcAft>
                <a:spcPts val="1200"/>
              </a:spcAft>
            </a:pPr>
            <a:r>
              <a:rPr lang="es-PE" sz="3200" kern="100" dirty="0">
                <a:latin typeface="Calibri" panose="020F0502020204030204" pitchFamily="34" charset="0"/>
                <a:ea typeface="Calibri" panose="020F0502020204030204" pitchFamily="34" charset="0"/>
                <a:cs typeface="Times New Roman" panose="02020603050405020304" pitchFamily="18" charset="0"/>
              </a:rPr>
              <a:t>La </a:t>
            </a:r>
            <a:r>
              <a:rPr lang="es-MX" sz="3200" dirty="0"/>
              <a:t>mayor cantidad de aerosoles BIO se generó en septiembre en ambas ciudades debido al aumento de la quema de biomasa.</a:t>
            </a:r>
          </a:p>
          <a:p>
            <a:pPr>
              <a:spcBef>
                <a:spcPts val="0"/>
              </a:spcBef>
              <a:spcAft>
                <a:spcPts val="1200"/>
              </a:spcAft>
            </a:pPr>
            <a:r>
              <a:rPr lang="es-MX" sz="3200" kern="100" dirty="0">
                <a:latin typeface="Calibri" panose="020F0502020204030204" pitchFamily="34" charset="0"/>
                <a:ea typeface="Calibri" panose="020F0502020204030204" pitchFamily="34" charset="0"/>
                <a:cs typeface="Times New Roman" panose="02020603050405020304" pitchFamily="18" charset="0"/>
              </a:rPr>
              <a:t>E</a:t>
            </a:r>
            <a:r>
              <a:rPr lang="es-MX" sz="3200" dirty="0"/>
              <a:t>n septiembre, tanto el AOD BIO como el AOD NO BIO alcanzaron sus valores máximos; sin embargo, el AOD BIO es notablemente mayor, lo que indica que la variabilidad del AOD en ambas ciudades está dominada por los aerosoles BIO.</a:t>
            </a:r>
          </a:p>
          <a:p>
            <a:pPr>
              <a:spcBef>
                <a:spcPts val="0"/>
              </a:spcBef>
              <a:spcAft>
                <a:spcPts val="1200"/>
              </a:spcAft>
            </a:pPr>
            <a:r>
              <a:rPr lang="es-MX" sz="3200" dirty="0">
                <a:latin typeface="Times New Roman" panose="02020603050405020304" pitchFamily="18" charset="0"/>
                <a:ea typeface="Calibri" panose="020F0502020204030204" pitchFamily="34" charset="0"/>
              </a:rPr>
              <a:t>En ambas ciudades predominan los aerosoles de menor tamaño, lo que se refleja en valores elevados de AE. El AE BIO es mayor que el AE NO BIO en ambas ciudades. Es importante señalar que, en Huancayo, el AE –tanto para aerosoles BIO como para NO BIO– es mayor que en La Paz durante todos los años y meses, excepto en abril, cuando el AE BIO de La Paz supera al de Huancayo</a:t>
            </a:r>
          </a:p>
          <a:p>
            <a:pPr>
              <a:spcBef>
                <a:spcPts val="0"/>
              </a:spcBef>
              <a:spcAft>
                <a:spcPts val="1200"/>
              </a:spcAft>
            </a:pPr>
            <a:r>
              <a:rPr lang="es-MX" sz="3200" dirty="0">
                <a:latin typeface="Times New Roman" panose="02020603050405020304" pitchFamily="18" charset="0"/>
                <a:ea typeface="Calibri" panose="020F0502020204030204" pitchFamily="34" charset="0"/>
              </a:rPr>
              <a:t>Con respecto a la variabilidad multianual del ASY, tanto el ASY BIO como el ASY NO BIO en La Paz son mayores que en Huancayo, lo que indica que los aerosoles en La Paz son de mayor tamaño y, por ende, tienen una mayor capacidad para generar dispersión directa (o hacia adelante). </a:t>
            </a:r>
          </a:p>
          <a:p>
            <a:pPr>
              <a:spcBef>
                <a:spcPts val="0"/>
              </a:spcBef>
              <a:spcAft>
                <a:spcPts val="1200"/>
              </a:spcAft>
            </a:pPr>
            <a:r>
              <a:rPr lang="es-MX" sz="3200" kern="100" dirty="0">
                <a:latin typeface="Times New Roman" panose="02020603050405020304" pitchFamily="18" charset="0"/>
                <a:ea typeface="Calibri" panose="020F0502020204030204" pitchFamily="34" charset="0"/>
                <a:cs typeface="Times New Roman" panose="02020603050405020304" pitchFamily="18" charset="0"/>
              </a:rPr>
              <a:t>En cuanto al SSA, en ambas ciudades se observa un valor del orden de 0,95, siendo ligeramente mayor en Huancayo que en La Paz durante el mes de septiembre. El hecho de que el SSA se sitúe en torno a 0,9 indica que la dispersión predomina sobre la absorción en ambas ciudades.</a:t>
            </a:r>
          </a:p>
          <a:p>
            <a:pPr>
              <a:spcBef>
                <a:spcPts val="0"/>
              </a:spcBef>
              <a:spcAft>
                <a:spcPts val="1200"/>
              </a:spcAft>
            </a:pPr>
            <a:r>
              <a:rPr lang="es-MX" sz="3200" kern="100" dirty="0">
                <a:latin typeface="Times New Roman" panose="02020603050405020304" pitchFamily="18" charset="0"/>
                <a:ea typeface="Calibri" panose="020F0502020204030204" pitchFamily="34" charset="0"/>
                <a:cs typeface="Times New Roman" panose="02020603050405020304" pitchFamily="18" charset="0"/>
              </a:rPr>
              <a:t>La variación del ARF se ha calculado únicamente para los aerosoles de tipo BIO. El ARF está determinado principalmente por el AOD y, en menor medida, por el SSA y el ASY. Por lo tanto, los aerosoles BIO son los principales responsables del impacto de los aerosoles en el cambio climático, ya que exhiben propiedades tanto dispersoras como absorbentes. Cabe destacar que, en ambas ciudades, el ARF en el TOA y en la ATM es positivo, lo que indica un efecto de calentamiento; en contraste, en la BOA el ARF es negativo, generando un efecto de enfriamiento. En Huancayo, entre 2015 y 2019 se observó un aumento considerable en el ARF de los aerosoles BIO, aunque en 2020 disminuyó ligeramente.</a:t>
            </a:r>
          </a:p>
          <a:p>
            <a:pPr marL="0" indent="0">
              <a:buNone/>
            </a:pPr>
            <a:endParaRPr lang="es-MX" sz="1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3709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412FF-6C1B-CCE0-A338-08A581C8FF0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DECBCA4-47B3-D930-E9F4-D25D57FEAB73}"/>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Recomendaciones</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F3790E55-4AFC-28A4-120A-0D409BF1F2FB}"/>
              </a:ext>
            </a:extLst>
          </p:cNvPr>
          <p:cNvSpPr>
            <a:spLocks noGrp="1"/>
          </p:cNvSpPr>
          <p:nvPr>
            <p:ph idx="1"/>
          </p:nvPr>
        </p:nvSpPr>
        <p:spPr>
          <a:xfrm>
            <a:off x="838200" y="1356852"/>
            <a:ext cx="10515600" cy="5073445"/>
          </a:xfrm>
        </p:spPr>
        <p:txBody>
          <a:bodyPr>
            <a:normAutofit fontScale="85000" lnSpcReduction="20000"/>
          </a:bodyPr>
          <a:lstStyle/>
          <a:p>
            <a:pPr marL="0" indent="0" algn="just">
              <a:lnSpc>
                <a:spcPct val="150000"/>
              </a:lnSpc>
              <a:spcAft>
                <a:spcPts val="800"/>
              </a:spcAft>
              <a:buNone/>
            </a:pPr>
            <a:r>
              <a:rPr lang="es-MX" sz="3200" kern="100" dirty="0">
                <a:latin typeface="Times New Roman" panose="02020603050405020304" pitchFamily="18" charset="0"/>
                <a:ea typeface="Calibri" panose="020F0502020204030204" pitchFamily="34" charset="0"/>
                <a:cs typeface="Times New Roman" panose="02020603050405020304" pitchFamily="18" charset="0"/>
              </a:rPr>
              <a:t>Para reducir el impacto de los aerosoles en el cambio climático, se deben implementar políticas que reduzcan drásticamente la quema de biomasa tanto en el Amazonas como en los Andes. Mientras no se implemente una educación ambiental integral en todas las poblaciones andinas y amazónicas, la quema de biomasa lamentablemente continuará, contribuyendo al cambio climático. Es importante señalar que las organizaciones criminales dedicadas a la tala ilegal, la minería ilegal y a una agricultura y ganadería expansiva son los principales contribuyentes a la quema de biomasa.</a:t>
            </a:r>
            <a:endParaRPr lang="es-PE" sz="32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MX" sz="1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56334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9FE9D-5B97-C2A6-0564-2D85D6168FA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4F486CA-EAD2-2012-B414-70412DD16D2D}"/>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Agradecimientos</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022874CE-2E61-7557-98E5-7A24EB5085A1}"/>
              </a:ext>
            </a:extLst>
          </p:cNvPr>
          <p:cNvSpPr>
            <a:spLocks noGrp="1"/>
          </p:cNvSpPr>
          <p:nvPr>
            <p:ph idx="1"/>
          </p:nvPr>
        </p:nvSpPr>
        <p:spPr>
          <a:xfrm>
            <a:off x="838200" y="1356852"/>
            <a:ext cx="10515600" cy="5073445"/>
          </a:xfrm>
        </p:spPr>
        <p:txBody>
          <a:bodyPr>
            <a:normAutofit/>
          </a:bodyPr>
          <a:lstStyle/>
          <a:p>
            <a:pPr marL="0" indent="0" algn="just">
              <a:buNone/>
            </a:pPr>
            <a:r>
              <a:rPr lang="es-MX" sz="3200" dirty="0"/>
              <a:t>Este trabajo fue subvencionado por CONCYTEC a través del programa PROCIENCIA, en el marco del concurso “Tesis de Pregrado y Posgrado en Ciencia, Tecnología e Innovación Tecnológica”, bajo el contrato No. PE501084880-PROCIENCIA-2023.</a:t>
            </a:r>
            <a:endParaRPr lang="es-ES" dirty="0"/>
          </a:p>
          <a:p>
            <a:pPr marL="0" indent="0">
              <a:buNone/>
            </a:pPr>
            <a:endParaRPr lang="es-MX" sz="1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90173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F44B0F-A8CD-B0CD-ABD6-47CB8922ABEE}"/>
              </a:ext>
            </a:extLst>
          </p:cNvPr>
          <p:cNvSpPr txBox="1"/>
          <p:nvPr/>
        </p:nvSpPr>
        <p:spPr>
          <a:xfrm>
            <a:off x="2429164" y="3246642"/>
            <a:ext cx="6714836" cy="646331"/>
          </a:xfrm>
          <a:prstGeom prst="rect">
            <a:avLst/>
          </a:prstGeom>
          <a:noFill/>
        </p:spPr>
        <p:txBody>
          <a:bodyPr wrap="square">
            <a:spAutoFit/>
          </a:bodyPr>
          <a:lstStyle/>
          <a:p>
            <a:pPr marL="0" indent="0" algn="just">
              <a:buNone/>
            </a:pPr>
            <a:r>
              <a:rPr lang="es-MX" sz="3600" dirty="0"/>
              <a:t>Gracias a Dios y a ustedes. </a:t>
            </a:r>
            <a:r>
              <a:rPr lang="es-MX" sz="3600" b="1" dirty="0"/>
              <a:t> </a:t>
            </a:r>
            <a:endParaRPr lang="es-ES" sz="3600" dirty="0"/>
          </a:p>
        </p:txBody>
      </p:sp>
    </p:spTree>
    <p:extLst>
      <p:ext uri="{BB962C8B-B14F-4D97-AF65-F5344CB8AC3E}">
        <p14:creationId xmlns:p14="http://schemas.microsoft.com/office/powerpoint/2010/main" val="3897146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0515F-5234-025B-932B-BAC07F267B9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348E91D-020F-073F-D195-5962B9E6D37E}"/>
              </a:ext>
            </a:extLst>
          </p:cNvPr>
          <p:cNvSpPr>
            <a:spLocks noGrp="1"/>
          </p:cNvSpPr>
          <p:nvPr>
            <p:ph type="title"/>
          </p:nvPr>
        </p:nvSpPr>
        <p:spPr>
          <a:xfrm>
            <a:off x="838200" y="578050"/>
            <a:ext cx="10515600" cy="614377"/>
          </a:xfrm>
        </p:spPr>
        <p:txBody>
          <a:bodyPr>
            <a:normAutofit/>
          </a:bodyPr>
          <a:lstStyle/>
          <a:p>
            <a:r>
              <a:rPr lang="es-MX" sz="2800" b="1" dirty="0">
                <a:solidFill>
                  <a:srgbClr val="005EA4"/>
                </a:solidFill>
              </a:rPr>
              <a:t>T</a:t>
            </a:r>
            <a:r>
              <a:rPr lang="es-PE" sz="2800" b="1" dirty="0" err="1">
                <a:solidFill>
                  <a:srgbClr val="005EA4"/>
                </a:solidFill>
              </a:rPr>
              <a:t>ipos</a:t>
            </a:r>
            <a:r>
              <a:rPr lang="es-PE" sz="2800" b="1" dirty="0">
                <a:solidFill>
                  <a:srgbClr val="005EA4"/>
                </a:solidFill>
              </a:rPr>
              <a:t> de aerosoles</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EDAA6CA0-3275-82D8-2FAA-903BA2CC796F}"/>
              </a:ext>
            </a:extLst>
          </p:cNvPr>
          <p:cNvSpPr>
            <a:spLocks noGrp="1"/>
          </p:cNvSpPr>
          <p:nvPr>
            <p:ph idx="1"/>
          </p:nvPr>
        </p:nvSpPr>
        <p:spPr>
          <a:xfrm>
            <a:off x="838200" y="1356852"/>
            <a:ext cx="10515600" cy="5073445"/>
          </a:xfrm>
        </p:spPr>
        <p:txBody>
          <a:bodyPr>
            <a:normAutofit/>
          </a:bodyPr>
          <a:lstStyle/>
          <a:p>
            <a:pPr marL="0" indent="0">
              <a:buNone/>
            </a:pPr>
            <a:r>
              <a:rPr lang="es-MX" sz="1600" dirty="0"/>
              <a:t>Tipo BIO: </a:t>
            </a:r>
            <a:r>
              <a:rPr lang="es-MX" sz="1600" dirty="0">
                <a:latin typeface="Times New Roman" panose="02020603050405020304" pitchFamily="18" charset="0"/>
                <a:ea typeface="Calibri" panose="020F0502020204030204" pitchFamily="34" charset="0"/>
              </a:rPr>
              <a:t>1.01 &lt; AE &lt; 2.60 y AOD ≥ 0.14 (</a:t>
            </a:r>
            <a:r>
              <a:rPr lang="es-MX" sz="1600" dirty="0" err="1">
                <a:latin typeface="Times New Roman" panose="02020603050405020304" pitchFamily="18" charset="0"/>
                <a:ea typeface="Calibri" panose="020F0502020204030204" pitchFamily="34" charset="0"/>
              </a:rPr>
              <a:t>Estevan</a:t>
            </a:r>
            <a:r>
              <a:rPr lang="es-MX" sz="1600" dirty="0">
                <a:latin typeface="Times New Roman" panose="02020603050405020304" pitchFamily="18" charset="0"/>
                <a:ea typeface="Calibri" panose="020F0502020204030204" pitchFamily="34" charset="0"/>
              </a:rPr>
              <a:t>, Martínez-Castro, Suarez-Salas, Moya, &amp; Silva, 2019).</a:t>
            </a:r>
          </a:p>
          <a:p>
            <a:pPr marL="0" indent="0">
              <a:buNone/>
            </a:pPr>
            <a:endParaRPr lang="es-MX" sz="1600" dirty="0">
              <a:latin typeface="Times New Roman" panose="02020603050405020304" pitchFamily="18" charset="0"/>
              <a:ea typeface="Calibri" panose="020F0502020204030204" pitchFamily="34" charset="0"/>
            </a:endParaRPr>
          </a:p>
          <a:p>
            <a:pPr marL="0" indent="0">
              <a:buNone/>
            </a:pPr>
            <a:endParaRPr lang="es-MX" sz="1600" dirty="0">
              <a:latin typeface="Times New Roman" panose="02020603050405020304" pitchFamily="18" charset="0"/>
              <a:ea typeface="Calibri" panose="020F0502020204030204" pitchFamily="34" charset="0"/>
            </a:endParaRPr>
          </a:p>
          <a:p>
            <a:pPr marL="0" indent="0">
              <a:buNone/>
            </a:pPr>
            <a:endParaRPr lang="es-MX" sz="1600" dirty="0">
              <a:latin typeface="Times New Roman" panose="02020603050405020304" pitchFamily="18" charset="0"/>
              <a:ea typeface="Calibri" panose="020F0502020204030204" pitchFamily="34" charset="0"/>
            </a:endParaRPr>
          </a:p>
          <a:p>
            <a:pPr marL="0" indent="0">
              <a:buNone/>
            </a:pPr>
            <a:r>
              <a:rPr lang="es-MX" sz="2000" dirty="0"/>
              <a:t> </a:t>
            </a:r>
          </a:p>
          <a:p>
            <a:pPr marL="0" indent="0">
              <a:buNone/>
            </a:pPr>
            <a:endParaRPr lang="es-MX" sz="2000" dirty="0"/>
          </a:p>
          <a:p>
            <a:pPr marL="0" indent="0">
              <a:buNone/>
            </a:pPr>
            <a:endParaRPr lang="es-MX" sz="2000" dirty="0"/>
          </a:p>
          <a:p>
            <a:pPr marL="0" indent="0">
              <a:buNone/>
            </a:pPr>
            <a:r>
              <a:rPr lang="es-MX" sz="1600" dirty="0"/>
              <a:t>Tipo NO BIO: </a:t>
            </a:r>
            <a:r>
              <a:rPr lang="es-MX" sz="1600" dirty="0">
                <a:latin typeface="Times New Roman" panose="02020603050405020304" pitchFamily="18" charset="0"/>
                <a:ea typeface="Calibri" panose="020F0502020204030204" pitchFamily="34" charset="0"/>
              </a:rPr>
              <a:t>son aquellos cuyos valores de AOD y AE no se sitúan en el rango definido para los aerosoles BIO.</a:t>
            </a:r>
          </a:p>
          <a:p>
            <a:r>
              <a:rPr lang="es-MX" sz="1600" dirty="0">
                <a:latin typeface="Times New Roman" panose="02020603050405020304" pitchFamily="18" charset="0"/>
                <a:ea typeface="Calibri" panose="020F0502020204030204" pitchFamily="34" charset="0"/>
              </a:rPr>
              <a:t>Marítimo</a:t>
            </a:r>
          </a:p>
          <a:p>
            <a:r>
              <a:rPr lang="es-MX" sz="1600" dirty="0">
                <a:latin typeface="Times New Roman" panose="02020603050405020304" pitchFamily="18" charset="0"/>
                <a:ea typeface="Calibri" panose="020F0502020204030204" pitchFamily="34" charset="0"/>
              </a:rPr>
              <a:t>Continental</a:t>
            </a:r>
          </a:p>
          <a:p>
            <a:r>
              <a:rPr lang="es-MX" sz="1600" dirty="0">
                <a:latin typeface="Times New Roman" panose="02020603050405020304" pitchFamily="18" charset="0"/>
                <a:ea typeface="Calibri" panose="020F0502020204030204" pitchFamily="34" charset="0"/>
              </a:rPr>
              <a:t>Polvo</a:t>
            </a:r>
          </a:p>
          <a:p>
            <a:r>
              <a:rPr lang="es-MX" sz="1600" dirty="0">
                <a:latin typeface="Times New Roman" panose="02020603050405020304" pitchFamily="18" charset="0"/>
                <a:ea typeface="Calibri" panose="020F0502020204030204" pitchFamily="34" charset="0"/>
              </a:rPr>
              <a:t>Mezcla</a:t>
            </a:r>
          </a:p>
          <a:p>
            <a:r>
              <a:rPr lang="es-MX" sz="1600" dirty="0">
                <a:latin typeface="Times New Roman" panose="02020603050405020304" pitchFamily="18" charset="0"/>
                <a:ea typeface="Calibri" panose="020F0502020204030204" pitchFamily="34" charset="0"/>
              </a:rPr>
              <a:t>Urbano</a:t>
            </a:r>
          </a:p>
        </p:txBody>
      </p:sp>
      <p:pic>
        <p:nvPicPr>
          <p:cNvPr id="6" name="Imagen 5">
            <a:extLst>
              <a:ext uri="{FF2B5EF4-FFF2-40B4-BE49-F238E27FC236}">
                <a16:creationId xmlns:a16="http://schemas.microsoft.com/office/drawing/2014/main" id="{00CEC0F6-C46D-42EF-B27B-B44EDBFF3D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276" y="1749527"/>
            <a:ext cx="1936648" cy="1936648"/>
          </a:xfrm>
          <a:prstGeom prst="rect">
            <a:avLst/>
          </a:prstGeom>
        </p:spPr>
      </p:pic>
      <p:pic>
        <p:nvPicPr>
          <p:cNvPr id="7" name="Imagen 6">
            <a:extLst>
              <a:ext uri="{FF2B5EF4-FFF2-40B4-BE49-F238E27FC236}">
                <a16:creationId xmlns:a16="http://schemas.microsoft.com/office/drawing/2014/main" id="{57C2270D-67B5-E7E2-B326-CD6E83E4F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3276" y="4343301"/>
            <a:ext cx="1936649" cy="1936649"/>
          </a:xfrm>
          <a:prstGeom prst="rect">
            <a:avLst/>
          </a:prstGeom>
        </p:spPr>
      </p:pic>
    </p:spTree>
    <p:extLst>
      <p:ext uri="{BB962C8B-B14F-4D97-AF65-F5344CB8AC3E}">
        <p14:creationId xmlns:p14="http://schemas.microsoft.com/office/powerpoint/2010/main" val="52101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EE95E-1C78-3A84-006C-9F81B11AFBE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949BAD9-61D4-FE4A-C5D9-9A4E36E66480}"/>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Lugares de Estudio</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9E096BE0-AB92-C516-D9B8-83BEEB84BD9B}"/>
              </a:ext>
            </a:extLst>
          </p:cNvPr>
          <p:cNvSpPr>
            <a:spLocks noGrp="1"/>
          </p:cNvSpPr>
          <p:nvPr>
            <p:ph idx="1"/>
          </p:nvPr>
        </p:nvSpPr>
        <p:spPr>
          <a:xfrm>
            <a:off x="838200" y="1356852"/>
            <a:ext cx="10515600" cy="5073445"/>
          </a:xfrm>
        </p:spPr>
        <p:txBody>
          <a:bodyPr>
            <a:normAutofit/>
          </a:bodyPr>
          <a:lstStyle/>
          <a:p>
            <a:pPr marL="0" indent="0">
              <a:buNone/>
            </a:pPr>
            <a:endParaRPr lang="es-MX" sz="1600" dirty="0">
              <a:latin typeface="Times New Roman" panose="02020603050405020304" pitchFamily="18" charset="0"/>
              <a:ea typeface="Calibri" panose="020F0502020204030204" pitchFamily="34" charset="0"/>
            </a:endParaRPr>
          </a:p>
          <a:p>
            <a:pPr marL="0" indent="0">
              <a:buNone/>
            </a:pPr>
            <a:endParaRPr lang="es-MX" sz="1600" dirty="0">
              <a:latin typeface="Times New Roman" panose="02020603050405020304" pitchFamily="18" charset="0"/>
              <a:ea typeface="Calibri" panose="020F0502020204030204" pitchFamily="34" charset="0"/>
            </a:endParaRPr>
          </a:p>
          <a:p>
            <a:pPr marL="0" indent="0">
              <a:buNone/>
            </a:pPr>
            <a:endParaRPr lang="es-MX" sz="1600" dirty="0">
              <a:latin typeface="Times New Roman" panose="02020603050405020304" pitchFamily="18" charset="0"/>
              <a:ea typeface="Calibri" panose="020F0502020204030204" pitchFamily="34" charset="0"/>
            </a:endParaRPr>
          </a:p>
          <a:p>
            <a:pPr marL="0" indent="0">
              <a:buNone/>
            </a:pPr>
            <a:r>
              <a:rPr lang="es-MX" sz="2000" dirty="0"/>
              <a:t> </a:t>
            </a:r>
          </a:p>
          <a:p>
            <a:pPr marL="0" indent="0">
              <a:buNone/>
            </a:pPr>
            <a:endParaRPr lang="es-MX" sz="2000" dirty="0"/>
          </a:p>
        </p:txBody>
      </p:sp>
      <p:pic>
        <p:nvPicPr>
          <p:cNvPr id="4" name="Imagen 3">
            <a:extLst>
              <a:ext uri="{FF2B5EF4-FFF2-40B4-BE49-F238E27FC236}">
                <a16:creationId xmlns:a16="http://schemas.microsoft.com/office/drawing/2014/main" id="{E2C71FE4-D3B7-D5B7-EB0B-9EF9AB7306A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5278" y="994229"/>
            <a:ext cx="7180729" cy="5285721"/>
          </a:xfrm>
          <a:prstGeom prst="rect">
            <a:avLst/>
          </a:prstGeom>
          <a:noFill/>
          <a:ln>
            <a:noFill/>
          </a:ln>
        </p:spPr>
      </p:pic>
    </p:spTree>
    <p:extLst>
      <p:ext uri="{BB962C8B-B14F-4D97-AF65-F5344CB8AC3E}">
        <p14:creationId xmlns:p14="http://schemas.microsoft.com/office/powerpoint/2010/main" val="176428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30922-0061-6138-2E07-B0841A4BEC5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FC1EEA9-2E29-5921-2882-03041D023FF6}"/>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Datos empleados</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9F6A5A82-5B52-5D50-81C9-3F6195E1B5E7}"/>
              </a:ext>
            </a:extLst>
          </p:cNvPr>
          <p:cNvSpPr>
            <a:spLocks noGrp="1"/>
          </p:cNvSpPr>
          <p:nvPr>
            <p:ph idx="1"/>
          </p:nvPr>
        </p:nvSpPr>
        <p:spPr>
          <a:xfrm>
            <a:off x="838200" y="1356852"/>
            <a:ext cx="10515600" cy="5073445"/>
          </a:xfrm>
        </p:spPr>
        <p:txBody>
          <a:bodyPr>
            <a:normAutofit/>
          </a:bodyPr>
          <a:lstStyle/>
          <a:p>
            <a:pPr fontAlgn="t"/>
            <a:r>
              <a:rPr lang="es-PE" b="1" dirty="0"/>
              <a:t>Período de estudio</a:t>
            </a:r>
            <a:r>
              <a:rPr lang="es-MX" b="1" dirty="0"/>
              <a:t>: </a:t>
            </a:r>
            <a:r>
              <a:rPr lang="es-ES" dirty="0"/>
              <a:t>2015 a 2021</a:t>
            </a:r>
            <a:endParaRPr lang="es-MX" dirty="0"/>
          </a:p>
          <a:p>
            <a:r>
              <a:rPr lang="es-PE" b="1" dirty="0"/>
              <a:t>Datos AERONET</a:t>
            </a:r>
            <a:endParaRPr lang="es-MX" b="1" dirty="0"/>
          </a:p>
          <a:p>
            <a:r>
              <a:rPr lang="es-PE" b="1" dirty="0"/>
              <a:t>Datos de incendios</a:t>
            </a:r>
            <a:r>
              <a:rPr lang="es-MX" b="1" dirty="0"/>
              <a:t>: </a:t>
            </a:r>
            <a:r>
              <a:rPr lang="es-ES" dirty="0"/>
              <a:t>Inventario de Incendios NCAR FINN</a:t>
            </a:r>
          </a:p>
          <a:p>
            <a:r>
              <a:rPr lang="es-PE" b="1" dirty="0"/>
              <a:t>Datos de reanálisis</a:t>
            </a:r>
            <a:r>
              <a:rPr lang="es-MX" b="1" dirty="0"/>
              <a:t>: </a:t>
            </a:r>
            <a:r>
              <a:rPr lang="es-MX" dirty="0"/>
              <a:t>NCEP/NCAR</a:t>
            </a:r>
          </a:p>
          <a:p>
            <a:pPr marL="0" indent="0">
              <a:buNone/>
            </a:pPr>
            <a:endParaRPr lang="es-MX" dirty="0"/>
          </a:p>
          <a:p>
            <a:pPr marL="0" indent="0">
              <a:buNone/>
            </a:pPr>
            <a:endParaRPr lang="es-MX" sz="1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59825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74503-93D9-06A0-3F9D-F77DDCFA44A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81867EF-6E43-A876-2A04-28C6BF20803D}"/>
              </a:ext>
            </a:extLst>
          </p:cNvPr>
          <p:cNvSpPr>
            <a:spLocks noGrp="1"/>
          </p:cNvSpPr>
          <p:nvPr>
            <p:ph type="title"/>
          </p:nvPr>
        </p:nvSpPr>
        <p:spPr>
          <a:xfrm>
            <a:off x="838200" y="578050"/>
            <a:ext cx="10515600" cy="614377"/>
          </a:xfrm>
        </p:spPr>
        <p:txBody>
          <a:bodyPr>
            <a:normAutofit/>
          </a:bodyPr>
          <a:lstStyle/>
          <a:p>
            <a:r>
              <a:rPr lang="es-PE" sz="2800" b="1" dirty="0">
                <a:solidFill>
                  <a:srgbClr val="005EA4"/>
                </a:solidFill>
              </a:rPr>
              <a:t>Metodología</a:t>
            </a:r>
            <a:endParaRPr lang="es-PE" sz="2800" b="1" dirty="0">
              <a:solidFill>
                <a:srgbClr val="09556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43F41558-285D-4B41-D6B6-70426BB02C5A}"/>
                  </a:ext>
                </a:extLst>
              </p:cNvPr>
              <p:cNvSpPr>
                <a:spLocks noGrp="1"/>
              </p:cNvSpPr>
              <p:nvPr>
                <p:ph idx="1"/>
              </p:nvPr>
            </p:nvSpPr>
            <p:spPr>
              <a:xfrm>
                <a:off x="838200" y="1356852"/>
                <a:ext cx="10515600" cy="5073445"/>
              </a:xfrm>
            </p:spPr>
            <p:txBody>
              <a:bodyPr>
                <a:normAutofit fontScale="70000" lnSpcReduction="20000"/>
              </a:bodyPr>
              <a:lstStyle/>
              <a:p>
                <a:pPr marL="0" indent="0">
                  <a:buNone/>
                </a:pPr>
                <a:r>
                  <a:rPr lang="es-MX" sz="3200" dirty="0"/>
                  <a:t>Forzamiento </a:t>
                </a:r>
                <a:r>
                  <a:rPr lang="es-MX" sz="3200" dirty="0" err="1"/>
                  <a:t>radiativo</a:t>
                </a:r>
                <a:r>
                  <a:rPr lang="es-MX" sz="3200" dirty="0"/>
                  <a:t>:</a:t>
                </a:r>
              </a:p>
              <a:p>
                <a:pPr marL="0" indent="0">
                  <a:buNone/>
                </a:pPr>
                <a:r>
                  <a:rPr lang="es-MX" sz="2000" dirty="0"/>
                  <a:t>El forzamiento </a:t>
                </a:r>
                <a:r>
                  <a:rPr lang="es-MX" sz="2000" dirty="0" err="1"/>
                  <a:t>radiativo</a:t>
                </a:r>
                <a:r>
                  <a:rPr lang="es-MX" sz="2000" dirty="0"/>
                  <a:t> de aerosoles (ARF):</a:t>
                </a:r>
              </a:p>
              <a:p>
                <a:r>
                  <a:rPr lang="es-MX" dirty="0"/>
                  <a:t> </a:t>
                </a:r>
                <a14:m>
                  <m:oMath xmlns:m="http://schemas.openxmlformats.org/officeDocument/2006/math">
                    <m:r>
                      <a:rPr lang="es-PE" i="1" kern="100">
                        <a:latin typeface="Cambria Math" panose="02040503050406030204" pitchFamily="18" charset="0"/>
                        <a:ea typeface="Calibri" panose="020F0502020204030204" pitchFamily="34" charset="0"/>
                        <a:cs typeface="Times New Roman" panose="02020603050405020304" pitchFamily="18" charset="0"/>
                      </a:rPr>
                      <m:t> </m:t>
                    </m:r>
                    <m:r>
                      <a:rPr lang="en-US"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s-PE" i="1" kern="100">
                            <a:latin typeface="Cambria Math" panose="02040503050406030204" pitchFamily="18" charset="0"/>
                            <a:ea typeface="Calibri" panose="020F0502020204030204" pitchFamily="34" charset="0"/>
                            <a:cs typeface="Times New Roman" panose="02020603050405020304" pitchFamily="18" charset="0"/>
                          </a:rPr>
                        </m:ctrlPr>
                      </m:sSubPr>
                      <m:e>
                        <m:r>
                          <a:rPr lang="en-US" i="1" kern="100">
                            <a:latin typeface="Cambria Math" panose="02040503050406030204" pitchFamily="18" charset="0"/>
                            <a:ea typeface="Calibri" panose="020F0502020204030204" pitchFamily="34" charset="0"/>
                            <a:cs typeface="Times New Roman" panose="02020603050405020304" pitchFamily="18" charset="0"/>
                          </a:rPr>
                          <m:t>𝐴𝑅𝐹</m:t>
                        </m:r>
                      </m:e>
                      <m:sub>
                        <m:r>
                          <a:rPr lang="en-US" i="1" kern="100">
                            <a:latin typeface="Cambria Math" panose="02040503050406030204" pitchFamily="18" charset="0"/>
                            <a:ea typeface="Calibri" panose="020F0502020204030204" pitchFamily="34" charset="0"/>
                            <a:cs typeface="Times New Roman" panose="02020603050405020304" pitchFamily="18" charset="0"/>
                          </a:rPr>
                          <m:t>𝑇𝑂𝐴</m:t>
                        </m:r>
                      </m:sub>
                    </m:sSub>
                  </m:oMath>
                </a14:m>
                <a:r>
                  <a:rPr lang="en-US" kern="100" dirty="0">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sSubSup>
                      <m:sSubSupPr>
                        <m:ctrlPr>
                          <a:rPr lang="es-PE" i="1" kern="100">
                            <a:latin typeface="Cambria Math" panose="02040503050406030204" pitchFamily="18" charset="0"/>
                            <a:ea typeface="Calibri" panose="020F0502020204030204" pitchFamily="34" charset="0"/>
                            <a:cs typeface="Times New Roman" panose="02020603050405020304" pitchFamily="18" charset="0"/>
                          </a:rPr>
                        </m:ctrlPr>
                      </m:sSubSupPr>
                      <m:e>
                        <m:r>
                          <a:rPr lang="en-US" i="1" kern="100">
                            <a:latin typeface="Cambria Math" panose="02040503050406030204" pitchFamily="18" charset="0"/>
                            <a:ea typeface="Calibri" panose="020F0502020204030204" pitchFamily="34" charset="0"/>
                            <a:cs typeface="Times New Roman" panose="02020603050405020304" pitchFamily="18" charset="0"/>
                          </a:rPr>
                          <m:t>𝐹</m:t>
                        </m:r>
                      </m:e>
                      <m:sub>
                        <m:r>
                          <a:rPr lang="en-US" i="1" kern="100">
                            <a:latin typeface="Cambria Math" panose="02040503050406030204" pitchFamily="18" charset="0"/>
                            <a:ea typeface="Calibri" panose="020F0502020204030204" pitchFamily="34" charset="0"/>
                            <a:cs typeface="Times New Roman" panose="02020603050405020304" pitchFamily="18" charset="0"/>
                          </a:rPr>
                          <m:t>𝑇𝑂𝐴</m:t>
                        </m:r>
                      </m:sub>
                      <m:sup>
                        <m:r>
                          <a:rPr lang="en-US" i="1" kern="100">
                            <a:latin typeface="Cambria Math" panose="02040503050406030204" pitchFamily="18" charset="0"/>
                            <a:ea typeface="Calibri" panose="020F0502020204030204" pitchFamily="34" charset="0"/>
                            <a:cs typeface="Times New Roman" panose="02020603050405020304" pitchFamily="18" charset="0"/>
                          </a:rPr>
                          <m:t>↓</m:t>
                        </m:r>
                      </m:sup>
                    </m:sSubSup>
                  </m:oMath>
                </a14:m>
                <a:r>
                  <a:rPr lang="en-US" kern="100" dirty="0">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sSubSup>
                      <m:sSubSupPr>
                        <m:ctrlPr>
                          <a:rPr lang="es-PE" i="1" kern="100">
                            <a:latin typeface="Cambria Math" panose="02040503050406030204" pitchFamily="18" charset="0"/>
                            <a:ea typeface="Calibri" panose="020F0502020204030204" pitchFamily="34" charset="0"/>
                            <a:cs typeface="Times New Roman" panose="02020603050405020304" pitchFamily="18" charset="0"/>
                          </a:rPr>
                        </m:ctrlPr>
                      </m:sSubSupPr>
                      <m:e>
                        <m:r>
                          <a:rPr lang="en-US" i="1" kern="100">
                            <a:latin typeface="Cambria Math" panose="02040503050406030204" pitchFamily="18" charset="0"/>
                            <a:ea typeface="Calibri" panose="020F0502020204030204" pitchFamily="34" charset="0"/>
                            <a:cs typeface="Times New Roman" panose="02020603050405020304" pitchFamily="18" charset="0"/>
                          </a:rPr>
                          <m:t>𝐹</m:t>
                        </m:r>
                      </m:e>
                      <m:sub>
                        <m:r>
                          <a:rPr lang="en-US" i="1" kern="100">
                            <a:latin typeface="Cambria Math" panose="02040503050406030204" pitchFamily="18" charset="0"/>
                            <a:ea typeface="Calibri" panose="020F0502020204030204" pitchFamily="34" charset="0"/>
                            <a:cs typeface="Times New Roman" panose="02020603050405020304" pitchFamily="18" charset="0"/>
                          </a:rPr>
                          <m:t>𝑇𝑂𝐴</m:t>
                        </m:r>
                      </m:sub>
                      <m:sup>
                        <m:r>
                          <a:rPr lang="en-US" i="1" kern="100">
                            <a:latin typeface="Cambria Math" panose="02040503050406030204" pitchFamily="18" charset="0"/>
                            <a:ea typeface="Calibri" panose="020F0502020204030204" pitchFamily="34" charset="0"/>
                            <a:cs typeface="Times New Roman" panose="02020603050405020304" pitchFamily="18" charset="0"/>
                          </a:rPr>
                          <m:t>↑</m:t>
                        </m:r>
                      </m:sup>
                    </m:sSubSup>
                  </m:oMath>
                </a14:m>
                <a:r>
                  <a:rPr lang="en-US"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Sup>
                      <m:sSubSupPr>
                        <m:ctrlPr>
                          <a:rPr lang="es-PE" i="1" kern="100">
                            <a:latin typeface="Cambria Math" panose="02040503050406030204" pitchFamily="18" charset="0"/>
                            <a:ea typeface="Calibri" panose="020F0502020204030204" pitchFamily="34" charset="0"/>
                            <a:cs typeface="Times New Roman" panose="02020603050405020304" pitchFamily="18" charset="0"/>
                          </a:rPr>
                        </m:ctrlPr>
                      </m:sSubSupPr>
                      <m:e>
                        <m:r>
                          <a:rPr lang="en-US" i="1" kern="100">
                            <a:latin typeface="Cambria Math" panose="02040503050406030204" pitchFamily="18" charset="0"/>
                            <a:ea typeface="Calibri" panose="020F0502020204030204" pitchFamily="34" charset="0"/>
                            <a:cs typeface="Times New Roman" panose="02020603050405020304" pitchFamily="18" charset="0"/>
                          </a:rPr>
                          <m:t>𝐹</m:t>
                        </m:r>
                      </m:e>
                      <m:sub>
                        <m:r>
                          <a:rPr lang="en-US" i="1" kern="100">
                            <a:latin typeface="Cambria Math" panose="02040503050406030204" pitchFamily="18" charset="0"/>
                            <a:ea typeface="Calibri" panose="020F0502020204030204" pitchFamily="34" charset="0"/>
                            <a:cs typeface="Times New Roman" panose="02020603050405020304" pitchFamily="18" charset="0"/>
                          </a:rPr>
                          <m:t>𝑇𝑂𝐴</m:t>
                        </m:r>
                        <m:r>
                          <a:rPr lang="en-US" i="1" kern="100">
                            <a:latin typeface="Cambria Math" panose="02040503050406030204" pitchFamily="18" charset="0"/>
                            <a:ea typeface="Calibri" panose="020F0502020204030204" pitchFamily="34" charset="0"/>
                            <a:cs typeface="Times New Roman" panose="02020603050405020304" pitchFamily="18" charset="0"/>
                          </a:rPr>
                          <m:t>,0</m:t>
                        </m:r>
                      </m:sub>
                      <m:sup>
                        <m:r>
                          <a:rPr lang="en-US" i="1" kern="100">
                            <a:latin typeface="Cambria Math" panose="02040503050406030204" pitchFamily="18" charset="0"/>
                            <a:ea typeface="Calibri" panose="020F0502020204030204" pitchFamily="34" charset="0"/>
                            <a:cs typeface="Times New Roman" panose="02020603050405020304" pitchFamily="18" charset="0"/>
                          </a:rPr>
                          <m:t>↓</m:t>
                        </m:r>
                      </m:sup>
                    </m:sSubSup>
                  </m:oMath>
                </a14:m>
                <a:r>
                  <a:rPr lang="en-US" kern="100" dirty="0">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sSubSup>
                      <m:sSubSupPr>
                        <m:ctrlPr>
                          <a:rPr lang="es-PE" i="1" kern="100">
                            <a:latin typeface="Cambria Math" panose="02040503050406030204" pitchFamily="18" charset="0"/>
                            <a:ea typeface="Calibri" panose="020F0502020204030204" pitchFamily="34" charset="0"/>
                            <a:cs typeface="Times New Roman" panose="02020603050405020304" pitchFamily="18" charset="0"/>
                          </a:rPr>
                        </m:ctrlPr>
                      </m:sSubSupPr>
                      <m:e>
                        <m:r>
                          <a:rPr lang="en-US" i="1" kern="100">
                            <a:latin typeface="Cambria Math" panose="02040503050406030204" pitchFamily="18" charset="0"/>
                            <a:ea typeface="Calibri" panose="020F0502020204030204" pitchFamily="34" charset="0"/>
                            <a:cs typeface="Times New Roman" panose="02020603050405020304" pitchFamily="18" charset="0"/>
                          </a:rPr>
                          <m:t>𝐹</m:t>
                        </m:r>
                      </m:e>
                      <m:sub>
                        <m:r>
                          <a:rPr lang="en-US" i="1" kern="100">
                            <a:latin typeface="Cambria Math" panose="02040503050406030204" pitchFamily="18" charset="0"/>
                            <a:ea typeface="Calibri" panose="020F0502020204030204" pitchFamily="34" charset="0"/>
                            <a:cs typeface="Times New Roman" panose="02020603050405020304" pitchFamily="18" charset="0"/>
                          </a:rPr>
                          <m:t>𝑇𝑂𝐴</m:t>
                        </m:r>
                        <m:r>
                          <a:rPr lang="en-US" i="1" kern="100">
                            <a:latin typeface="Cambria Math" panose="02040503050406030204" pitchFamily="18" charset="0"/>
                            <a:ea typeface="Calibri" panose="020F0502020204030204" pitchFamily="34" charset="0"/>
                            <a:cs typeface="Times New Roman" panose="02020603050405020304" pitchFamily="18" charset="0"/>
                          </a:rPr>
                          <m:t>,0</m:t>
                        </m:r>
                      </m:sub>
                      <m:sup>
                        <m:r>
                          <a:rPr lang="en-US" i="1" kern="100">
                            <a:latin typeface="Cambria Math" panose="02040503050406030204" pitchFamily="18" charset="0"/>
                            <a:ea typeface="Calibri" panose="020F0502020204030204" pitchFamily="34" charset="0"/>
                            <a:cs typeface="Times New Roman" panose="02020603050405020304" pitchFamily="18" charset="0"/>
                          </a:rPr>
                          <m:t>↑</m:t>
                        </m:r>
                      </m:sup>
                    </m:sSubSup>
                  </m:oMath>
                </a14:m>
                <a:r>
                  <a:rPr lang="en-US" kern="100" dirty="0">
                    <a:latin typeface="Times New Roman" panose="02020603050405020304" pitchFamily="18" charset="0"/>
                    <a:ea typeface="Calibri" panose="020F0502020204030204" pitchFamily="34" charset="0"/>
                    <a:cs typeface="Times New Roman" panose="02020603050405020304" pitchFamily="18" charset="0"/>
                  </a:rPr>
                  <a:t>)                                                                         (1)</a:t>
                </a:r>
              </a:p>
              <a:p>
                <a:pPr marL="0" indent="0">
                  <a:buNone/>
                </a:pPr>
                <a:endParaRPr lang="es-PE" kern="100" dirty="0">
                  <a:latin typeface="Calibri" panose="020F0502020204030204" pitchFamily="34" charset="0"/>
                  <a:ea typeface="Calibri" panose="020F0502020204030204" pitchFamily="34" charset="0"/>
                  <a:cs typeface="Times New Roman" panose="02020603050405020304" pitchFamily="18" charset="0"/>
                </a:endParaRPr>
              </a:p>
              <a:p>
                <a:r>
                  <a:rPr lang="es-PE" b="1" dirty="0">
                    <a:latin typeface="Times New Roman" panose="02020603050405020304" pitchFamily="18" charset="0"/>
                    <a:ea typeface="Calibri" panose="020F0502020204030204" pitchFamily="34" charset="0"/>
                  </a:rPr>
                  <a:t> </a:t>
                </a:r>
                <a14:m>
                  <m:oMath xmlns:m="http://schemas.openxmlformats.org/officeDocument/2006/math">
                    <m:r>
                      <a:rPr lang="en-US" i="1">
                        <a:latin typeface="Cambria Math" panose="02040503050406030204" pitchFamily="18" charset="0"/>
                      </a:rPr>
                      <m:t>∆</m:t>
                    </m:r>
                  </m:oMath>
                </a14:m>
                <a:r>
                  <a:rPr lang="en-US" dirty="0"/>
                  <a:t> </a:t>
                </a:r>
                <a14:m>
                  <m:oMath xmlns:m="http://schemas.openxmlformats.org/officeDocument/2006/math">
                    <m:sSub>
                      <m:sSubPr>
                        <m:ctrlPr>
                          <a:rPr lang="es-PE" i="1">
                            <a:latin typeface="Cambria Math" panose="02040503050406030204" pitchFamily="18" charset="0"/>
                          </a:rPr>
                        </m:ctrlPr>
                      </m:sSubPr>
                      <m:e>
                        <m:r>
                          <a:rPr lang="en-US" i="1">
                            <a:latin typeface="Cambria Math" panose="02040503050406030204" pitchFamily="18" charset="0"/>
                          </a:rPr>
                          <m:t>𝐴𝑅𝐹</m:t>
                        </m:r>
                      </m:e>
                      <m:sub>
                        <m:r>
                          <a:rPr lang="en-US" i="1">
                            <a:latin typeface="Cambria Math" panose="02040503050406030204" pitchFamily="18" charset="0"/>
                          </a:rPr>
                          <m:t>𝐵𝑂𝐴</m:t>
                        </m:r>
                      </m:sub>
                    </m:sSub>
                  </m:oMath>
                </a14:m>
                <a:r>
                  <a:rPr lang="en-US" dirty="0"/>
                  <a:t> = (</a:t>
                </a:r>
                <a14:m>
                  <m:oMath xmlns:m="http://schemas.openxmlformats.org/officeDocument/2006/math">
                    <m:sSubSup>
                      <m:sSubSupPr>
                        <m:ctrlPr>
                          <a:rPr lang="es-PE"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𝐵𝑂𝐴</m:t>
                        </m:r>
                      </m:sub>
                      <m:sup>
                        <m:r>
                          <a:rPr lang="en-US" i="1">
                            <a:latin typeface="Cambria Math" panose="02040503050406030204" pitchFamily="18" charset="0"/>
                          </a:rPr>
                          <m:t>↓</m:t>
                        </m:r>
                      </m:sup>
                    </m:sSubSup>
                  </m:oMath>
                </a14:m>
                <a:r>
                  <a:rPr lang="en-US" dirty="0"/>
                  <a:t> - </a:t>
                </a:r>
                <a14:m>
                  <m:oMath xmlns:m="http://schemas.openxmlformats.org/officeDocument/2006/math">
                    <m:sSubSup>
                      <m:sSubSupPr>
                        <m:ctrlPr>
                          <a:rPr lang="es-PE"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𝐵𝑂𝐴</m:t>
                        </m:r>
                      </m:sub>
                      <m:sup>
                        <m:r>
                          <a:rPr lang="en-US" i="1">
                            <a:latin typeface="Cambria Math" panose="02040503050406030204" pitchFamily="18" charset="0"/>
                          </a:rPr>
                          <m:t>↑</m:t>
                        </m:r>
                      </m:sup>
                    </m:sSubSup>
                  </m:oMath>
                </a14:m>
                <a:r>
                  <a:rPr lang="en-US" dirty="0"/>
                  <a:t>) -(</a:t>
                </a:r>
                <a14:m>
                  <m:oMath xmlns:m="http://schemas.openxmlformats.org/officeDocument/2006/math">
                    <m:sSubSup>
                      <m:sSubSupPr>
                        <m:ctrlPr>
                          <a:rPr lang="es-PE"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𝐵𝑂𝐴</m:t>
                        </m:r>
                        <m:r>
                          <a:rPr lang="en-US" i="1">
                            <a:latin typeface="Cambria Math" panose="02040503050406030204" pitchFamily="18" charset="0"/>
                          </a:rPr>
                          <m:t>,0</m:t>
                        </m:r>
                      </m:sub>
                      <m:sup>
                        <m:r>
                          <a:rPr lang="en-US" i="1">
                            <a:latin typeface="Cambria Math" panose="02040503050406030204" pitchFamily="18" charset="0"/>
                          </a:rPr>
                          <m:t>↓</m:t>
                        </m:r>
                      </m:sup>
                    </m:sSubSup>
                  </m:oMath>
                </a14:m>
                <a:r>
                  <a:rPr lang="en-US" dirty="0"/>
                  <a:t> - </a:t>
                </a:r>
                <a14:m>
                  <m:oMath xmlns:m="http://schemas.openxmlformats.org/officeDocument/2006/math">
                    <m:sSubSup>
                      <m:sSubSupPr>
                        <m:ctrlPr>
                          <a:rPr lang="es-PE"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𝐵𝑂𝐴</m:t>
                        </m:r>
                        <m:r>
                          <a:rPr lang="en-US" i="1">
                            <a:latin typeface="Cambria Math" panose="02040503050406030204" pitchFamily="18" charset="0"/>
                          </a:rPr>
                          <m:t>,0</m:t>
                        </m:r>
                      </m:sub>
                      <m:sup>
                        <m:r>
                          <a:rPr lang="en-US" i="1">
                            <a:latin typeface="Cambria Math" panose="02040503050406030204" pitchFamily="18" charset="0"/>
                          </a:rPr>
                          <m:t>↑</m:t>
                        </m:r>
                      </m:sup>
                    </m:sSubSup>
                  </m:oMath>
                </a14:m>
                <a:r>
                  <a:rPr lang="en-US" dirty="0"/>
                  <a:t>)                                                                                     (2)</a:t>
                </a:r>
              </a:p>
              <a:p>
                <a:pPr marL="0" indent="0">
                  <a:buNone/>
                </a:pPr>
                <a:endParaRPr lang="en-US" dirty="0">
                  <a:latin typeface="Times New Roman" panose="02020603050405020304" pitchFamily="18" charset="0"/>
                  <a:ea typeface="Calibri" panose="020F0502020204030204" pitchFamily="34" charset="0"/>
                </a:endParaRPr>
              </a:p>
              <a:p>
                <a14:m>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m:t>
                    </m:r>
                  </m:oMath>
                </a14:m>
                <a:r>
                  <a:rPr lang="en-US" dirty="0">
                    <a:latin typeface="Times New Roman" panose="02020603050405020304" pitchFamily="18" charset="0"/>
                    <a:ea typeface="Calibri" panose="020F0502020204030204" pitchFamily="34" charset="0"/>
                  </a:rPr>
                  <a:t> </a:t>
                </a:r>
                <a14:m>
                  <m:oMath xmlns:m="http://schemas.openxmlformats.org/officeDocument/2006/math">
                    <m:sSub>
                      <m:sSubPr>
                        <m:ctrlPr>
                          <a:rPr lang="es-PE" i="1">
                            <a:latin typeface="Cambria Math" panose="020405030504060302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𝐴𝑅𝐹</m:t>
                        </m:r>
                      </m:e>
                      <m:sub>
                        <m:r>
                          <a:rPr lang="en-US" i="1">
                            <a:latin typeface="Cambria Math" panose="02040503050406030204" pitchFamily="18" charset="0"/>
                            <a:ea typeface="Calibri" panose="020F0502020204030204" pitchFamily="34" charset="0"/>
                            <a:cs typeface="Times New Roman" panose="02020603050405020304" pitchFamily="18" charset="0"/>
                          </a:rPr>
                          <m:t>𝐴𝑇𝑀</m:t>
                        </m:r>
                      </m:sub>
                    </m:sSub>
                  </m:oMath>
                </a14:m>
                <a:r>
                  <a:rPr lang="en-US" dirty="0">
                    <a:latin typeface="Times New Roman" panose="02020603050405020304" pitchFamily="18" charset="0"/>
                    <a:ea typeface="Calibri" panose="020F0502020204030204" pitchFamily="34" charset="0"/>
                  </a:rPr>
                  <a:t> = </a:t>
                </a:r>
                <a14:m>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m:t>
                    </m:r>
                  </m:oMath>
                </a14:m>
                <a:r>
                  <a:rPr lang="en-US" dirty="0">
                    <a:latin typeface="Times New Roman" panose="02020603050405020304" pitchFamily="18" charset="0"/>
                    <a:ea typeface="Calibri" panose="020F0502020204030204" pitchFamily="34" charset="0"/>
                  </a:rPr>
                  <a:t> </a:t>
                </a:r>
                <a14:m>
                  <m:oMath xmlns:m="http://schemas.openxmlformats.org/officeDocument/2006/math">
                    <m:sSub>
                      <m:sSubPr>
                        <m:ctrlPr>
                          <a:rPr lang="es-PE" i="1">
                            <a:latin typeface="Cambria Math" panose="020405030504060302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𝐴𝑅𝐹</m:t>
                        </m:r>
                      </m:e>
                      <m:sub>
                        <m:r>
                          <a:rPr lang="en-US" i="1">
                            <a:latin typeface="Cambria Math" panose="02040503050406030204" pitchFamily="18" charset="0"/>
                            <a:ea typeface="Calibri" panose="020F0502020204030204" pitchFamily="34" charset="0"/>
                            <a:cs typeface="Times New Roman" panose="02020603050405020304" pitchFamily="18" charset="0"/>
                          </a:rPr>
                          <m:t>𝑇𝑂𝐴</m:t>
                        </m:r>
                      </m:sub>
                    </m:sSub>
                  </m:oMath>
                </a14:m>
                <a:r>
                  <a:rPr lang="en-US" dirty="0">
                    <a:latin typeface="Times New Roman" panose="02020603050405020304" pitchFamily="18" charset="0"/>
                    <a:ea typeface="Calibri" panose="020F0502020204030204" pitchFamily="34" charset="0"/>
                  </a:rPr>
                  <a:t> -</a:t>
                </a:r>
                <a14:m>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m:t>
                    </m:r>
                  </m:oMath>
                </a14:m>
                <a:r>
                  <a:rPr lang="en-US" dirty="0">
                    <a:latin typeface="Times New Roman" panose="02020603050405020304" pitchFamily="18" charset="0"/>
                    <a:ea typeface="Calibri" panose="020F0502020204030204" pitchFamily="34" charset="0"/>
                  </a:rPr>
                  <a:t> </a:t>
                </a:r>
                <a14:m>
                  <m:oMath xmlns:m="http://schemas.openxmlformats.org/officeDocument/2006/math">
                    <m:sSub>
                      <m:sSubPr>
                        <m:ctrlPr>
                          <a:rPr lang="es-PE" i="1">
                            <a:latin typeface="Cambria Math" panose="020405030504060302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𝐴𝑅𝐹</m:t>
                        </m:r>
                      </m:e>
                      <m:sub>
                        <m:r>
                          <a:rPr lang="en-US" i="1">
                            <a:latin typeface="Cambria Math" panose="02040503050406030204" pitchFamily="18" charset="0"/>
                            <a:ea typeface="Calibri" panose="020F0502020204030204" pitchFamily="34" charset="0"/>
                            <a:cs typeface="Times New Roman" panose="02020603050405020304" pitchFamily="18" charset="0"/>
                          </a:rPr>
                          <m:t>𝐵𝑂𝐴</m:t>
                        </m:r>
                      </m:sub>
                    </m:sSub>
                  </m:oMath>
                </a14:m>
                <a:r>
                  <a:rPr lang="en-US" dirty="0">
                    <a:latin typeface="Times New Roman" panose="02020603050405020304" pitchFamily="18" charset="0"/>
                    <a:ea typeface="Calibri" panose="020F0502020204030204" pitchFamily="34" charset="0"/>
                  </a:rPr>
                  <a:t>                                                                                          (3)</a:t>
                </a:r>
              </a:p>
              <a:p>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El ARF se </a:t>
                </a:r>
                <a:r>
                  <a:rPr lang="en-US" dirty="0" err="1">
                    <a:latin typeface="Times New Roman" panose="02020603050405020304" pitchFamily="18" charset="0"/>
                    <a:ea typeface="Calibri" panose="020F0502020204030204" pitchFamily="34" charset="0"/>
                  </a:rPr>
                  <a:t>calculó</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mediante</a:t>
                </a:r>
                <a:r>
                  <a:rPr lang="en-US" dirty="0">
                    <a:latin typeface="Times New Roman" panose="02020603050405020304" pitchFamily="18" charset="0"/>
                    <a:ea typeface="Calibri" panose="020F0502020204030204" pitchFamily="34" charset="0"/>
                  </a:rPr>
                  <a:t> </a:t>
                </a:r>
                <a:r>
                  <a:rPr lang="es-MX" dirty="0">
                    <a:latin typeface="Times New Roman" panose="02020603050405020304" pitchFamily="18" charset="0"/>
                    <a:ea typeface="Calibri" panose="020F0502020204030204" pitchFamily="34" charset="0"/>
                  </a:rPr>
                  <a:t>e</a:t>
                </a:r>
                <a:r>
                  <a:rPr lang="es-MX" dirty="0"/>
                  <a:t>l modelo de Transferencia </a:t>
                </a:r>
                <a:r>
                  <a:rPr lang="es-MX" dirty="0" err="1"/>
                  <a:t>Radiativa</a:t>
                </a:r>
                <a:r>
                  <a:rPr lang="es-MX" dirty="0"/>
                  <a:t> Atmosférica Discreta de Santa Bárbara (SBDART) (</a:t>
                </a:r>
                <a:r>
                  <a:rPr lang="es-MX" dirty="0" err="1"/>
                  <a:t>Ricchiazzi</a:t>
                </a:r>
                <a:r>
                  <a:rPr lang="es-MX" dirty="0"/>
                  <a:t>, Gautier y </a:t>
                </a:r>
                <a:r>
                  <a:rPr lang="es-MX" dirty="0" err="1"/>
                  <a:t>Sowle</a:t>
                </a:r>
                <a:r>
                  <a:rPr lang="es-MX" dirty="0"/>
                  <a:t>, 1998).</a:t>
                </a:r>
                <a:endParaRPr lang="es-PE" dirty="0"/>
              </a:p>
              <a:p>
                <a:pPr marL="0" indent="0">
                  <a:buNone/>
                </a:pPr>
                <a:endParaRPr lang="es-MX" sz="1600" dirty="0">
                  <a:latin typeface="Times New Roman" panose="02020603050405020304" pitchFamily="18" charset="0"/>
                  <a:ea typeface="Calibri" panose="020F0502020204030204" pitchFamily="34" charset="0"/>
                </a:endParaRPr>
              </a:p>
            </p:txBody>
          </p:sp>
        </mc:Choice>
        <mc:Fallback xmlns="">
          <p:sp>
            <p:nvSpPr>
              <p:cNvPr id="3" name="Marcador de contenido 2">
                <a:extLst>
                  <a:ext uri="{FF2B5EF4-FFF2-40B4-BE49-F238E27FC236}">
                    <a16:creationId xmlns:a16="http://schemas.microsoft.com/office/drawing/2014/main" id="{43F41558-285D-4B41-D6B6-70426BB02C5A}"/>
                  </a:ext>
                </a:extLst>
              </p:cNvPr>
              <p:cNvSpPr>
                <a:spLocks noGrp="1" noRot="1" noChangeAspect="1" noMove="1" noResize="1" noEditPoints="1" noAdjustHandles="1" noChangeArrowheads="1" noChangeShapeType="1" noTextEdit="1"/>
              </p:cNvSpPr>
              <p:nvPr>
                <p:ph idx="1"/>
              </p:nvPr>
            </p:nvSpPr>
            <p:spPr>
              <a:xfrm>
                <a:off x="838200" y="1356852"/>
                <a:ext cx="10515600" cy="5073445"/>
              </a:xfrm>
              <a:blipFill>
                <a:blip r:embed="rId2"/>
                <a:stretch>
                  <a:fillRect l="-754" t="-2524"/>
                </a:stretch>
              </a:blipFill>
            </p:spPr>
            <p:txBody>
              <a:bodyPr/>
              <a:lstStyle/>
              <a:p>
                <a:r>
                  <a:rPr lang="es-MX">
                    <a:noFill/>
                  </a:rPr>
                  <a:t> </a:t>
                </a:r>
              </a:p>
            </p:txBody>
          </p:sp>
        </mc:Fallback>
      </mc:AlternateContent>
    </p:spTree>
    <p:extLst>
      <p:ext uri="{BB962C8B-B14F-4D97-AF65-F5344CB8AC3E}">
        <p14:creationId xmlns:p14="http://schemas.microsoft.com/office/powerpoint/2010/main" val="1816319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2D5F3-8BF4-B71E-3B81-D14FD1DEAF4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F43FF77-9C00-9EFE-0BA4-B676EB22FDBE}"/>
              </a:ext>
            </a:extLst>
          </p:cNvPr>
          <p:cNvSpPr>
            <a:spLocks noGrp="1"/>
          </p:cNvSpPr>
          <p:nvPr>
            <p:ph type="title"/>
          </p:nvPr>
        </p:nvSpPr>
        <p:spPr>
          <a:xfrm>
            <a:off x="838200" y="578050"/>
            <a:ext cx="10515600" cy="614377"/>
          </a:xfrm>
        </p:spPr>
        <p:txBody>
          <a:bodyPr>
            <a:normAutofit/>
          </a:bodyPr>
          <a:lstStyle/>
          <a:p>
            <a:r>
              <a:rPr lang="es-ES" sz="2800" b="1" dirty="0">
                <a:solidFill>
                  <a:srgbClr val="005EA4"/>
                </a:solidFill>
              </a:rPr>
              <a:t>Análisis de regiones fuentes de aerosoles mediante HYSPLIT</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1118A083-E702-8706-4FF6-90A92D91CF67}"/>
              </a:ext>
            </a:extLst>
          </p:cNvPr>
          <p:cNvSpPr>
            <a:spLocks noGrp="1"/>
          </p:cNvSpPr>
          <p:nvPr>
            <p:ph idx="1"/>
          </p:nvPr>
        </p:nvSpPr>
        <p:spPr>
          <a:xfrm>
            <a:off x="838200" y="1356852"/>
            <a:ext cx="10515600" cy="5073445"/>
          </a:xfrm>
        </p:spPr>
        <p:txBody>
          <a:bodyPr>
            <a:normAutofit/>
          </a:bodyPr>
          <a:lstStyle/>
          <a:p>
            <a:pPr marL="0" indent="0">
              <a:buNone/>
            </a:pPr>
            <a:endParaRPr lang="es-PE" dirty="0"/>
          </a:p>
          <a:p>
            <a:pPr marL="0" indent="0">
              <a:buNone/>
            </a:pPr>
            <a:endParaRPr lang="es-MX" sz="1600" dirty="0">
              <a:latin typeface="Times New Roman" panose="02020603050405020304" pitchFamily="18" charset="0"/>
              <a:ea typeface="Calibri" panose="020F0502020204030204" pitchFamily="34" charset="0"/>
            </a:endParaRPr>
          </a:p>
        </p:txBody>
      </p:sp>
      <p:pic>
        <p:nvPicPr>
          <p:cNvPr id="6" name="Imagen 5">
            <a:extLst>
              <a:ext uri="{FF2B5EF4-FFF2-40B4-BE49-F238E27FC236}">
                <a16:creationId xmlns:a16="http://schemas.microsoft.com/office/drawing/2014/main" id="{093D76E0-99D2-3ED6-C905-E48649F34268}"/>
              </a:ext>
            </a:extLst>
          </p:cNvPr>
          <p:cNvPicPr>
            <a:picLocks noChangeAspect="1"/>
          </p:cNvPicPr>
          <p:nvPr/>
        </p:nvPicPr>
        <p:blipFill>
          <a:blip r:embed="rId2"/>
          <a:stretch>
            <a:fillRect/>
          </a:stretch>
        </p:blipFill>
        <p:spPr>
          <a:xfrm>
            <a:off x="282804" y="1192427"/>
            <a:ext cx="10614581" cy="5361780"/>
          </a:xfrm>
          <a:prstGeom prst="rect">
            <a:avLst/>
          </a:prstGeom>
        </p:spPr>
      </p:pic>
    </p:spTree>
    <p:extLst>
      <p:ext uri="{BB962C8B-B14F-4D97-AF65-F5344CB8AC3E}">
        <p14:creationId xmlns:p14="http://schemas.microsoft.com/office/powerpoint/2010/main" val="464275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A2EA6-0F54-1511-AFA5-1520AD69106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DD506FB-D4B4-E5B6-F0ED-67655D96A95B}"/>
              </a:ext>
            </a:extLst>
          </p:cNvPr>
          <p:cNvSpPr>
            <a:spLocks noGrp="1"/>
          </p:cNvSpPr>
          <p:nvPr>
            <p:ph type="title"/>
          </p:nvPr>
        </p:nvSpPr>
        <p:spPr>
          <a:xfrm>
            <a:off x="838200" y="578050"/>
            <a:ext cx="10515600" cy="614377"/>
          </a:xfrm>
        </p:spPr>
        <p:txBody>
          <a:bodyPr>
            <a:normAutofit/>
          </a:bodyPr>
          <a:lstStyle/>
          <a:p>
            <a:r>
              <a:rPr lang="es-ES" sz="2800" b="1" dirty="0">
                <a:solidFill>
                  <a:srgbClr val="005EA4"/>
                </a:solidFill>
              </a:rPr>
              <a:t>Áreas de influencia</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A58B36B2-826B-7214-CF4E-5A1761D37BA8}"/>
              </a:ext>
            </a:extLst>
          </p:cNvPr>
          <p:cNvSpPr>
            <a:spLocks noGrp="1"/>
          </p:cNvSpPr>
          <p:nvPr>
            <p:ph idx="1"/>
          </p:nvPr>
        </p:nvSpPr>
        <p:spPr>
          <a:xfrm>
            <a:off x="838200" y="1356852"/>
            <a:ext cx="10515600" cy="5073445"/>
          </a:xfrm>
        </p:spPr>
        <p:txBody>
          <a:bodyPr>
            <a:normAutofit/>
          </a:bodyPr>
          <a:lstStyle/>
          <a:p>
            <a:pPr marL="0" indent="0">
              <a:buNone/>
            </a:pPr>
            <a:endParaRPr lang="es-PE" dirty="0"/>
          </a:p>
          <a:p>
            <a:pPr marL="0" indent="0">
              <a:buNone/>
            </a:pPr>
            <a:endParaRPr lang="es-MX" sz="1600" dirty="0">
              <a:latin typeface="Times New Roman" panose="02020603050405020304" pitchFamily="18" charset="0"/>
              <a:ea typeface="Calibri" panose="020F0502020204030204" pitchFamily="34" charset="0"/>
            </a:endParaRPr>
          </a:p>
        </p:txBody>
      </p:sp>
      <p:pic>
        <p:nvPicPr>
          <p:cNvPr id="8" name="Imagen 7">
            <a:extLst>
              <a:ext uri="{FF2B5EF4-FFF2-40B4-BE49-F238E27FC236}">
                <a16:creationId xmlns:a16="http://schemas.microsoft.com/office/drawing/2014/main" id="{20EF5414-1B2A-F564-7D3B-9D3D24268F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0894" y="1415006"/>
            <a:ext cx="7947068" cy="4864944"/>
          </a:xfrm>
          <a:prstGeom prst="rect">
            <a:avLst/>
          </a:prstGeom>
          <a:noFill/>
          <a:ln>
            <a:noFill/>
          </a:ln>
        </p:spPr>
      </p:pic>
    </p:spTree>
    <p:extLst>
      <p:ext uri="{BB962C8B-B14F-4D97-AF65-F5344CB8AC3E}">
        <p14:creationId xmlns:p14="http://schemas.microsoft.com/office/powerpoint/2010/main" val="89120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126D8-A446-591E-FC03-5CB6E09611B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061042F-AD6F-6C76-591D-FE11839F7CF3}"/>
              </a:ext>
            </a:extLst>
          </p:cNvPr>
          <p:cNvSpPr>
            <a:spLocks noGrp="1"/>
          </p:cNvSpPr>
          <p:nvPr>
            <p:ph type="title"/>
          </p:nvPr>
        </p:nvSpPr>
        <p:spPr>
          <a:xfrm>
            <a:off x="838200" y="578050"/>
            <a:ext cx="10515600" cy="614377"/>
          </a:xfrm>
        </p:spPr>
        <p:txBody>
          <a:bodyPr>
            <a:normAutofit/>
          </a:bodyPr>
          <a:lstStyle/>
          <a:p>
            <a:r>
              <a:rPr lang="es-ES" sz="2800" b="1" dirty="0">
                <a:solidFill>
                  <a:srgbClr val="005EA4"/>
                </a:solidFill>
              </a:rPr>
              <a:t>Número de incendios forestales y PM10</a:t>
            </a:r>
            <a:endParaRPr lang="es-PE" sz="2800" b="1" dirty="0">
              <a:solidFill>
                <a:srgbClr val="09556F"/>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99B69351-5BED-A06F-EA5C-059B1591946B}"/>
              </a:ext>
            </a:extLst>
          </p:cNvPr>
          <p:cNvSpPr>
            <a:spLocks noGrp="1"/>
          </p:cNvSpPr>
          <p:nvPr>
            <p:ph idx="1"/>
          </p:nvPr>
        </p:nvSpPr>
        <p:spPr>
          <a:xfrm>
            <a:off x="365697" y="1356852"/>
            <a:ext cx="10988103" cy="5073445"/>
          </a:xfrm>
        </p:spPr>
        <p:txBody>
          <a:bodyPr>
            <a:normAutofit/>
          </a:bodyPr>
          <a:lstStyle/>
          <a:p>
            <a:pPr marL="0" indent="0">
              <a:buNone/>
            </a:pPr>
            <a:r>
              <a:rPr lang="es-MX" sz="1600" dirty="0">
                <a:latin typeface="Times New Roman" panose="02020603050405020304" pitchFamily="18" charset="0"/>
                <a:ea typeface="Calibri" panose="020F0502020204030204" pitchFamily="34" charset="0"/>
              </a:rPr>
              <a:t> </a:t>
            </a:r>
          </a:p>
        </p:txBody>
      </p:sp>
      <p:pic>
        <p:nvPicPr>
          <p:cNvPr id="5" name="Imagen 4">
            <a:extLst>
              <a:ext uri="{FF2B5EF4-FFF2-40B4-BE49-F238E27FC236}">
                <a16:creationId xmlns:a16="http://schemas.microsoft.com/office/drawing/2014/main" id="{DAF88ED1-5538-2F20-6FF2-998DF3772247}"/>
              </a:ext>
            </a:extLst>
          </p:cNvPr>
          <p:cNvPicPr>
            <a:picLocks noChangeAspect="1"/>
          </p:cNvPicPr>
          <p:nvPr/>
        </p:nvPicPr>
        <p:blipFill>
          <a:blip r:embed="rId2"/>
          <a:stretch>
            <a:fillRect/>
          </a:stretch>
        </p:blipFill>
        <p:spPr>
          <a:xfrm>
            <a:off x="365697" y="1528762"/>
            <a:ext cx="6342208" cy="4267354"/>
          </a:xfrm>
          <a:prstGeom prst="rect">
            <a:avLst/>
          </a:prstGeom>
        </p:spPr>
      </p:pic>
      <p:pic>
        <p:nvPicPr>
          <p:cNvPr id="7" name="Imagen 6">
            <a:extLst>
              <a:ext uri="{FF2B5EF4-FFF2-40B4-BE49-F238E27FC236}">
                <a16:creationId xmlns:a16="http://schemas.microsoft.com/office/drawing/2014/main" id="{292C4834-12E0-6430-E7BB-5D1E72D98915}"/>
              </a:ext>
            </a:extLst>
          </p:cNvPr>
          <p:cNvPicPr>
            <a:picLocks noChangeAspect="1"/>
          </p:cNvPicPr>
          <p:nvPr/>
        </p:nvPicPr>
        <p:blipFill>
          <a:blip r:embed="rId3"/>
          <a:stretch>
            <a:fillRect/>
          </a:stretch>
        </p:blipFill>
        <p:spPr>
          <a:xfrm>
            <a:off x="6850473" y="1528763"/>
            <a:ext cx="5341527" cy="2696200"/>
          </a:xfrm>
          <a:prstGeom prst="rect">
            <a:avLst/>
          </a:prstGeom>
        </p:spPr>
      </p:pic>
    </p:spTree>
    <p:extLst>
      <p:ext uri="{BB962C8B-B14F-4D97-AF65-F5344CB8AC3E}">
        <p14:creationId xmlns:p14="http://schemas.microsoft.com/office/powerpoint/2010/main" val="33341215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1144</Words>
  <Application>Microsoft Office PowerPoint</Application>
  <PresentationFormat>Panorámica</PresentationFormat>
  <Paragraphs>187</Paragraphs>
  <Slides>23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Arial</vt:lpstr>
      <vt:lpstr>Calibri</vt:lpstr>
      <vt:lpstr>Calibri Light</vt:lpstr>
      <vt:lpstr>Cambria Math</vt:lpstr>
      <vt:lpstr>Times New Roman</vt:lpstr>
      <vt:lpstr>Tema de Office</vt:lpstr>
      <vt:lpstr>Characterization of the Optical Properties of Biomass-Burning Aerosols in Two High Andean Cities, Huancayo and La Paz, and Their Effect on Radiative Forcing</vt:lpstr>
      <vt:lpstr>Introducción</vt:lpstr>
      <vt:lpstr>Tipos de aerosoles</vt:lpstr>
      <vt:lpstr>Lugares de Estudio</vt:lpstr>
      <vt:lpstr>Datos empleados</vt:lpstr>
      <vt:lpstr>Metodología</vt:lpstr>
      <vt:lpstr>Análisis de regiones fuentes de aerosoles mediante HYSPLIT</vt:lpstr>
      <vt:lpstr>Áreas de influencia</vt:lpstr>
      <vt:lpstr>Número de incendios forestales y PM10</vt:lpstr>
      <vt:lpstr>Variación porcentual de tipos de aerosoles</vt:lpstr>
      <vt:lpstr>Climatología mensual de espesor óptico de los aerosoles (AOD)</vt:lpstr>
      <vt:lpstr>Climatología multianual de Espesor Óptico de los Aerosoles (AOD)</vt:lpstr>
      <vt:lpstr>Climatología mensual del Exponente Angstrom (AE)</vt:lpstr>
      <vt:lpstr>Climatología multianual del Exponente Angstrom (AE)</vt:lpstr>
      <vt:lpstr>Climatología mensual del Parámetro de Asimetría (ASY)</vt:lpstr>
      <vt:lpstr>Climatología multianual del Parámetro de Asimetría (ASY)</vt:lpstr>
      <vt:lpstr>Climatología mensual y multianual del Albedo de Simple Dispersión (SSA)</vt:lpstr>
      <vt:lpstr>Climatología mensual del Forzamiento Radiativo de los Aerosoles (ARF)</vt:lpstr>
      <vt:lpstr>Climatología multianual del Forzamiento Radiativo de los Aerosoles (ARF)</vt:lpstr>
      <vt:lpstr>Conclusiones</vt:lpstr>
      <vt:lpstr>Recomendaciones</vt:lpstr>
      <vt:lpstr>Agradecimientos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Portada de la Presentación</dc:title>
  <dc:creator>Lorena Flores</dc:creator>
  <cp:lastModifiedBy>DELL</cp:lastModifiedBy>
  <cp:revision>28</cp:revision>
  <dcterms:created xsi:type="dcterms:W3CDTF">2018-09-06T22:34:26Z</dcterms:created>
  <dcterms:modified xsi:type="dcterms:W3CDTF">2025-12-18T05:04:31Z</dcterms:modified>
</cp:coreProperties>
</file>