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614" r:id="rId4"/>
    <p:sldId id="615" r:id="rId5"/>
    <p:sldId id="277" r:id="rId6"/>
    <p:sldId id="613" r:id="rId7"/>
    <p:sldId id="612" r:id="rId8"/>
    <p:sldId id="617" r:id="rId9"/>
    <p:sldId id="257" r:id="rId10"/>
    <p:sldId id="616" r:id="rId11"/>
    <p:sldId id="618" r:id="rId12"/>
    <p:sldId id="620" r:id="rId13"/>
    <p:sldId id="621" r:id="rId14"/>
    <p:sldId id="622" r:id="rId15"/>
    <p:sldId id="619" r:id="rId16"/>
    <p:sldId id="623" r:id="rId17"/>
    <p:sldId id="625" r:id="rId18"/>
    <p:sldId id="605" r:id="rId19"/>
    <p:sldId id="604" r:id="rId20"/>
    <p:sldId id="270" r:id="rId2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JACINTO GONZALES VICENTE" initials="MJGV" lastIdx="1" clrIdx="0">
    <p:extLst>
      <p:ext uri="{19B8F6BF-5375-455C-9EA6-DF929625EA0E}">
        <p15:presenceInfo xmlns:p15="http://schemas.microsoft.com/office/powerpoint/2012/main" userId="MARTIN JACINTO GONZALES VIC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99FF"/>
    <a:srgbClr val="000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9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0CB5B-3814-4673-8ABA-35586939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013B8F-EC00-4E59-9180-1931CFAE3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C5D0C4-83E4-48E0-84A5-3DED035A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08F95-30DE-42D9-8B2A-78A0A84E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F3F21A-B3B3-4BFD-A57E-B1A14EE8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164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155EF-9CE2-4BD6-A5F4-149F76AA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6DB62D-0AB6-4E52-8B17-4EBF1422B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95DF47-A60E-413A-8B74-983A56A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3EF5E1-CCF1-48B4-BF35-8A511D7F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224981-21BF-442A-9947-53245FB1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710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0C22D6-012B-4A04-A7A5-DA7562437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8CA499-D0DD-491A-A5AA-4F359F2B0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562555-ACB9-47DE-8E42-24AFEEF7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0AAE46-5837-4143-A118-D2D49BF4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A0DF9D-A492-4CA8-97D8-D0903A43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32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3D6AF-85AB-402F-BB22-6EBFCCD4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475958-6663-4548-ABB8-E1E88437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C96483-6725-42EA-A2E4-4CEA95E8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8CB94E-6E0F-4020-8362-0EBDD487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F1CCF5-6228-481F-8CDE-768F029E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552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7057C-E504-4192-BABE-CCD8C074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9E8756-B4D2-45D6-A2E3-C71263DD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C841FF-D21E-48E3-B8F8-BC866438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95DD61-4C8E-4277-8483-482BB471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EB71-11C4-4C8E-AC88-D67F0600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020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B4D3-CA69-4882-B58C-4E7FEBBC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77015-7614-4056-A035-FD9A66331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9E35E8-EB74-4704-ABF0-44631802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FBE50-37A3-4A3F-87FA-89AB9737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685FCA-47EC-443F-BEFC-7A2392CE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2BBB33-985E-40CB-86EA-034A8701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42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D375B-1F4E-445E-B8FB-F0F3DC13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E2E511-DFCB-4001-8469-5EC9709A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7AF2AE-E83A-46B4-97D6-BB3DAEF48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D17652-7506-4D98-A8CF-7E47DC50E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135B2B-168A-4967-A6E7-E4DAA9C67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5CAA17-C9AD-4648-B191-F075FE25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91C166-2C7C-4F43-B557-0C7E9B82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579562-422A-4EA1-A2DF-529D7616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639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E7638-FECA-455A-B716-F41591E0C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9A6137-BB21-463F-B025-D25B6C48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E5AB27-4388-424F-BCEB-B61A84D3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30443E-B0A9-4213-8F65-B05124A7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479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4C9D73-C9E2-43CA-B936-DBE66F69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6FB903-0679-49A6-9CEB-B0726875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4758D2-C9AA-40F0-BE1B-A1DDF43E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685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7A162-5D1B-44B1-8522-A72D120B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DE5976-BB15-47D8-8C99-D892B2A91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BF7A3B-D0E0-4052-A8C3-70BC42E34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CE589C-A878-440F-AF6F-A96E693B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94C448-E163-47BE-BBF2-8ABA1AFE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B76139-3F01-49F9-9D46-F572E8FB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911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8D4DF-5223-42DC-BCBF-5DF923BD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98E869-C5D9-4FD5-8DB0-BB8933448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61EF1A-A63F-454D-990B-A8098841F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E56E7-42F4-4C41-A795-638EB0F4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969D04-8BBB-45AA-AEED-37AADBCF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7A783-D4A7-4B29-A345-2C16E35F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635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0F7403-32A2-4FE2-95BF-84AEBBDB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9CF576-74BA-4F52-82A0-72885131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883E83-4902-4CBD-9031-AAD8558A7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94EB-3AA2-4642-A948-D1D4FA37B4BA}" type="datetimeFigureOut">
              <a:rPr lang="es-PE" smtClean="0"/>
              <a:t>17/12/2025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98C2E-B985-4649-9AC4-AF1942FF8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E7F049-EC66-4711-8277-6C339BAEF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1BEEB-A220-4E59-8025-9473D5C156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043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986647E-8422-498F-B960-F59EE4A993F9}"/>
              </a:ext>
            </a:extLst>
          </p:cNvPr>
          <p:cNvSpPr txBox="1"/>
          <p:nvPr/>
        </p:nvSpPr>
        <p:spPr>
          <a:xfrm>
            <a:off x="208476" y="2815125"/>
            <a:ext cx="8706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Detección y filtrado de ecos del terreno en radares no polarimétricos de banda X mediante lógica difusa</a:t>
            </a:r>
            <a:endParaRPr lang="es-PE" sz="36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734362-2D0B-D8B9-0DB2-A6455777F26B}"/>
              </a:ext>
            </a:extLst>
          </p:cNvPr>
          <p:cNvSpPr txBox="1"/>
          <p:nvPr/>
        </p:nvSpPr>
        <p:spPr>
          <a:xfrm>
            <a:off x="705395" y="51039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Carlos Del Castillo Velarde</a:t>
            </a:r>
          </a:p>
        </p:txBody>
      </p:sp>
      <p:pic>
        <p:nvPicPr>
          <p:cNvPr id="4" name="Picture 2" descr="PROCIENCIA">
            <a:extLst>
              <a:ext uri="{FF2B5EF4-FFF2-40B4-BE49-F238E27FC236}">
                <a16:creationId xmlns:a16="http://schemas.microsoft.com/office/drawing/2014/main" id="{4D7427A8-7932-F7B6-3A24-FF19985D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64" y="5156459"/>
            <a:ext cx="1884427" cy="105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4ED3ADE-B026-6F5F-4615-5CF159B46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436" y="6177623"/>
            <a:ext cx="2665884" cy="503223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3DC4432F-91B9-6EAC-175C-7F1CA2B4D96E}"/>
              </a:ext>
            </a:extLst>
          </p:cNvPr>
          <p:cNvSpPr txBox="1"/>
          <p:nvPr/>
        </p:nvSpPr>
        <p:spPr>
          <a:xfrm>
            <a:off x="4073101" y="5501666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E" dirty="0"/>
              <a:t>Financiamiento: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FDEF9DE-F0FB-0EE6-A3A9-C12CFE8F9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999" y="5080033"/>
            <a:ext cx="1657350" cy="1136171"/>
          </a:xfrm>
          <a:prstGeom prst="rect">
            <a:avLst/>
          </a:prstGeom>
        </p:spPr>
      </p:pic>
      <p:pic>
        <p:nvPicPr>
          <p:cNvPr id="9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8574B7A9-FF4F-9C70-855E-B0C951C9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5" y="1469991"/>
            <a:ext cx="2054738" cy="953507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507B5379-D19D-167F-179A-30BF9B8A2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5931" y="682773"/>
            <a:ext cx="1749517" cy="174951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BFD0286-B414-C52F-06C3-8CB0C9A142D8}"/>
              </a:ext>
            </a:extLst>
          </p:cNvPr>
          <p:cNvSpPr txBox="1"/>
          <p:nvPr/>
        </p:nvSpPr>
        <p:spPr>
          <a:xfrm>
            <a:off x="1928312" y="112999"/>
            <a:ext cx="75289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Proyecto “Aplicaciones del radar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meteorológico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SOPHy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 para la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gestión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 de riesgo de desastres y recursos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hídricos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 en el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Peru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́: caso El </a:t>
            </a:r>
            <a:r>
              <a:rPr lang="es-PE" sz="14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Niño</a:t>
            </a:r>
            <a:r>
              <a:rPr lang="es-PE" sz="1400" dirty="0">
                <a:solidFill>
                  <a:srgbClr val="0000AF"/>
                </a:solidFill>
                <a:latin typeface="Futura Std Medium" panose="020B0502020204020303" pitchFamily="34" charset="0"/>
              </a:rPr>
              <a:t> en Piura” N°PE501087421-2024-Prociencia</a:t>
            </a:r>
            <a:endParaRPr lang="es-PE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8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7765B68-8D90-42DD-A121-EB1B3C8EA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17" y="1731357"/>
            <a:ext cx="8579366" cy="472878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C9DD5A2-DD8E-4E0E-AA1F-674DB507EEFD}"/>
              </a:ext>
            </a:extLst>
          </p:cNvPr>
          <p:cNvSpPr txBox="1"/>
          <p:nvPr/>
        </p:nvSpPr>
        <p:spPr>
          <a:xfrm>
            <a:off x="1645708" y="748091"/>
            <a:ext cx="585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Variación diurna del </a:t>
            </a:r>
            <a:r>
              <a:rPr lang="es-PE" sz="320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clutter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3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745FBE-0E22-40B3-9FCE-F023353EE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2193756"/>
            <a:ext cx="6012000" cy="43623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E95AA9-C62C-435B-8AF0-B3579DA5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756"/>
            <a:ext cx="6012000" cy="43623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DB48E1-71E9-439B-8E7E-7E424BC9572F}"/>
              </a:ext>
            </a:extLst>
          </p:cNvPr>
          <p:cNvSpPr txBox="1"/>
          <p:nvPr/>
        </p:nvSpPr>
        <p:spPr>
          <a:xfrm>
            <a:off x="1264708" y="7782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Caso 1: Sin lluvia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E16FFA-D33F-4A8E-86F7-978F268A0709}"/>
              </a:ext>
            </a:extLst>
          </p:cNvPr>
          <p:cNvSpPr txBox="1"/>
          <p:nvPr/>
        </p:nvSpPr>
        <p:spPr>
          <a:xfrm>
            <a:off x="1131358" y="15732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Sin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2547BC-DDBF-4879-82A5-D07E4F14D9A4}"/>
              </a:ext>
            </a:extLst>
          </p:cNvPr>
          <p:cNvSpPr txBox="1"/>
          <p:nvPr/>
        </p:nvSpPr>
        <p:spPr>
          <a:xfrm>
            <a:off x="6665383" y="160898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Con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4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9DB48E1-71E9-439B-8E7E-7E424BC9572F}"/>
              </a:ext>
            </a:extLst>
          </p:cNvPr>
          <p:cNvSpPr txBox="1"/>
          <p:nvPr/>
        </p:nvSpPr>
        <p:spPr>
          <a:xfrm>
            <a:off x="1131358" y="731818"/>
            <a:ext cx="780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Caso 2: Lluvia convectiva extensa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0C1AD5-BB64-4E28-9404-71DA324D1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2193756"/>
            <a:ext cx="6012000" cy="43623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C5E7F3-CDA1-4D1B-9797-8A60C4893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756"/>
            <a:ext cx="6012000" cy="43623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D597237-22DC-4273-88B1-F7F53585627A}"/>
              </a:ext>
            </a:extLst>
          </p:cNvPr>
          <p:cNvSpPr txBox="1"/>
          <p:nvPr/>
        </p:nvSpPr>
        <p:spPr>
          <a:xfrm>
            <a:off x="1131358" y="15732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Sin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3ED12-1F47-4165-8D94-7B94FC9DA823}"/>
              </a:ext>
            </a:extLst>
          </p:cNvPr>
          <p:cNvSpPr txBox="1"/>
          <p:nvPr/>
        </p:nvSpPr>
        <p:spPr>
          <a:xfrm>
            <a:off x="6903508" y="160898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Con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5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9DB48E1-71E9-439B-8E7E-7E424BC9572F}"/>
              </a:ext>
            </a:extLst>
          </p:cNvPr>
          <p:cNvSpPr txBox="1"/>
          <p:nvPr/>
        </p:nvSpPr>
        <p:spPr>
          <a:xfrm>
            <a:off x="1386946" y="731818"/>
            <a:ext cx="780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Caso 3: Lluvia convectiva localizada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597237-22DC-4273-88B1-F7F53585627A}"/>
              </a:ext>
            </a:extLst>
          </p:cNvPr>
          <p:cNvSpPr txBox="1"/>
          <p:nvPr/>
        </p:nvSpPr>
        <p:spPr>
          <a:xfrm>
            <a:off x="1131358" y="15732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Sin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3ED12-1F47-4165-8D94-7B94FC9DA823}"/>
              </a:ext>
            </a:extLst>
          </p:cNvPr>
          <p:cNvSpPr txBox="1"/>
          <p:nvPr/>
        </p:nvSpPr>
        <p:spPr>
          <a:xfrm>
            <a:off x="6903508" y="160898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Con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774466-1DFF-4E1D-97F8-1E93C6EE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" y="2193756"/>
            <a:ext cx="6012000" cy="43623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EABF29-63E3-4127-95B1-26EA1283E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00" y="2158046"/>
            <a:ext cx="6012000" cy="436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9DB48E1-71E9-439B-8E7E-7E424BC9572F}"/>
              </a:ext>
            </a:extLst>
          </p:cNvPr>
          <p:cNvSpPr txBox="1"/>
          <p:nvPr/>
        </p:nvSpPr>
        <p:spPr>
          <a:xfrm>
            <a:off x="1386946" y="731818"/>
            <a:ext cx="780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Caso 4: Lluvia estratiforme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597237-22DC-4273-88B1-F7F53585627A}"/>
              </a:ext>
            </a:extLst>
          </p:cNvPr>
          <p:cNvSpPr txBox="1"/>
          <p:nvPr/>
        </p:nvSpPr>
        <p:spPr>
          <a:xfrm>
            <a:off x="1131358" y="15732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Sin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3ED12-1F47-4165-8D94-7B94FC9DA823}"/>
              </a:ext>
            </a:extLst>
          </p:cNvPr>
          <p:cNvSpPr txBox="1"/>
          <p:nvPr/>
        </p:nvSpPr>
        <p:spPr>
          <a:xfrm>
            <a:off x="6903508" y="160898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Con filtro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6888DF-B7A3-4D73-B844-C53030368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2193756"/>
            <a:ext cx="6012000" cy="43623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615712F-C924-43E6-93E7-A8E102F77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8046"/>
            <a:ext cx="6012000" cy="436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140AF8-E7BD-49E1-A347-D519D519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18" y="475084"/>
            <a:ext cx="9158957" cy="63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088B09A-2434-4E00-AB48-E94EF6A0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09" y="180975"/>
            <a:ext cx="513163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8E56D11-85BE-4BB6-B28F-2CE16470D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38200"/>
            <a:ext cx="1562100" cy="8953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C65477A-F173-4B75-A526-89A5740E8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337" y="857250"/>
            <a:ext cx="1552575" cy="8763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4CB27B0-1517-45C6-A861-DE867879D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162300"/>
            <a:ext cx="1543050" cy="8953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E0918CF-792A-4FF5-8B1F-BAC3FCD7D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812" y="3133725"/>
            <a:ext cx="1562100" cy="9239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F8E0981-3D15-47E9-A5EA-C9E84D75A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850" y="5281612"/>
            <a:ext cx="1543050" cy="92392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35AA7E9-600E-4243-AE84-26C95DC2D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337" y="5319712"/>
            <a:ext cx="15525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9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E99FD1-AD08-41DE-BB39-FAD215F95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7" y="1739847"/>
            <a:ext cx="5466559" cy="46800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5590F7-819F-4D98-8FB0-87FB47713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56" y="1343025"/>
            <a:ext cx="6354047" cy="50768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0762DE-EE7B-4D0D-8CE9-E87265982DD2}"/>
              </a:ext>
            </a:extLst>
          </p:cNvPr>
          <p:cNvSpPr txBox="1"/>
          <p:nvPr/>
        </p:nvSpPr>
        <p:spPr>
          <a:xfrm>
            <a:off x="767821" y="758250"/>
            <a:ext cx="7803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Probabilidad de falsa alarma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25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6EA76-4A0C-F0A7-704D-92354B60E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1EF90A75-D330-16EE-650E-150318C69357}"/>
              </a:ext>
            </a:extLst>
          </p:cNvPr>
          <p:cNvSpPr txBox="1"/>
          <p:nvPr/>
        </p:nvSpPr>
        <p:spPr>
          <a:xfrm>
            <a:off x="713862" y="3429000"/>
            <a:ext cx="728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88636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639461-7DF4-9643-EE35-89E3B5083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F9AC6A8-009E-54B6-9F01-5930AED27AD0}"/>
              </a:ext>
            </a:extLst>
          </p:cNvPr>
          <p:cNvSpPr txBox="1"/>
          <p:nvPr/>
        </p:nvSpPr>
        <p:spPr>
          <a:xfrm>
            <a:off x="1838060" y="644064"/>
            <a:ext cx="6730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Conclusiones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CC749E-C60F-4B6B-B7D1-9907CB216208}"/>
              </a:ext>
            </a:extLst>
          </p:cNvPr>
          <p:cNvSpPr txBox="1"/>
          <p:nvPr/>
        </p:nvSpPr>
        <p:spPr>
          <a:xfrm>
            <a:off x="1314450" y="1689621"/>
            <a:ext cx="95631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s-PE" sz="2000" dirty="0">
                <a:effectLst/>
                <a:ea typeface="Times New Roman" panose="02020603050405020304" pitchFamily="18" charset="0"/>
              </a:rPr>
              <a:t>Las variables de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reflectividad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 y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velocidad Doppler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 demostraron ser altamente efectivas para la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identificación y filtrado de ecos de </a:t>
            </a:r>
            <a:r>
              <a:rPr lang="es-PE" sz="2000" b="1" dirty="0" err="1">
                <a:effectLst/>
                <a:ea typeface="Times New Roman" panose="02020603050405020304" pitchFamily="18" charset="0"/>
              </a:rPr>
              <a:t>clutter</a:t>
            </a:r>
            <a:endParaRPr lang="es-PE" sz="2000" b="1" dirty="0">
              <a:ea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s-PE" sz="20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s-PE" sz="2000" dirty="0">
                <a:effectLst/>
                <a:ea typeface="Times New Roman" panose="02020603050405020304" pitchFamily="18" charset="0"/>
              </a:rPr>
              <a:t>Bajo los distintos escenarios analizados, la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técnica de lógica difusa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 empleada en este estudio presentó un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mejor desempeño en eventos convectivos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, donde se preserva adecuadamente la estructura de las celdas convectivas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s-PE" sz="20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s-PE" sz="2000" dirty="0">
                <a:effectLst/>
                <a:ea typeface="Times New Roman" panose="02020603050405020304" pitchFamily="18" charset="0"/>
              </a:rPr>
              <a:t>Durante los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eventos estratiformes de amplia cobertura espacial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, la metodología mostró limitaciones para mantener la estructura completa de la nube, debido principalmente a la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baja intensidad de los ecos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, lo que dificulta la discriminación entre precipitación y </a:t>
            </a:r>
            <a:r>
              <a:rPr lang="es-PE" sz="2000" dirty="0" err="1">
                <a:effectLst/>
                <a:ea typeface="Times New Roman" panose="02020603050405020304" pitchFamily="18" charset="0"/>
              </a:rPr>
              <a:t>clutter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s-PE" sz="2000" dirty="0">
              <a:ea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s-PE" sz="2000" dirty="0">
                <a:effectLst/>
                <a:ea typeface="Times New Roman" panose="02020603050405020304" pitchFamily="18" charset="0"/>
              </a:rPr>
              <a:t>A pesar de estas limitaciones, se logró una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reducción significativa del área contaminada por </a:t>
            </a:r>
            <a:r>
              <a:rPr lang="es-PE" sz="2000" b="1" dirty="0" err="1">
                <a:effectLst/>
                <a:ea typeface="Times New Roman" panose="02020603050405020304" pitchFamily="18" charset="0"/>
              </a:rPr>
              <a:t>clutter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 en tres niveles de elevación (1.0°, 2.6° y 4.2°), pasando de valores iniciales de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0.20, 0.09 y 0.02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 a </a:t>
            </a:r>
            <a:r>
              <a:rPr lang="es-PE" sz="2000" b="1" dirty="0">
                <a:effectLst/>
                <a:ea typeface="Times New Roman" panose="02020603050405020304" pitchFamily="18" charset="0"/>
              </a:rPr>
              <a:t>−0.003, −0.002 y 0.000</a:t>
            </a:r>
            <a:r>
              <a:rPr lang="es-PE" sz="2000" dirty="0">
                <a:effectLst/>
                <a:ea typeface="Times New Roman" panose="02020603050405020304" pitchFamily="18" charset="0"/>
              </a:rPr>
              <a:t>, 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118062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05C24-B1C8-D181-AE73-8077CE35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F64D17-FEC1-BF0A-2A9E-A3C98063A074}"/>
              </a:ext>
            </a:extLst>
          </p:cNvPr>
          <p:cNvSpPr txBox="1"/>
          <p:nvPr/>
        </p:nvSpPr>
        <p:spPr>
          <a:xfrm>
            <a:off x="2855229" y="806846"/>
            <a:ext cx="6481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Problema y Motivación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C70EF24-B973-4BDC-9C36-292C0C70B956}"/>
              </a:ext>
            </a:extLst>
          </p:cNvPr>
          <p:cNvGrpSpPr/>
          <p:nvPr/>
        </p:nvGrpSpPr>
        <p:grpSpPr>
          <a:xfrm>
            <a:off x="540019" y="2675325"/>
            <a:ext cx="6096000" cy="3153269"/>
            <a:chOff x="581583" y="1852365"/>
            <a:chExt cx="6096000" cy="315326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1A7B124-11AE-4E2C-842A-5F1431BE3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583" y="1852365"/>
              <a:ext cx="6096000" cy="3153269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22E782DF-3652-44F8-8314-EEBB4B895566}"/>
                </a:ext>
              </a:extLst>
            </p:cNvPr>
            <p:cNvSpPr/>
            <p:nvPr/>
          </p:nvSpPr>
          <p:spPr>
            <a:xfrm>
              <a:off x="657938" y="2061555"/>
              <a:ext cx="3099415" cy="18703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DDAFD7E-E5C3-4952-898E-2A8D5506994F}"/>
                </a:ext>
              </a:extLst>
            </p:cNvPr>
            <p:cNvSpPr/>
            <p:nvPr/>
          </p:nvSpPr>
          <p:spPr>
            <a:xfrm>
              <a:off x="4027364" y="2518756"/>
              <a:ext cx="2481502" cy="17733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957CFB7-C6DF-4AEB-96ED-34878E84E337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2166082" y="2344189"/>
            <a:ext cx="311111" cy="540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DF3F116-96F6-4694-A6A3-3BE2F527C8D8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046672" y="2552007"/>
            <a:ext cx="179879" cy="7897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B2C2356-EFD9-4F49-96A2-4BF7D4E76573}"/>
              </a:ext>
            </a:extLst>
          </p:cNvPr>
          <p:cNvSpPr txBox="1"/>
          <p:nvPr/>
        </p:nvSpPr>
        <p:spPr>
          <a:xfrm>
            <a:off x="1504604" y="1969966"/>
            <a:ext cx="22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Ecos meteorológicos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96CE05-732E-4E99-AF39-83DA69A6E9F7}"/>
              </a:ext>
            </a:extLst>
          </p:cNvPr>
          <p:cNvSpPr txBox="1"/>
          <p:nvPr/>
        </p:nvSpPr>
        <p:spPr>
          <a:xfrm>
            <a:off x="4377267" y="2218961"/>
            <a:ext cx="22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interferencias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A5B454-CA38-4C56-A435-6ACF55F5D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52" y="1612668"/>
            <a:ext cx="5582038" cy="48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DBF66EB6-A973-4938-80FB-3652E4D95F6D}"/>
              </a:ext>
            </a:extLst>
          </p:cNvPr>
          <p:cNvSpPr/>
          <p:nvPr/>
        </p:nvSpPr>
        <p:spPr>
          <a:xfrm rot="19888651">
            <a:off x="9312776" y="3388030"/>
            <a:ext cx="479164" cy="1121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6423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3FFDEB-3E80-DA32-7480-F152F383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93222F3-50CB-34AC-BA17-ECF96E147A12}"/>
              </a:ext>
            </a:extLst>
          </p:cNvPr>
          <p:cNvSpPr txBox="1"/>
          <p:nvPr/>
        </p:nvSpPr>
        <p:spPr>
          <a:xfrm>
            <a:off x="705395" y="3136612"/>
            <a:ext cx="539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65818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05C24-B1C8-D181-AE73-8077CE35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F64D17-FEC1-BF0A-2A9E-A3C98063A074}"/>
              </a:ext>
            </a:extLst>
          </p:cNvPr>
          <p:cNvSpPr txBox="1"/>
          <p:nvPr/>
        </p:nvSpPr>
        <p:spPr>
          <a:xfrm>
            <a:off x="2855229" y="806846"/>
            <a:ext cx="6481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Problema y Motivación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8AEBBE-1CD5-4D1A-9727-8DBE61F8C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PE" dirty="0">
                <a:solidFill>
                  <a:srgbClr val="0000AF"/>
                </a:solidFill>
                <a:latin typeface="Futura Std Medium" panose="020B0502020204020303" pitchFamily="34" charset="0"/>
              </a:rPr>
              <a:t>Técnicas de filtrado</a:t>
            </a:r>
            <a:endParaRPr lang="es-MX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34DD61D-CE75-47A7-85E2-D811C3D975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dirty="0"/>
              <a:t>Filtros gaussianos a nivel de espectros</a:t>
            </a:r>
          </a:p>
          <a:p>
            <a:r>
              <a:rPr lang="es-MX" dirty="0"/>
              <a:t>Análisis espacio – temporal de los momentos espectrales (reflectividad, velocidad Doppler y ancho espectral)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F1E6580-FDB0-4441-B95D-FBEFD675D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PE" dirty="0">
                <a:solidFill>
                  <a:srgbClr val="0000AF"/>
                </a:solidFill>
                <a:latin typeface="Futura Std Medium" panose="020B0502020204020303" pitchFamily="34" charset="0"/>
              </a:rPr>
              <a:t>Lógica difusa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CF37BB9-9F05-432E-A4FE-0781E622AE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Se han trabajado principalmente en:</a:t>
            </a:r>
          </a:p>
          <a:p>
            <a:r>
              <a:rPr lang="es-MX" dirty="0"/>
              <a:t>Radares de banda S o C</a:t>
            </a:r>
          </a:p>
          <a:p>
            <a:r>
              <a:rPr lang="es-MX" dirty="0"/>
              <a:t>Radares de doble polarización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13" name="Flecha: doblada hacia arriba 12">
            <a:extLst>
              <a:ext uri="{FF2B5EF4-FFF2-40B4-BE49-F238E27FC236}">
                <a16:creationId xmlns:a16="http://schemas.microsoft.com/office/drawing/2014/main" id="{A8EEAE37-55EA-4BA0-83E0-7428D1C2E4B0}"/>
              </a:ext>
            </a:extLst>
          </p:cNvPr>
          <p:cNvSpPr/>
          <p:nvPr/>
        </p:nvSpPr>
        <p:spPr>
          <a:xfrm rot="5400000">
            <a:off x="1778923" y="5095703"/>
            <a:ext cx="853713" cy="70907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A8773D-D687-4100-A48F-7E9B0FCC6759}"/>
              </a:ext>
            </a:extLst>
          </p:cNvPr>
          <p:cNvSpPr txBox="1"/>
          <p:nvPr/>
        </p:nvSpPr>
        <p:spPr>
          <a:xfrm>
            <a:off x="2734944" y="5276934"/>
            <a:ext cx="262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Redes neuronales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0000"/>
                </a:solidFill>
              </a:rPr>
              <a:t>Lógica difusa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Clasificación bayesiana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794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05C24-B1C8-D181-AE73-8077CE35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DF64D17-FEC1-BF0A-2A9E-A3C98063A074}"/>
              </a:ext>
            </a:extLst>
          </p:cNvPr>
          <p:cNvSpPr txBox="1"/>
          <p:nvPr/>
        </p:nvSpPr>
        <p:spPr>
          <a:xfrm>
            <a:off x="2855229" y="806846"/>
            <a:ext cx="6481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Objetivo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34DD61D-CE75-47A7-85E2-D811C3D97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sz="3200" dirty="0"/>
          </a:p>
          <a:p>
            <a:pPr marL="0" indent="0">
              <a:buNone/>
            </a:pPr>
            <a:endParaRPr lang="es-MX" sz="3200" dirty="0"/>
          </a:p>
          <a:p>
            <a:pPr marL="0" indent="0">
              <a:buNone/>
            </a:pPr>
            <a:r>
              <a:rPr lang="es-MX" sz="3200" dirty="0"/>
              <a:t>Técnica para detectar y filtrar el </a:t>
            </a:r>
            <a:r>
              <a:rPr lang="es-MX" sz="3200" i="1" dirty="0" err="1"/>
              <a:t>Clutter</a:t>
            </a:r>
            <a:r>
              <a:rPr lang="es-MX" sz="3200" dirty="0"/>
              <a:t> en radares de banda X que no cuenten con doble polarización ni espectros</a:t>
            </a:r>
          </a:p>
          <a:p>
            <a:pPr marL="0" indent="0">
              <a:buNone/>
            </a:pP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60088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749760C-FD39-655B-9E95-6994A5224009}"/>
              </a:ext>
            </a:extLst>
          </p:cNvPr>
          <p:cNvSpPr txBox="1"/>
          <p:nvPr/>
        </p:nvSpPr>
        <p:spPr>
          <a:xfrm>
            <a:off x="1609130" y="70207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Zona de estudio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E910DB-9F98-415F-9BFC-A7326A46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8" y="1588242"/>
            <a:ext cx="5273216" cy="46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BE906C-7AAF-4E9B-9458-467C7F87E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2"/>
          <a:stretch/>
        </p:blipFill>
        <p:spPr bwMode="auto">
          <a:xfrm>
            <a:off x="5885410" y="1612305"/>
            <a:ext cx="5620146" cy="46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0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749760C-FD39-655B-9E95-6994A5224009}"/>
              </a:ext>
            </a:extLst>
          </p:cNvPr>
          <p:cNvSpPr txBox="1"/>
          <p:nvPr/>
        </p:nvSpPr>
        <p:spPr>
          <a:xfrm>
            <a:off x="931333" y="68302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Radar </a:t>
            </a:r>
            <a:r>
              <a:rPr lang="es-PE" sz="3200" noProof="0" dirty="0" err="1">
                <a:solidFill>
                  <a:srgbClr val="0000AF"/>
                </a:solidFill>
                <a:latin typeface="Futura Std Medium" panose="020B0502020204020303" pitchFamily="34" charset="0"/>
              </a:rPr>
              <a:t>SOPHy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064CEB-903D-4216-A301-F6E30F87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5" y="2078183"/>
            <a:ext cx="5269550" cy="3682538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3FA2597-BE12-481F-B387-62A96D47F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60970"/>
              </p:ext>
            </p:extLst>
          </p:nvPr>
        </p:nvGraphicFramePr>
        <p:xfrm>
          <a:off x="6510769" y="2078183"/>
          <a:ext cx="4483666" cy="3703320"/>
        </p:xfrm>
        <a:graphic>
          <a:graphicData uri="http://schemas.openxmlformats.org/drawingml/2006/table">
            <a:tbl>
              <a:tblPr/>
              <a:tblGrid>
                <a:gridCol w="2241833">
                  <a:extLst>
                    <a:ext uri="{9D8B030D-6E8A-4147-A177-3AD203B41FA5}">
                      <a16:colId xmlns:a16="http://schemas.microsoft.com/office/drawing/2014/main" val="422254812"/>
                    </a:ext>
                  </a:extLst>
                </a:gridCol>
                <a:gridCol w="2241833">
                  <a:extLst>
                    <a:ext uri="{9D8B030D-6E8A-4147-A177-3AD203B41FA5}">
                      <a16:colId xmlns:a16="http://schemas.microsoft.com/office/drawing/2014/main" val="3705476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Parámetro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8082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General</a:t>
                      </a:r>
                      <a:endParaRPr lang="es-PE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65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Frecuencia 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9,345 GHz (Banda X)</a:t>
                      </a:r>
                      <a:endParaRPr lang="es-PE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880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Rango de observación 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Hasta 60 kilómetros</a:t>
                      </a:r>
                      <a:endParaRPr lang="es-PE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139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Polarización 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Doble (Actualmente no está disponible)</a:t>
                      </a:r>
                      <a:endParaRPr lang="es-MX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38834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Posicionamiento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991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Cobertura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Azimut: (0°- 360°)</a:t>
                      </a:r>
                      <a:endParaRPr lang="es-MX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Elevación: (−5°-185°)</a:t>
                      </a:r>
                      <a:endParaRPr lang="es-MX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922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Máxima velocidad angular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20° S⁻¹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998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Modos de escaneo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PPI, RHI, combinado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10397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Antena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464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Beam width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1.8°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472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Diámetro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 metros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92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Ganancia</a:t>
                      </a:r>
                      <a:endParaRPr lang="es-PE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38.5 dBi</a:t>
                      </a:r>
                      <a:endParaRPr lang="es-PE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434417"/>
                  </a:ext>
                </a:extLst>
              </a:tr>
            </a:tbl>
          </a:graphicData>
        </a:graphic>
      </p:graphicFrame>
      <p:sp>
        <p:nvSpPr>
          <p:cNvPr id="11" name="Rectangle 6">
            <a:extLst>
              <a:ext uri="{FF2B5EF4-FFF2-40B4-BE49-F238E27FC236}">
                <a16:creationId xmlns:a16="http://schemas.microsoft.com/office/drawing/2014/main" id="{A90172CB-825B-4F30-A52F-3804F9390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850" y="1531208"/>
            <a:ext cx="498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PE" altLang="es-P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PE" alt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9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749760C-FD39-655B-9E95-6994A5224009}"/>
              </a:ext>
            </a:extLst>
          </p:cNvPr>
          <p:cNvSpPr txBox="1"/>
          <p:nvPr/>
        </p:nvSpPr>
        <p:spPr>
          <a:xfrm>
            <a:off x="1017058" y="635396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solidFill>
                  <a:srgbClr val="0000AF"/>
                </a:solidFill>
                <a:latin typeface="Futura Std Medium" panose="020B0502020204020303" pitchFamily="34" charset="0"/>
              </a:rPr>
              <a:t>Metodología</a:t>
            </a:r>
            <a:endParaRPr lang="es-PE" sz="3200" noProof="0" dirty="0">
              <a:solidFill>
                <a:srgbClr val="0000AF"/>
              </a:solidFill>
              <a:latin typeface="Futura Std Medium" panose="020B05020202040203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072E5AD-B941-4550-B63F-C11E0F00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578371"/>
            <a:ext cx="4905375" cy="500974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7A26028-B20C-4293-84CE-D99351E486D8}"/>
              </a:ext>
            </a:extLst>
          </p:cNvPr>
          <p:cNvSpPr/>
          <p:nvPr/>
        </p:nvSpPr>
        <p:spPr>
          <a:xfrm>
            <a:off x="2419350" y="1990726"/>
            <a:ext cx="1123950" cy="2381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BCC1DE8-08C0-495F-9775-EC07EE99D046}"/>
                  </a:ext>
                </a:extLst>
              </p:cNvPr>
              <p:cNvSpPr txBox="1"/>
              <p:nvPr/>
            </p:nvSpPr>
            <p:spPr>
              <a:xfrm>
                <a:off x="5581650" y="1220172"/>
                <a:ext cx="5814925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𝒎𝒇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𝑪𝒍𝒖𝒕𝒕𝒆𝒓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𝒄𝒂𝒎𝒑𝒐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𝒄𝒍𝒖𝒕𝒕𝒆𝒓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𝒄𝒂𝒎𝒑𝒐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𝒄𝒍𝒖𝒕𝒕𝒆𝒓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𝒄𝒂𝒎𝒑𝒐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𝒍𝒍𝒖𝒗𝒊𝒂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MX" b="1" dirty="0"/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BCC1DE8-08C0-495F-9775-EC07EE99D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650" y="1220172"/>
                <a:ext cx="5814925" cy="5767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F00C64C-0624-4B00-9996-B01874C9F628}"/>
              </a:ext>
            </a:extLst>
          </p:cNvPr>
          <p:cNvCxnSpPr>
            <a:cxnSpLocks/>
            <a:stCxn id="12" idx="0"/>
            <a:endCxn id="13" idx="1"/>
          </p:cNvCxnSpPr>
          <p:nvPr/>
        </p:nvCxnSpPr>
        <p:spPr>
          <a:xfrm flipV="1">
            <a:off x="2981325" y="1508553"/>
            <a:ext cx="2600325" cy="4821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A04AACB-CA68-44DB-BE5A-18CC682301EC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7485592" y="1796933"/>
            <a:ext cx="832798" cy="9857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8EDDBBF-53DE-4A64-95D2-35762C727F81}"/>
              </a:ext>
            </a:extLst>
          </p:cNvPr>
          <p:cNvCxnSpPr>
            <a:cxnSpLocks/>
          </p:cNvCxnSpPr>
          <p:nvPr/>
        </p:nvCxnSpPr>
        <p:spPr>
          <a:xfrm flipH="1">
            <a:off x="10319124" y="1796933"/>
            <a:ext cx="1" cy="9857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513481-2B43-4B8F-A301-EFEC7A5FBE8A}"/>
              </a:ext>
            </a:extLst>
          </p:cNvPr>
          <p:cNvSpPr txBox="1"/>
          <p:nvPr/>
        </p:nvSpPr>
        <p:spPr>
          <a:xfrm>
            <a:off x="6179608" y="2782669"/>
            <a:ext cx="2611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Días sin lluvia</a:t>
            </a:r>
            <a:r>
              <a:rPr lang="es-MX" dirty="0"/>
              <a:t>: 26 y 30 de enero de 2025</a:t>
            </a:r>
          </a:p>
          <a:p>
            <a:r>
              <a:rPr lang="es-MX" b="1" dirty="0"/>
              <a:t>Elevaciones</a:t>
            </a:r>
            <a:r>
              <a:rPr lang="es-MX" dirty="0"/>
              <a:t>:  1.0° y 2.6°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4AEBF33-28A1-4129-A0BA-D9FA9BAAF9C5}"/>
              </a:ext>
            </a:extLst>
          </p:cNvPr>
          <p:cNvSpPr txBox="1"/>
          <p:nvPr/>
        </p:nvSpPr>
        <p:spPr>
          <a:xfrm>
            <a:off x="9199033" y="2782669"/>
            <a:ext cx="2611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Días con lluvia</a:t>
            </a:r>
            <a:r>
              <a:rPr lang="es-MX" dirty="0"/>
              <a:t>: 13, 14, 18, 20, 22, 23, 30 y 31 de marzo de 2025</a:t>
            </a:r>
          </a:p>
          <a:p>
            <a:r>
              <a:rPr lang="es-MX" b="1" dirty="0"/>
              <a:t>Elevaciones</a:t>
            </a:r>
            <a:r>
              <a:rPr lang="es-MX" dirty="0"/>
              <a:t>:  8° y 12°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E4B10EC-F14D-4C23-9737-C6813F9FF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68" y="101564"/>
            <a:ext cx="6342672" cy="65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74F0C-D3C2-DD8D-8BF4-C6C53B84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749760C-FD39-655B-9E95-6994A5224009}"/>
              </a:ext>
            </a:extLst>
          </p:cNvPr>
          <p:cNvSpPr txBox="1"/>
          <p:nvPr/>
        </p:nvSpPr>
        <p:spPr>
          <a:xfrm>
            <a:off x="931333" y="683021"/>
            <a:ext cx="415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Validación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90172CB-825B-4F30-A52F-3804F9390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850" y="1531208"/>
            <a:ext cx="498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PE" altLang="es-P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PE" alt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8D02059-F794-42B3-9EC7-0322E792B10F}"/>
                  </a:ext>
                </a:extLst>
              </p:cNvPr>
              <p:cNvSpPr txBox="1"/>
              <p:nvPr/>
            </p:nvSpPr>
            <p:spPr>
              <a:xfrm>
                <a:off x="3857625" y="2384632"/>
                <a:ext cx="49863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𝑚𝑒𝑡𝑒𝑜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𝑐𝑙𝑢𝑡𝑡𝑒𝑟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8D02059-F794-42B3-9EC7-0322E792B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384632"/>
                <a:ext cx="498630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5C69E3D-6968-4DE3-BB12-6660FFB167CE}"/>
                  </a:ext>
                </a:extLst>
              </p:cNvPr>
              <p:cNvSpPr txBox="1"/>
              <p:nvPr/>
            </p:nvSpPr>
            <p:spPr>
              <a:xfrm>
                <a:off x="3943403" y="5190201"/>
                <a:ext cx="4109843" cy="574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𝐹𝐴𝑅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𝐹𝑎𝑙𝑠𝑒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𝑝𝑜𝑠𝑖𝑡𝑖𝑣𝑒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𝑛𝑒𝑔𝑎𝑡𝑖𝑣𝑒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𝐹𝑎𝑙𝑠𝑒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𝑝𝑜𝑠𝑖𝑡𝑖𝑣𝑒</m:t>
                          </m:r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5C69E3D-6968-4DE3-BB12-6660FFB16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403" y="5190201"/>
                <a:ext cx="4109843" cy="574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DF6F0B40-8774-4BEE-9294-CFA569C7DC1A}"/>
                  </a:ext>
                </a:extLst>
              </p:cNvPr>
              <p:cNvSpPr txBox="1"/>
              <p:nvPr/>
            </p:nvSpPr>
            <p:spPr>
              <a:xfrm>
                <a:off x="1019174" y="3064415"/>
                <a:ext cx="304800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𝑒𝑐𝑜𝑠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𝑝𝑟𝑖𝑛𝑐𝑖𝑝𝑎𝑙𝑚𝑒𝑛𝑡𝑒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𝑐𝑙𝑢𝑡𝑡𝑒𝑟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𝑝𝑟𝑒𝑠𝑒𝑛𝑐𝑖𝑎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𝑐𝑙𝑢𝑡𝑡𝑒𝑟</m:t>
                          </m:r>
                        </m:e>
                      </m:func>
                    </m:oMath>
                  </m:oMathPara>
                </a14:m>
                <a:endParaRPr lang="en-US" sz="1800" b="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𝑣𝑎𝑟𝑖𝑎𝑐𝑖𝑜𝑛𝑒𝑠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𝑑𝑒𝑙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𝑐𝑙𝑢𝑡𝑡𝑒𝑟</m:t>
                    </m:r>
                  </m:oMath>
                </a14:m>
                <a:r>
                  <a:rPr lang="en-US" sz="1800" b="0" dirty="0">
                    <a:ea typeface="Cambria Math" panose="020405030504060302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DF6F0B40-8774-4BEE-9294-CFA569C7D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4" y="3064415"/>
                <a:ext cx="3048001" cy="1477328"/>
              </a:xfrm>
              <a:prstGeom prst="rect">
                <a:avLst/>
              </a:prstGeom>
              <a:blipFill>
                <a:blip r:embed="rId5"/>
                <a:stretch>
                  <a:fillRect l="-600" r="-40600" b="-578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D99925A-434D-4F75-8AEF-84980904C9E1}"/>
                  </a:ext>
                </a:extLst>
              </p:cNvPr>
              <p:cNvSpPr txBox="1"/>
              <p:nvPr/>
            </p:nvSpPr>
            <p:spPr>
              <a:xfrm>
                <a:off x="5998325" y="3113255"/>
                <a:ext cx="61341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dirty="0">
                    <a:solidFill>
                      <a:srgbClr val="FF0000"/>
                    </a:solidFill>
                  </a:rPr>
                  <a:t>Si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𝑐𝑙𝑢𝑡𝑡𝑒𝑟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s-MX" sz="2000" dirty="0">
                    <a:solidFill>
                      <a:srgbClr val="FF0000"/>
                    </a:solidFill>
                  </a:rPr>
                  <a:t>, clutter removido satisfactoriamente</a:t>
                </a:r>
              </a:p>
              <a:p>
                <a:endParaRPr lang="es-MX" sz="2000" dirty="0">
                  <a:solidFill>
                    <a:srgbClr val="FF0000"/>
                  </a:solidFill>
                </a:endParaRPr>
              </a:p>
              <a:p>
                <a:r>
                  <a:rPr lang="es-MX" sz="2000" dirty="0">
                    <a:solidFill>
                      <a:srgbClr val="FF0000"/>
                    </a:solidFill>
                  </a:rPr>
                  <a:t>Calculo de estadísticas: RMSE y BIAS  </a:t>
                </a:r>
              </a:p>
            </p:txBody>
          </p:sp>
        </mc:Choice>
        <mc:Fallback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D99925A-434D-4F75-8AEF-84980904C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25" y="3113255"/>
                <a:ext cx="6134100" cy="1015663"/>
              </a:xfrm>
              <a:prstGeom prst="rect">
                <a:avLst/>
              </a:prstGeom>
              <a:blipFill>
                <a:blip r:embed="rId6"/>
                <a:stretch>
                  <a:fillRect l="-1093" t="-3614" r="-596" b="-1024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BED4BDBF-FD34-44BD-8171-40A1D2E205FC}"/>
              </a:ext>
            </a:extLst>
          </p:cNvPr>
          <p:cNvSpPr txBox="1"/>
          <p:nvPr/>
        </p:nvSpPr>
        <p:spPr>
          <a:xfrm>
            <a:off x="8260512" y="5326792"/>
            <a:ext cx="3683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</a:rPr>
              <a:t>Probabilidad de fallo del método</a:t>
            </a:r>
          </a:p>
        </p:txBody>
      </p:sp>
    </p:spTree>
    <p:extLst>
      <p:ext uri="{BB962C8B-B14F-4D97-AF65-F5344CB8AC3E}">
        <p14:creationId xmlns:p14="http://schemas.microsoft.com/office/powerpoint/2010/main" val="283934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BB8A1-0D10-412C-AE0C-A3A4519FCC49}"/>
              </a:ext>
            </a:extLst>
          </p:cNvPr>
          <p:cNvSpPr txBox="1"/>
          <p:nvPr/>
        </p:nvSpPr>
        <p:spPr>
          <a:xfrm>
            <a:off x="705395" y="3136612"/>
            <a:ext cx="539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noProof="0" dirty="0">
                <a:solidFill>
                  <a:srgbClr val="0000AF"/>
                </a:solidFill>
                <a:latin typeface="Futura Std Medium" panose="020B0502020204020303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849741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6478</TotalTime>
  <Words>507</Words>
  <Application>Microsoft Office PowerPoint</Application>
  <PresentationFormat>Panorámica</PresentationFormat>
  <Paragraphs>93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Futura Std Medium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 JACINTO GONZALES VICENTE</dc:creator>
  <cp:lastModifiedBy>Carlos</cp:lastModifiedBy>
  <cp:revision>62</cp:revision>
  <dcterms:created xsi:type="dcterms:W3CDTF">2021-01-25T14:22:00Z</dcterms:created>
  <dcterms:modified xsi:type="dcterms:W3CDTF">2025-12-17T21:43:34Z</dcterms:modified>
</cp:coreProperties>
</file>