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Lst>
  <p:sldSz cx="18288000" cy="10287000"/>
  <p:notesSz cx="6858000" cy="9144000"/>
  <p:embeddedFontLst>
    <p:embeddedFont>
      <p:font typeface="Aristotelica Pro Light" pitchFamily="2" charset="0"/>
      <p:regular r:id="rId19"/>
    </p:embeddedFont>
    <p:embeddedFont>
      <p:font typeface="Aristotelica Pro Semi-Bold" pitchFamily="2" charset="0"/>
      <p:regular r:id="rId20"/>
    </p:embeddedFont>
    <p:embeddedFont>
      <p:font typeface="Montserrat Bold" pitchFamily="2" charset="0"/>
      <p:regular r:id="rId21"/>
    </p:embeddedFont>
    <p:embeddedFont>
      <p:font typeface="Open Sauce Bold Italics" pitchFamily="2" charset="0"/>
      <p:regular r:id="rId22"/>
    </p:embeddedFont>
    <p:embeddedFont>
      <p:font typeface="Open Sauce Italics" pitchFamily="2" charset="0"/>
      <p:regular r:id="rId23"/>
    </p:embeddedFont>
    <p:embeddedFont>
      <p:font typeface="Times New Roman Bold" panose="02020803070505020304" pitchFamily="18"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10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viewProps" Target="viewProps.xml" /><Relationship Id="rId3" Type="http://schemas.openxmlformats.org/officeDocument/2006/relationships/slide" Target="slides/slide2.xml" /><Relationship Id="rId21" Type="http://schemas.openxmlformats.org/officeDocument/2006/relationships/font" Target="fonts/font3.fntdata"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font" Target="fonts/font2.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font" Target="fonts/font6.fntdata"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font" Target="fonts/font5.fntdata" /><Relationship Id="rId28"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font" Target="fonts/font1.fntdata"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font" Target="fonts/font4.fntdata" /><Relationship Id="rId27"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7.xml" /><Relationship Id="rId4" Type="http://schemas.openxmlformats.org/officeDocument/2006/relationships/image" Target="../media/image3.png" /></Relationships>
</file>

<file path=ppt/slides/_rels/slide10.xml.rels><?xml version="1.0" encoding="UTF-8" standalone="yes"?>
<Relationships xmlns="http://schemas.openxmlformats.org/package/2006/relationships"><Relationship Id="rId3" Type="http://schemas.openxmlformats.org/officeDocument/2006/relationships/image" Target="../media/image23.svg" /><Relationship Id="rId2" Type="http://schemas.openxmlformats.org/officeDocument/2006/relationships/image" Target="../media/image22.png" /><Relationship Id="rId1" Type="http://schemas.openxmlformats.org/officeDocument/2006/relationships/slideLayout" Target="../slideLayouts/slideLayout7.xml" /><Relationship Id="rId5" Type="http://schemas.openxmlformats.org/officeDocument/2006/relationships/image" Target="../media/image28.png" /><Relationship Id="rId4" Type="http://schemas.openxmlformats.org/officeDocument/2006/relationships/image" Target="../media/image27.png" /></Relationships>
</file>

<file path=ppt/slides/_rels/slide11.xml.rels><?xml version="1.0" encoding="UTF-8" standalone="yes"?>
<Relationships xmlns="http://schemas.openxmlformats.org/package/2006/relationships"><Relationship Id="rId3" Type="http://schemas.openxmlformats.org/officeDocument/2006/relationships/image" Target="../media/image30.svg" /><Relationship Id="rId2" Type="http://schemas.openxmlformats.org/officeDocument/2006/relationships/image" Target="../media/image29.png" /><Relationship Id="rId1" Type="http://schemas.openxmlformats.org/officeDocument/2006/relationships/slideLayout" Target="../slideLayouts/slideLayout7.xml" /><Relationship Id="rId4" Type="http://schemas.openxmlformats.org/officeDocument/2006/relationships/image" Target="../media/image31.png" /></Relationships>
</file>

<file path=ppt/slides/_rels/slide12.xml.rels><?xml version="1.0" encoding="UTF-8" standalone="yes"?>
<Relationships xmlns="http://schemas.openxmlformats.org/package/2006/relationships"><Relationship Id="rId3" Type="http://schemas.openxmlformats.org/officeDocument/2006/relationships/image" Target="../media/image30.svg" /><Relationship Id="rId2" Type="http://schemas.openxmlformats.org/officeDocument/2006/relationships/image" Target="../media/image29.png" /><Relationship Id="rId1" Type="http://schemas.openxmlformats.org/officeDocument/2006/relationships/slideLayout" Target="../slideLayouts/slideLayout7.xml" /><Relationship Id="rId5" Type="http://schemas.openxmlformats.org/officeDocument/2006/relationships/image" Target="../media/image33.png" /><Relationship Id="rId4" Type="http://schemas.openxmlformats.org/officeDocument/2006/relationships/image" Target="../media/image32.png" /></Relationships>
</file>

<file path=ppt/slides/_rels/slide13.xml.rels><?xml version="1.0" encoding="UTF-8" standalone="yes"?>
<Relationships xmlns="http://schemas.openxmlformats.org/package/2006/relationships"><Relationship Id="rId3" Type="http://schemas.openxmlformats.org/officeDocument/2006/relationships/image" Target="../media/image30.svg" /><Relationship Id="rId2" Type="http://schemas.openxmlformats.org/officeDocument/2006/relationships/image" Target="../media/image29.png" /><Relationship Id="rId1" Type="http://schemas.openxmlformats.org/officeDocument/2006/relationships/slideLayout" Target="../slideLayouts/slideLayout7.xml" /><Relationship Id="rId6" Type="http://schemas.openxmlformats.org/officeDocument/2006/relationships/image" Target="../media/image9.svg" /><Relationship Id="rId5" Type="http://schemas.openxmlformats.org/officeDocument/2006/relationships/image" Target="../media/image8.png" /><Relationship Id="rId4" Type="http://schemas.openxmlformats.org/officeDocument/2006/relationships/image" Target="../media/image34.png" /></Relationships>
</file>

<file path=ppt/slides/_rels/slide14.xml.rels><?xml version="1.0" encoding="UTF-8" standalone="yes"?>
<Relationships xmlns="http://schemas.openxmlformats.org/package/2006/relationships"><Relationship Id="rId3" Type="http://schemas.openxmlformats.org/officeDocument/2006/relationships/image" Target="../media/image5.svg" /><Relationship Id="rId2" Type="http://schemas.openxmlformats.org/officeDocument/2006/relationships/image" Target="../media/image4.pn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3" Type="http://schemas.openxmlformats.org/officeDocument/2006/relationships/image" Target="../media/image36.png" /><Relationship Id="rId2" Type="http://schemas.openxmlformats.org/officeDocument/2006/relationships/image" Target="../media/image35.png" /><Relationship Id="rId1" Type="http://schemas.openxmlformats.org/officeDocument/2006/relationships/slideLayout" Target="../slideLayouts/slideLayout7.xml" /><Relationship Id="rId5" Type="http://schemas.openxmlformats.org/officeDocument/2006/relationships/image" Target="../media/image38.png" /><Relationship Id="rId4" Type="http://schemas.openxmlformats.org/officeDocument/2006/relationships/image" Target="../media/image37.svg" /></Relationships>
</file>

<file path=ppt/slides/_rels/slide16.xml.rels><?xml version="1.0" encoding="UTF-8" standalone="yes"?>
<Relationships xmlns="http://schemas.openxmlformats.org/package/2006/relationships"><Relationship Id="rId3" Type="http://schemas.openxmlformats.org/officeDocument/2006/relationships/image" Target="../media/image23.svg" /><Relationship Id="rId2" Type="http://schemas.openxmlformats.org/officeDocument/2006/relationships/image" Target="../media/image22.pn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image" Target="../media/image5.svg" /><Relationship Id="rId2" Type="http://schemas.openxmlformats.org/officeDocument/2006/relationships/image" Target="../media/image4.png" /><Relationship Id="rId1" Type="http://schemas.openxmlformats.org/officeDocument/2006/relationships/slideLayout" Target="../slideLayouts/slideLayout7.xml" /><Relationship Id="rId5" Type="http://schemas.openxmlformats.org/officeDocument/2006/relationships/image" Target="../media/image7.png" /><Relationship Id="rId4" Type="http://schemas.openxmlformats.org/officeDocument/2006/relationships/image" Target="../media/image6.png" /></Relationships>
</file>

<file path=ppt/slides/_rels/slide3.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hyperlink" Target="https://www.google.com/search?q=s%C3%ADntesis&amp;rlz=1C1VDKB_enPE1105PE1105&amp;oq=sintesis&amp;gs_lcrp=EgZjaHJvbWUyCQgAEEUYORiABDIHCAEQABiABDIHCAIQABiABDIHCAMQABiABDIHCAQQABiABDIHCAUQABiABDIHCAYQABiABDIHCAcQABiABDIHCAgQABiABDIHCAkQABiABNIBCDEzMTdqMGo3qAIAsAIA&amp;sourceid=chrome&amp;ie=UTF-8&amp;ved=2ahUKEwjr7u72vMORAxXlBbkGHb1yAAoQgK4QegYIAQgAEAM" TargetMode="External" /><Relationship Id="rId1" Type="http://schemas.openxmlformats.org/officeDocument/2006/relationships/slideLayout" Target="../slideLayouts/slideLayout7.xml" /><Relationship Id="rId6" Type="http://schemas.openxmlformats.org/officeDocument/2006/relationships/image" Target="../media/image9.svg" /><Relationship Id="rId5" Type="http://schemas.openxmlformats.org/officeDocument/2006/relationships/image" Target="../media/image8.png" /><Relationship Id="rId4" Type="http://schemas.openxmlformats.org/officeDocument/2006/relationships/image" Target="../media/image5.svg" /></Relationships>
</file>

<file path=ppt/slides/_rels/slide4.xml.rels><?xml version="1.0" encoding="UTF-8" standalone="yes"?>
<Relationships xmlns="http://schemas.openxmlformats.org/package/2006/relationships"><Relationship Id="rId8" Type="http://schemas.openxmlformats.org/officeDocument/2006/relationships/image" Target="../media/image9.svg" /><Relationship Id="rId3" Type="http://schemas.openxmlformats.org/officeDocument/2006/relationships/image" Target="../media/image11.svg" /><Relationship Id="rId7" Type="http://schemas.openxmlformats.org/officeDocument/2006/relationships/image" Target="../media/image8.png" /><Relationship Id="rId2" Type="http://schemas.openxmlformats.org/officeDocument/2006/relationships/image" Target="../media/image10.png" /><Relationship Id="rId1" Type="http://schemas.openxmlformats.org/officeDocument/2006/relationships/slideLayout" Target="../slideLayouts/slideLayout7.xml" /><Relationship Id="rId6" Type="http://schemas.openxmlformats.org/officeDocument/2006/relationships/image" Target="../media/image14.svg" /><Relationship Id="rId5" Type="http://schemas.openxmlformats.org/officeDocument/2006/relationships/image" Target="../media/image13.png" /><Relationship Id="rId4" Type="http://schemas.openxmlformats.org/officeDocument/2006/relationships/image" Target="../media/image12.png" /></Relationships>
</file>

<file path=ppt/slides/_rels/slide5.xml.rels><?xml version="1.0" encoding="UTF-8" standalone="yes"?>
<Relationships xmlns="http://schemas.openxmlformats.org/package/2006/relationships"><Relationship Id="rId8" Type="http://schemas.openxmlformats.org/officeDocument/2006/relationships/image" Target="../media/image17.png" /><Relationship Id="rId3" Type="http://schemas.openxmlformats.org/officeDocument/2006/relationships/image" Target="../media/image11.svg" /><Relationship Id="rId7" Type="http://schemas.openxmlformats.org/officeDocument/2006/relationships/image" Target="../media/image16.png" /><Relationship Id="rId12" Type="http://schemas.openxmlformats.org/officeDocument/2006/relationships/image" Target="../media/image9.svg" /><Relationship Id="rId2" Type="http://schemas.openxmlformats.org/officeDocument/2006/relationships/image" Target="../media/image10.png" /><Relationship Id="rId1" Type="http://schemas.openxmlformats.org/officeDocument/2006/relationships/slideLayout" Target="../slideLayouts/slideLayout7.xml" /><Relationship Id="rId6" Type="http://schemas.openxmlformats.org/officeDocument/2006/relationships/image" Target="../media/image15.png" /><Relationship Id="rId11" Type="http://schemas.openxmlformats.org/officeDocument/2006/relationships/image" Target="../media/image8.png" /><Relationship Id="rId5" Type="http://schemas.openxmlformats.org/officeDocument/2006/relationships/image" Target="../media/image14.svg" /><Relationship Id="rId10" Type="http://schemas.openxmlformats.org/officeDocument/2006/relationships/image" Target="../media/image19.png" /><Relationship Id="rId4" Type="http://schemas.openxmlformats.org/officeDocument/2006/relationships/image" Target="../media/image13.png" /><Relationship Id="rId9" Type="http://schemas.openxmlformats.org/officeDocument/2006/relationships/image" Target="../media/image18.svg" /></Relationships>
</file>

<file path=ppt/slides/_rels/slide6.xml.rels><?xml version="1.0" encoding="UTF-8" standalone="yes"?>
<Relationships xmlns="http://schemas.openxmlformats.org/package/2006/relationships"><Relationship Id="rId3" Type="http://schemas.openxmlformats.org/officeDocument/2006/relationships/image" Target="../media/image11.svg" /><Relationship Id="rId2" Type="http://schemas.openxmlformats.org/officeDocument/2006/relationships/image" Target="../media/image10.png" /><Relationship Id="rId1" Type="http://schemas.openxmlformats.org/officeDocument/2006/relationships/slideLayout" Target="../slideLayouts/slideLayout7.xml" /><Relationship Id="rId6" Type="http://schemas.openxmlformats.org/officeDocument/2006/relationships/image" Target="../media/image19.png" /><Relationship Id="rId5" Type="http://schemas.openxmlformats.org/officeDocument/2006/relationships/image" Target="../media/image14.svg" /><Relationship Id="rId4" Type="http://schemas.openxmlformats.org/officeDocument/2006/relationships/image" Target="../media/image13.png" /></Relationships>
</file>

<file path=ppt/slides/_rels/slide7.xml.rels><?xml version="1.0" encoding="UTF-8" standalone="yes"?>
<Relationships xmlns="http://schemas.openxmlformats.org/package/2006/relationships"><Relationship Id="rId3" Type="http://schemas.openxmlformats.org/officeDocument/2006/relationships/image" Target="../media/image5.svg" /><Relationship Id="rId2" Type="http://schemas.openxmlformats.org/officeDocument/2006/relationships/image" Target="../media/image4.png" /><Relationship Id="rId1" Type="http://schemas.openxmlformats.org/officeDocument/2006/relationships/slideLayout" Target="../slideLayouts/slideLayout7.xml" /><Relationship Id="rId5" Type="http://schemas.openxmlformats.org/officeDocument/2006/relationships/image" Target="../media/image21.png" /><Relationship Id="rId4" Type="http://schemas.openxmlformats.org/officeDocument/2006/relationships/image" Target="../media/image20.png" /></Relationships>
</file>

<file path=ppt/slides/_rels/slide8.xml.rels><?xml version="1.0" encoding="UTF-8" standalone="yes"?>
<Relationships xmlns="http://schemas.openxmlformats.org/package/2006/relationships"><Relationship Id="rId3" Type="http://schemas.openxmlformats.org/officeDocument/2006/relationships/image" Target="../media/image23.svg" /><Relationship Id="rId2" Type="http://schemas.openxmlformats.org/officeDocument/2006/relationships/image" Target="../media/image22.png" /><Relationship Id="rId1" Type="http://schemas.openxmlformats.org/officeDocument/2006/relationships/slideLayout" Target="../slideLayouts/slideLayout7.xml" /><Relationship Id="rId4" Type="http://schemas.openxmlformats.org/officeDocument/2006/relationships/image" Target="../media/image24.png" /></Relationships>
</file>

<file path=ppt/slides/_rels/slide9.xml.rels><?xml version="1.0" encoding="UTF-8" standalone="yes"?>
<Relationships xmlns="http://schemas.openxmlformats.org/package/2006/relationships"><Relationship Id="rId3" Type="http://schemas.openxmlformats.org/officeDocument/2006/relationships/image" Target="../media/image23.svg" /><Relationship Id="rId2" Type="http://schemas.openxmlformats.org/officeDocument/2006/relationships/image" Target="../media/image22.png" /><Relationship Id="rId1" Type="http://schemas.openxmlformats.org/officeDocument/2006/relationships/slideLayout" Target="../slideLayouts/slideLayout7.xml" /><Relationship Id="rId5" Type="http://schemas.openxmlformats.org/officeDocument/2006/relationships/image" Target="../media/image26.png" /><Relationship Id="rId4" Type="http://schemas.openxmlformats.org/officeDocument/2006/relationships/image" Target="../media/image25.png"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543050" y="-558218"/>
            <a:ext cx="3086100" cy="11299900"/>
            <a:chOff x="0" y="0"/>
            <a:chExt cx="812800" cy="2976105"/>
          </a:xfrm>
        </p:grpSpPr>
        <p:sp>
          <p:nvSpPr>
            <p:cNvPr id="3" name="Freeform 3"/>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txBody>
            <a:bodyPr/>
            <a:lstStyle/>
            <a:p>
              <a:endParaRPr lang="es-PE"/>
            </a:p>
          </p:txBody>
        </p:sp>
        <p:sp>
          <p:nvSpPr>
            <p:cNvPr id="4" name="TextBox 4"/>
            <p:cNvSpPr txBox="1"/>
            <p:nvPr/>
          </p:nvSpPr>
          <p:spPr>
            <a:xfrm>
              <a:off x="0" y="-19050"/>
              <a:ext cx="812800" cy="2995155"/>
            </a:xfrm>
            <a:prstGeom prst="rect">
              <a:avLst/>
            </a:prstGeom>
          </p:spPr>
          <p:txBody>
            <a:bodyPr lIns="50800" tIns="50800" rIns="50800" bIns="50800" rtlCol="0" anchor="ctr"/>
            <a:lstStyle/>
            <a:p>
              <a:pPr algn="ctr">
                <a:lnSpc>
                  <a:spcPts val="2859"/>
                </a:lnSpc>
              </a:pPr>
              <a:endParaRPr/>
            </a:p>
          </p:txBody>
        </p:sp>
      </p:grpSp>
      <p:grpSp>
        <p:nvGrpSpPr>
          <p:cNvPr id="5" name="Group 5"/>
          <p:cNvGrpSpPr/>
          <p:nvPr/>
        </p:nvGrpSpPr>
        <p:grpSpPr>
          <a:xfrm>
            <a:off x="1227773" y="4163622"/>
            <a:ext cx="110236" cy="2818996"/>
            <a:chOff x="0" y="0"/>
            <a:chExt cx="26312" cy="672855"/>
          </a:xfrm>
        </p:grpSpPr>
        <p:sp>
          <p:nvSpPr>
            <p:cNvPr id="6" name="Freeform 6"/>
            <p:cNvSpPr/>
            <p:nvPr/>
          </p:nvSpPr>
          <p:spPr>
            <a:xfrm>
              <a:off x="0" y="0"/>
              <a:ext cx="26312" cy="672855"/>
            </a:xfrm>
            <a:custGeom>
              <a:avLst/>
              <a:gdLst/>
              <a:ahLst/>
              <a:cxnLst/>
              <a:rect l="l" t="t" r="r" b="b"/>
              <a:pathLst>
                <a:path w="26312" h="672855">
                  <a:moveTo>
                    <a:pt x="0" y="0"/>
                  </a:moveTo>
                  <a:lnTo>
                    <a:pt x="26312" y="0"/>
                  </a:lnTo>
                  <a:lnTo>
                    <a:pt x="26312" y="672855"/>
                  </a:lnTo>
                  <a:lnTo>
                    <a:pt x="0" y="672855"/>
                  </a:lnTo>
                  <a:close/>
                </a:path>
              </a:pathLst>
            </a:custGeom>
            <a:solidFill>
              <a:srgbClr val="FFFFFF"/>
            </a:solidFill>
          </p:spPr>
          <p:txBody>
            <a:bodyPr/>
            <a:lstStyle/>
            <a:p>
              <a:endParaRPr lang="es-PE"/>
            </a:p>
          </p:txBody>
        </p:sp>
        <p:sp>
          <p:nvSpPr>
            <p:cNvPr id="7" name="TextBox 7"/>
            <p:cNvSpPr txBox="1"/>
            <p:nvPr/>
          </p:nvSpPr>
          <p:spPr>
            <a:xfrm>
              <a:off x="0" y="-19050"/>
              <a:ext cx="26312" cy="691905"/>
            </a:xfrm>
            <a:prstGeom prst="rect">
              <a:avLst/>
            </a:prstGeom>
          </p:spPr>
          <p:txBody>
            <a:bodyPr lIns="50800" tIns="50800" rIns="50800" bIns="50800" rtlCol="0" anchor="ctr"/>
            <a:lstStyle/>
            <a:p>
              <a:pPr algn="ctr">
                <a:lnSpc>
                  <a:spcPts val="2859"/>
                </a:lnSpc>
              </a:pPr>
              <a:endParaRPr/>
            </a:p>
          </p:txBody>
        </p:sp>
      </p:grpSp>
      <p:sp>
        <p:nvSpPr>
          <p:cNvPr id="8" name="Freeform 8"/>
          <p:cNvSpPr/>
          <p:nvPr/>
        </p:nvSpPr>
        <p:spPr>
          <a:xfrm>
            <a:off x="1909546" y="580047"/>
            <a:ext cx="1184864" cy="1212137"/>
          </a:xfrm>
          <a:custGeom>
            <a:avLst/>
            <a:gdLst/>
            <a:ahLst/>
            <a:cxnLst/>
            <a:rect l="l" t="t" r="r" b="b"/>
            <a:pathLst>
              <a:path w="1184864" h="1212137">
                <a:moveTo>
                  <a:pt x="0" y="0"/>
                </a:moveTo>
                <a:lnTo>
                  <a:pt x="1184863" y="0"/>
                </a:lnTo>
                <a:lnTo>
                  <a:pt x="1184863" y="1212137"/>
                </a:lnTo>
                <a:lnTo>
                  <a:pt x="0" y="1212137"/>
                </a:lnTo>
                <a:lnTo>
                  <a:pt x="0" y="0"/>
                </a:lnTo>
                <a:close/>
              </a:path>
            </a:pathLst>
          </a:custGeom>
          <a:blipFill>
            <a:blip r:embed="rId2"/>
            <a:stretch>
              <a:fillRect/>
            </a:stretch>
          </a:blipFill>
        </p:spPr>
        <p:txBody>
          <a:bodyPr/>
          <a:lstStyle/>
          <a:p>
            <a:endParaRPr lang="es-PE"/>
          </a:p>
        </p:txBody>
      </p:sp>
      <p:sp>
        <p:nvSpPr>
          <p:cNvPr id="9" name="Freeform 9"/>
          <p:cNvSpPr/>
          <p:nvPr/>
        </p:nvSpPr>
        <p:spPr>
          <a:xfrm>
            <a:off x="9104280" y="1740721"/>
            <a:ext cx="8610250" cy="7664798"/>
          </a:xfrm>
          <a:custGeom>
            <a:avLst/>
            <a:gdLst/>
            <a:ahLst/>
            <a:cxnLst/>
            <a:rect l="l" t="t" r="r" b="b"/>
            <a:pathLst>
              <a:path w="8610250" h="7664798">
                <a:moveTo>
                  <a:pt x="0" y="0"/>
                </a:moveTo>
                <a:lnTo>
                  <a:pt x="8610250" y="0"/>
                </a:lnTo>
                <a:lnTo>
                  <a:pt x="8610250" y="7664798"/>
                </a:lnTo>
                <a:lnTo>
                  <a:pt x="0" y="7664798"/>
                </a:lnTo>
                <a:lnTo>
                  <a:pt x="0" y="0"/>
                </a:lnTo>
                <a:close/>
              </a:path>
            </a:pathLst>
          </a:custGeom>
          <a:blipFill>
            <a:blip r:embed="rId3">
              <a:alphaModFix amt="25000"/>
            </a:blip>
            <a:stretch>
              <a:fillRect l="-2141" r="-5336" b="-21833"/>
            </a:stretch>
          </a:blipFill>
        </p:spPr>
        <p:txBody>
          <a:bodyPr/>
          <a:lstStyle/>
          <a:p>
            <a:endParaRPr lang="es-PE"/>
          </a:p>
        </p:txBody>
      </p:sp>
      <p:sp>
        <p:nvSpPr>
          <p:cNvPr id="10" name="Freeform 10"/>
          <p:cNvSpPr/>
          <p:nvPr/>
        </p:nvSpPr>
        <p:spPr>
          <a:xfrm>
            <a:off x="15555302" y="535030"/>
            <a:ext cx="2159228" cy="987339"/>
          </a:xfrm>
          <a:custGeom>
            <a:avLst/>
            <a:gdLst/>
            <a:ahLst/>
            <a:cxnLst/>
            <a:rect l="l" t="t" r="r" b="b"/>
            <a:pathLst>
              <a:path w="2159228" h="987339">
                <a:moveTo>
                  <a:pt x="0" y="0"/>
                </a:moveTo>
                <a:lnTo>
                  <a:pt x="2159228" y="0"/>
                </a:lnTo>
                <a:lnTo>
                  <a:pt x="2159228" y="987340"/>
                </a:lnTo>
                <a:lnTo>
                  <a:pt x="0" y="987340"/>
                </a:lnTo>
                <a:lnTo>
                  <a:pt x="0" y="0"/>
                </a:lnTo>
                <a:close/>
              </a:path>
            </a:pathLst>
          </a:custGeom>
          <a:blipFill>
            <a:blip r:embed="rId4"/>
            <a:stretch>
              <a:fillRect/>
            </a:stretch>
          </a:blipFill>
        </p:spPr>
        <p:txBody>
          <a:bodyPr/>
          <a:lstStyle/>
          <a:p>
            <a:endParaRPr lang="es-PE"/>
          </a:p>
        </p:txBody>
      </p:sp>
      <p:sp>
        <p:nvSpPr>
          <p:cNvPr id="11" name="TextBox 11"/>
          <p:cNvSpPr txBox="1"/>
          <p:nvPr/>
        </p:nvSpPr>
        <p:spPr>
          <a:xfrm>
            <a:off x="1909546" y="5506445"/>
            <a:ext cx="5562211" cy="3583749"/>
          </a:xfrm>
          <a:prstGeom prst="rect">
            <a:avLst/>
          </a:prstGeom>
        </p:spPr>
        <p:txBody>
          <a:bodyPr lIns="0" tIns="0" rIns="0" bIns="0" rtlCol="0" anchor="t">
            <a:spAutoFit/>
          </a:bodyPr>
          <a:lstStyle/>
          <a:p>
            <a:pPr algn="l">
              <a:lnSpc>
                <a:spcPts val="3545"/>
              </a:lnSpc>
            </a:pPr>
            <a:r>
              <a:rPr lang="en-US" sz="2532" b="1" spc="126">
                <a:solidFill>
                  <a:srgbClr val="1C5739"/>
                </a:solidFill>
                <a:latin typeface="Times New Roman Bold"/>
                <a:ea typeface="Times New Roman Bold"/>
                <a:cs typeface="Times New Roman Bold"/>
                <a:sym typeface="Times New Roman Bold"/>
              </a:rPr>
              <a:t>Autores: </a:t>
            </a:r>
          </a:p>
          <a:p>
            <a:pPr algn="l">
              <a:lnSpc>
                <a:spcPts val="3545"/>
              </a:lnSpc>
            </a:pPr>
            <a:r>
              <a:rPr lang="en-US" sz="2532" b="1" spc="126">
                <a:solidFill>
                  <a:srgbClr val="000000"/>
                </a:solidFill>
                <a:latin typeface="Times New Roman Bold"/>
                <a:ea typeface="Times New Roman Bold"/>
                <a:cs typeface="Times New Roman Bold"/>
                <a:sym typeface="Times New Roman Bold"/>
              </a:rPr>
              <a:t>Ollenka Huaman Bardales</a:t>
            </a:r>
          </a:p>
          <a:p>
            <a:pPr algn="l">
              <a:lnSpc>
                <a:spcPts val="3545"/>
              </a:lnSpc>
            </a:pPr>
            <a:r>
              <a:rPr lang="en-US" sz="2532" spc="126">
                <a:solidFill>
                  <a:srgbClr val="000000"/>
                </a:solidFill>
                <a:latin typeface="Times New Roman"/>
                <a:ea typeface="Times New Roman"/>
                <a:cs typeface="Times New Roman"/>
                <a:sym typeface="Times New Roman"/>
              </a:rPr>
              <a:t>Fernando Sanchez</a:t>
            </a:r>
          </a:p>
          <a:p>
            <a:pPr algn="l">
              <a:lnSpc>
                <a:spcPts val="3545"/>
              </a:lnSpc>
            </a:pPr>
            <a:r>
              <a:rPr lang="en-US" sz="2532" spc="126">
                <a:solidFill>
                  <a:srgbClr val="000000"/>
                </a:solidFill>
                <a:latin typeface="Times New Roman"/>
                <a:ea typeface="Times New Roman"/>
                <a:cs typeface="Times New Roman"/>
                <a:sym typeface="Times New Roman"/>
              </a:rPr>
              <a:t>María Rivera</a:t>
            </a:r>
          </a:p>
          <a:p>
            <a:pPr algn="l">
              <a:lnSpc>
                <a:spcPts val="3545"/>
              </a:lnSpc>
            </a:pPr>
            <a:r>
              <a:rPr lang="en-US" sz="2532" spc="126">
                <a:solidFill>
                  <a:srgbClr val="000000"/>
                </a:solidFill>
                <a:latin typeface="Times New Roman"/>
                <a:ea typeface="Times New Roman"/>
                <a:cs typeface="Times New Roman"/>
                <a:sym typeface="Times New Roman"/>
              </a:rPr>
              <a:t>Wilfredo Rondan</a:t>
            </a:r>
          </a:p>
          <a:p>
            <a:pPr algn="l">
              <a:lnSpc>
                <a:spcPts val="3545"/>
              </a:lnSpc>
            </a:pPr>
            <a:r>
              <a:rPr lang="en-US" sz="2532" spc="126">
                <a:solidFill>
                  <a:srgbClr val="000000"/>
                </a:solidFill>
                <a:latin typeface="Times New Roman"/>
                <a:ea typeface="Times New Roman"/>
                <a:cs typeface="Times New Roman"/>
                <a:sym typeface="Times New Roman"/>
              </a:rPr>
              <a:t>José Zuñiga</a:t>
            </a:r>
          </a:p>
          <a:p>
            <a:pPr algn="l">
              <a:lnSpc>
                <a:spcPts val="3545"/>
              </a:lnSpc>
            </a:pPr>
            <a:r>
              <a:rPr lang="en-US" sz="2532" spc="126">
                <a:solidFill>
                  <a:srgbClr val="000000"/>
                </a:solidFill>
                <a:latin typeface="Times New Roman"/>
                <a:ea typeface="Times New Roman"/>
                <a:cs typeface="Times New Roman"/>
                <a:sym typeface="Times New Roman"/>
              </a:rPr>
              <a:t>Olavo Luppi</a:t>
            </a:r>
          </a:p>
          <a:p>
            <a:pPr algn="l">
              <a:lnSpc>
                <a:spcPts val="3545"/>
              </a:lnSpc>
            </a:pPr>
            <a:r>
              <a:rPr lang="en-US" sz="2532" spc="126">
                <a:solidFill>
                  <a:srgbClr val="000000"/>
                </a:solidFill>
                <a:latin typeface="Times New Roman"/>
                <a:ea typeface="Times New Roman"/>
                <a:cs typeface="Times New Roman"/>
                <a:sym typeface="Times New Roman"/>
              </a:rPr>
              <a:t>Dra. Ana Champi </a:t>
            </a:r>
          </a:p>
        </p:txBody>
      </p:sp>
      <p:sp>
        <p:nvSpPr>
          <p:cNvPr id="12" name="TextBox 12"/>
          <p:cNvSpPr txBox="1"/>
          <p:nvPr/>
        </p:nvSpPr>
        <p:spPr>
          <a:xfrm>
            <a:off x="1909546" y="2642443"/>
            <a:ext cx="16576275" cy="2400061"/>
          </a:xfrm>
          <a:prstGeom prst="rect">
            <a:avLst/>
          </a:prstGeom>
        </p:spPr>
        <p:txBody>
          <a:bodyPr lIns="0" tIns="0" rIns="0" bIns="0" rtlCol="0" anchor="t">
            <a:spAutoFit/>
          </a:bodyPr>
          <a:lstStyle/>
          <a:p>
            <a:pPr algn="l">
              <a:lnSpc>
                <a:spcPts val="4669"/>
              </a:lnSpc>
            </a:pPr>
            <a:r>
              <a:rPr lang="en-US" sz="3891" b="1">
                <a:solidFill>
                  <a:srgbClr val="1C5739"/>
                </a:solidFill>
                <a:latin typeface="Times New Roman Bold"/>
                <a:ea typeface="Times New Roman Bold"/>
                <a:cs typeface="Times New Roman Bold"/>
                <a:sym typeface="Times New Roman Bold"/>
              </a:rPr>
              <a:t>CORRELACIÓN ENTRE LA OXIDACIÓN INTRÍNSECA Y LA ESTRUCTURA DE DEFECTOS RELACIONADA CON RAMAN EN ÓXIDOS DE GRAFENO SINTETIZADOS BAJO TEMPERATURAS DE PREOXIDACIÓN CONTROLADA</a:t>
            </a:r>
          </a:p>
        </p:txBody>
      </p:sp>
      <p:sp>
        <p:nvSpPr>
          <p:cNvPr id="13" name="TextBox 13"/>
          <p:cNvSpPr txBox="1"/>
          <p:nvPr/>
        </p:nvSpPr>
        <p:spPr>
          <a:xfrm>
            <a:off x="5568120" y="1303741"/>
            <a:ext cx="8186535" cy="488443"/>
          </a:xfrm>
          <a:prstGeom prst="rect">
            <a:avLst/>
          </a:prstGeom>
        </p:spPr>
        <p:txBody>
          <a:bodyPr lIns="0" tIns="0" rIns="0" bIns="0" rtlCol="0" anchor="t">
            <a:spAutoFit/>
          </a:bodyPr>
          <a:lstStyle/>
          <a:p>
            <a:pPr algn="ctr">
              <a:lnSpc>
                <a:spcPts val="3863"/>
              </a:lnSpc>
              <a:spcBef>
                <a:spcPct val="0"/>
              </a:spcBef>
            </a:pPr>
            <a:r>
              <a:rPr lang="en-US" sz="2799" b="1" spc="27">
                <a:solidFill>
                  <a:srgbClr val="000000"/>
                </a:solidFill>
                <a:latin typeface="Times New Roman Bold"/>
                <a:ea typeface="Times New Roman Bold"/>
                <a:cs typeface="Times New Roman Bold"/>
                <a:sym typeface="Times New Roman Bold"/>
              </a:rPr>
              <a:t>XXXI Simposio Peruano de Fisica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1483098" y="1697033"/>
            <a:ext cx="16288588" cy="867561"/>
          </a:xfrm>
          <a:prstGeom prst="rect">
            <a:avLst/>
          </a:prstGeom>
        </p:spPr>
        <p:txBody>
          <a:bodyPr lIns="0" tIns="0" rIns="0" bIns="0" rtlCol="0" anchor="t">
            <a:spAutoFit/>
          </a:bodyPr>
          <a:lstStyle/>
          <a:p>
            <a:pPr marL="0" lvl="0" indent="0" algn="ctr">
              <a:lnSpc>
                <a:spcPts val="6852"/>
              </a:lnSpc>
              <a:spcBef>
                <a:spcPct val="0"/>
              </a:spcBef>
            </a:pPr>
            <a:r>
              <a:rPr lang="en-US" sz="4965" b="1" spc="486">
                <a:solidFill>
                  <a:srgbClr val="231F20"/>
                </a:solidFill>
                <a:latin typeface="Times New Roman Bold"/>
                <a:ea typeface="Times New Roman Bold"/>
                <a:cs typeface="Times New Roman Bold"/>
                <a:sym typeface="Times New Roman Bold"/>
              </a:rPr>
              <a:t>FTIR: The oxygen related band (ORB) </a:t>
            </a:r>
          </a:p>
        </p:txBody>
      </p:sp>
      <p:sp>
        <p:nvSpPr>
          <p:cNvPr id="3" name="Freeform 3"/>
          <p:cNvSpPr/>
          <p:nvPr/>
        </p:nvSpPr>
        <p:spPr>
          <a:xfrm>
            <a:off x="16322124" y="7754894"/>
            <a:ext cx="4118443" cy="3654183"/>
          </a:xfrm>
          <a:custGeom>
            <a:avLst/>
            <a:gdLst/>
            <a:ahLst/>
            <a:cxnLst/>
            <a:rect l="l" t="t" r="r" b="b"/>
            <a:pathLst>
              <a:path w="4118443" h="3654183">
                <a:moveTo>
                  <a:pt x="0" y="0"/>
                </a:moveTo>
                <a:lnTo>
                  <a:pt x="4118443" y="0"/>
                </a:lnTo>
                <a:lnTo>
                  <a:pt x="4118443" y="3654183"/>
                </a:lnTo>
                <a:lnTo>
                  <a:pt x="0" y="3654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PE"/>
          </a:p>
        </p:txBody>
      </p:sp>
      <p:sp>
        <p:nvSpPr>
          <p:cNvPr id="4" name="Freeform 4"/>
          <p:cNvSpPr/>
          <p:nvPr/>
        </p:nvSpPr>
        <p:spPr>
          <a:xfrm flipH="1" flipV="1">
            <a:off x="-2059222" y="-798391"/>
            <a:ext cx="4118443" cy="3654183"/>
          </a:xfrm>
          <a:custGeom>
            <a:avLst/>
            <a:gdLst/>
            <a:ahLst/>
            <a:cxnLst/>
            <a:rect l="l" t="t" r="r" b="b"/>
            <a:pathLst>
              <a:path w="4118443" h="3654183">
                <a:moveTo>
                  <a:pt x="4118444" y="3654182"/>
                </a:moveTo>
                <a:lnTo>
                  <a:pt x="0" y="3654182"/>
                </a:lnTo>
                <a:lnTo>
                  <a:pt x="0" y="0"/>
                </a:lnTo>
                <a:lnTo>
                  <a:pt x="4118444" y="0"/>
                </a:lnTo>
                <a:lnTo>
                  <a:pt x="4118444" y="3654182"/>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PE"/>
          </a:p>
        </p:txBody>
      </p:sp>
      <p:sp>
        <p:nvSpPr>
          <p:cNvPr id="5" name="Freeform 5"/>
          <p:cNvSpPr/>
          <p:nvPr/>
        </p:nvSpPr>
        <p:spPr>
          <a:xfrm>
            <a:off x="2293398" y="4292825"/>
            <a:ext cx="5492548" cy="1701350"/>
          </a:xfrm>
          <a:custGeom>
            <a:avLst/>
            <a:gdLst/>
            <a:ahLst/>
            <a:cxnLst/>
            <a:rect l="l" t="t" r="r" b="b"/>
            <a:pathLst>
              <a:path w="5492548" h="1701350">
                <a:moveTo>
                  <a:pt x="0" y="0"/>
                </a:moveTo>
                <a:lnTo>
                  <a:pt x="5492548" y="0"/>
                </a:lnTo>
                <a:lnTo>
                  <a:pt x="5492548" y="1701350"/>
                </a:lnTo>
                <a:lnTo>
                  <a:pt x="0" y="1701350"/>
                </a:lnTo>
                <a:lnTo>
                  <a:pt x="0" y="0"/>
                </a:lnTo>
                <a:close/>
              </a:path>
            </a:pathLst>
          </a:custGeom>
          <a:blipFill>
            <a:blip r:embed="rId4"/>
            <a:stretch>
              <a:fillRect/>
            </a:stretch>
          </a:blipFill>
          <a:ln w="38100" cap="sq">
            <a:solidFill>
              <a:srgbClr val="000000"/>
            </a:solidFill>
            <a:prstDash val="solid"/>
            <a:miter/>
          </a:ln>
        </p:spPr>
        <p:txBody>
          <a:bodyPr/>
          <a:lstStyle/>
          <a:p>
            <a:endParaRPr lang="es-PE"/>
          </a:p>
        </p:txBody>
      </p:sp>
      <p:sp>
        <p:nvSpPr>
          <p:cNvPr id="6" name="Freeform 6"/>
          <p:cNvSpPr/>
          <p:nvPr/>
        </p:nvSpPr>
        <p:spPr>
          <a:xfrm>
            <a:off x="8727713" y="3383894"/>
            <a:ext cx="8531587" cy="4055508"/>
          </a:xfrm>
          <a:custGeom>
            <a:avLst/>
            <a:gdLst/>
            <a:ahLst/>
            <a:cxnLst/>
            <a:rect l="l" t="t" r="r" b="b"/>
            <a:pathLst>
              <a:path w="8531587" h="4055508">
                <a:moveTo>
                  <a:pt x="0" y="0"/>
                </a:moveTo>
                <a:lnTo>
                  <a:pt x="8531587" y="0"/>
                </a:lnTo>
                <a:lnTo>
                  <a:pt x="8531587" y="4055508"/>
                </a:lnTo>
                <a:lnTo>
                  <a:pt x="0" y="4055508"/>
                </a:lnTo>
                <a:lnTo>
                  <a:pt x="0" y="0"/>
                </a:lnTo>
                <a:close/>
              </a:path>
            </a:pathLst>
          </a:custGeom>
          <a:blipFill>
            <a:blip r:embed="rId5"/>
            <a:stretch>
              <a:fillRect/>
            </a:stretch>
          </a:blipFill>
        </p:spPr>
        <p:txBody>
          <a:bodyPr/>
          <a:lstStyle/>
          <a:p>
            <a:endParaRPr lang="es-P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900" y="9404862"/>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PE"/>
          </a:p>
        </p:txBody>
      </p:sp>
      <p:grpSp>
        <p:nvGrpSpPr>
          <p:cNvPr id="3" name="Group 3"/>
          <p:cNvGrpSpPr/>
          <p:nvPr/>
        </p:nvGrpSpPr>
        <p:grpSpPr>
          <a:xfrm>
            <a:off x="-1605529" y="-2390417"/>
            <a:ext cx="3553407" cy="3553407"/>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txBody>
            <a:bodyPr/>
            <a:lstStyle/>
            <a:p>
              <a:endParaRPr lang="es-PE"/>
            </a:p>
          </p:txBody>
        </p:sp>
        <p:sp>
          <p:nvSpPr>
            <p:cNvPr id="5" name="TextBox 5"/>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6" name="Freeform 6"/>
          <p:cNvSpPr/>
          <p:nvPr/>
        </p:nvSpPr>
        <p:spPr>
          <a:xfrm>
            <a:off x="-628745" y="-6271474"/>
            <a:ext cx="7871168" cy="7871168"/>
          </a:xfrm>
          <a:custGeom>
            <a:avLst/>
            <a:gdLst/>
            <a:ahLst/>
            <a:cxnLst/>
            <a:rect l="l" t="t" r="r" b="b"/>
            <a:pathLst>
              <a:path w="7871168" h="7871168">
                <a:moveTo>
                  <a:pt x="0" y="0"/>
                </a:moveTo>
                <a:lnTo>
                  <a:pt x="7871169" y="0"/>
                </a:lnTo>
                <a:lnTo>
                  <a:pt x="7871169" y="7871169"/>
                </a:lnTo>
                <a:lnTo>
                  <a:pt x="0" y="78711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PE"/>
          </a:p>
        </p:txBody>
      </p:sp>
      <p:grpSp>
        <p:nvGrpSpPr>
          <p:cNvPr id="7" name="Group 7"/>
          <p:cNvGrpSpPr/>
          <p:nvPr/>
        </p:nvGrpSpPr>
        <p:grpSpPr>
          <a:xfrm>
            <a:off x="-904968" y="8918951"/>
            <a:ext cx="2649263" cy="2649263"/>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txBody>
            <a:bodyPr/>
            <a:lstStyle/>
            <a:p>
              <a:endParaRPr lang="es-PE"/>
            </a:p>
          </p:txBody>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10" name="Freeform 10"/>
          <p:cNvSpPr/>
          <p:nvPr/>
        </p:nvSpPr>
        <p:spPr>
          <a:xfrm>
            <a:off x="10512877" y="315014"/>
            <a:ext cx="6158913" cy="8943286"/>
          </a:xfrm>
          <a:custGeom>
            <a:avLst/>
            <a:gdLst/>
            <a:ahLst/>
            <a:cxnLst/>
            <a:rect l="l" t="t" r="r" b="b"/>
            <a:pathLst>
              <a:path w="6158913" h="8943286">
                <a:moveTo>
                  <a:pt x="0" y="0"/>
                </a:moveTo>
                <a:lnTo>
                  <a:pt x="6158912" y="0"/>
                </a:lnTo>
                <a:lnTo>
                  <a:pt x="6158912" y="8943286"/>
                </a:lnTo>
                <a:lnTo>
                  <a:pt x="0" y="8943286"/>
                </a:lnTo>
                <a:lnTo>
                  <a:pt x="0" y="0"/>
                </a:lnTo>
                <a:close/>
              </a:path>
            </a:pathLst>
          </a:custGeom>
          <a:blipFill>
            <a:blip r:embed="rId4"/>
            <a:stretch>
              <a:fillRect/>
            </a:stretch>
          </a:blipFill>
        </p:spPr>
        <p:txBody>
          <a:bodyPr/>
          <a:lstStyle/>
          <a:p>
            <a:endParaRPr lang="es-PE"/>
          </a:p>
        </p:txBody>
      </p:sp>
      <p:grpSp>
        <p:nvGrpSpPr>
          <p:cNvPr id="11" name="Group 11"/>
          <p:cNvGrpSpPr/>
          <p:nvPr/>
        </p:nvGrpSpPr>
        <p:grpSpPr>
          <a:xfrm>
            <a:off x="8210377" y="4478025"/>
            <a:ext cx="1330949" cy="1330949"/>
            <a:chOff x="0" y="0"/>
            <a:chExt cx="812800" cy="812800"/>
          </a:xfrm>
        </p:grpSpPr>
        <p:sp>
          <p:nvSpPr>
            <p:cNvPr id="12" name="Freeform 12"/>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397D5A"/>
            </a:solidFill>
          </p:spPr>
          <p:txBody>
            <a:bodyPr/>
            <a:lstStyle/>
            <a:p>
              <a:endParaRPr lang="es-PE"/>
            </a:p>
          </p:txBody>
        </p:sp>
        <p:sp>
          <p:nvSpPr>
            <p:cNvPr id="13" name="TextBox 13"/>
            <p:cNvSpPr txBox="1"/>
            <p:nvPr/>
          </p:nvSpPr>
          <p:spPr>
            <a:xfrm>
              <a:off x="0" y="184150"/>
              <a:ext cx="711200" cy="425450"/>
            </a:xfrm>
            <a:prstGeom prst="rect">
              <a:avLst/>
            </a:prstGeom>
          </p:spPr>
          <p:txBody>
            <a:bodyPr lIns="50800" tIns="50800" rIns="50800" bIns="50800" rtlCol="0" anchor="ctr"/>
            <a:lstStyle/>
            <a:p>
              <a:pPr algn="ctr">
                <a:lnSpc>
                  <a:spcPts val="2859"/>
                </a:lnSpc>
              </a:pPr>
              <a:endParaRPr/>
            </a:p>
          </p:txBody>
        </p:sp>
      </p:grpSp>
      <p:sp>
        <p:nvSpPr>
          <p:cNvPr id="14" name="TextBox 14"/>
          <p:cNvSpPr txBox="1"/>
          <p:nvPr/>
        </p:nvSpPr>
        <p:spPr>
          <a:xfrm>
            <a:off x="1028700" y="4157719"/>
            <a:ext cx="6811476" cy="1324551"/>
          </a:xfrm>
          <a:prstGeom prst="rect">
            <a:avLst/>
          </a:prstGeom>
        </p:spPr>
        <p:txBody>
          <a:bodyPr lIns="0" tIns="0" rIns="0" bIns="0" rtlCol="0" anchor="t">
            <a:spAutoFit/>
          </a:bodyPr>
          <a:lstStyle/>
          <a:p>
            <a:pPr algn="l">
              <a:lnSpc>
                <a:spcPts val="4971"/>
              </a:lnSpc>
            </a:pPr>
            <a:endParaRPr/>
          </a:p>
          <a:p>
            <a:pPr marL="0" lvl="0" indent="0" algn="l">
              <a:lnSpc>
                <a:spcPts val="4971"/>
              </a:lnSpc>
              <a:spcBef>
                <a:spcPct val="0"/>
              </a:spcBef>
            </a:pPr>
            <a:r>
              <a:rPr lang="en-US" sz="5021" b="1" spc="175">
                <a:solidFill>
                  <a:srgbClr val="040506"/>
                </a:solidFill>
                <a:latin typeface="Times New Roman Bold"/>
                <a:ea typeface="Times New Roman Bold"/>
                <a:cs typeface="Times New Roman Bold"/>
                <a:sym typeface="Times New Roman Bold"/>
              </a:rPr>
              <a:t>Espectroscopia Raman</a:t>
            </a:r>
          </a:p>
        </p:txBody>
      </p:sp>
      <p:sp>
        <p:nvSpPr>
          <p:cNvPr id="15" name="TextBox 15"/>
          <p:cNvSpPr txBox="1"/>
          <p:nvPr/>
        </p:nvSpPr>
        <p:spPr>
          <a:xfrm>
            <a:off x="10512877" y="9229725"/>
            <a:ext cx="6422844" cy="925195"/>
          </a:xfrm>
          <a:prstGeom prst="rect">
            <a:avLst/>
          </a:prstGeom>
        </p:spPr>
        <p:txBody>
          <a:bodyPr lIns="0" tIns="0" rIns="0" bIns="0" rtlCol="0" anchor="t">
            <a:spAutoFit/>
          </a:bodyPr>
          <a:lstStyle/>
          <a:p>
            <a:pPr algn="just">
              <a:lnSpc>
                <a:spcPts val="1820"/>
              </a:lnSpc>
              <a:spcBef>
                <a:spcPct val="0"/>
              </a:spcBef>
            </a:pPr>
            <a:r>
              <a:rPr lang="en-US" sz="1400">
                <a:solidFill>
                  <a:srgbClr val="040506"/>
                </a:solidFill>
                <a:latin typeface="Times New Roman"/>
                <a:ea typeface="Times New Roman"/>
                <a:cs typeface="Times New Roman"/>
                <a:sym typeface="Times New Roman"/>
              </a:rPr>
              <a:t>FFigura 4. (a) Raman spectra of the normalized D and G bands of the three GO variations. (b) Deconvoluted Raman spectrum of GO-01 (25 °C). (c) Deconvoluted Raman spectrum of GO-02 (5 °C). (d) Deconvoluted Raman spectrum of GO-03 (40 °C).</a:t>
            </a:r>
          </a:p>
          <a:p>
            <a:pPr algn="just">
              <a:lnSpc>
                <a:spcPts val="1820"/>
              </a:lnSpc>
              <a:spcBef>
                <a:spcPct val="0"/>
              </a:spcBef>
            </a:pPr>
            <a:endParaRPr lang="en-US" sz="1400">
              <a:solidFill>
                <a:srgbClr val="040506"/>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900" y="9404862"/>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PE"/>
          </a:p>
        </p:txBody>
      </p:sp>
      <p:grpSp>
        <p:nvGrpSpPr>
          <p:cNvPr id="3" name="Group 3"/>
          <p:cNvGrpSpPr/>
          <p:nvPr/>
        </p:nvGrpSpPr>
        <p:grpSpPr>
          <a:xfrm>
            <a:off x="-1605529" y="-2390417"/>
            <a:ext cx="3553407" cy="3553407"/>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txBody>
            <a:bodyPr/>
            <a:lstStyle/>
            <a:p>
              <a:endParaRPr lang="es-PE"/>
            </a:p>
          </p:txBody>
        </p:sp>
        <p:sp>
          <p:nvSpPr>
            <p:cNvPr id="5" name="TextBox 5"/>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6" name="Freeform 6"/>
          <p:cNvSpPr/>
          <p:nvPr/>
        </p:nvSpPr>
        <p:spPr>
          <a:xfrm>
            <a:off x="-628745" y="-6271474"/>
            <a:ext cx="7871168" cy="7871168"/>
          </a:xfrm>
          <a:custGeom>
            <a:avLst/>
            <a:gdLst/>
            <a:ahLst/>
            <a:cxnLst/>
            <a:rect l="l" t="t" r="r" b="b"/>
            <a:pathLst>
              <a:path w="7871168" h="7871168">
                <a:moveTo>
                  <a:pt x="0" y="0"/>
                </a:moveTo>
                <a:lnTo>
                  <a:pt x="7871169" y="0"/>
                </a:lnTo>
                <a:lnTo>
                  <a:pt x="7871169" y="7871169"/>
                </a:lnTo>
                <a:lnTo>
                  <a:pt x="0" y="78711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PE"/>
          </a:p>
        </p:txBody>
      </p:sp>
      <p:grpSp>
        <p:nvGrpSpPr>
          <p:cNvPr id="7" name="Group 7"/>
          <p:cNvGrpSpPr/>
          <p:nvPr/>
        </p:nvGrpSpPr>
        <p:grpSpPr>
          <a:xfrm>
            <a:off x="-904968" y="8918951"/>
            <a:ext cx="2649263" cy="2649263"/>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txBody>
            <a:bodyPr/>
            <a:lstStyle/>
            <a:p>
              <a:endParaRPr lang="es-PE"/>
            </a:p>
          </p:txBody>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10" name="Freeform 10"/>
          <p:cNvSpPr/>
          <p:nvPr/>
        </p:nvSpPr>
        <p:spPr>
          <a:xfrm>
            <a:off x="1947878" y="4190306"/>
            <a:ext cx="6473566" cy="2990033"/>
          </a:xfrm>
          <a:custGeom>
            <a:avLst/>
            <a:gdLst/>
            <a:ahLst/>
            <a:cxnLst/>
            <a:rect l="l" t="t" r="r" b="b"/>
            <a:pathLst>
              <a:path w="6473566" h="2990033">
                <a:moveTo>
                  <a:pt x="0" y="0"/>
                </a:moveTo>
                <a:lnTo>
                  <a:pt x="6473566" y="0"/>
                </a:lnTo>
                <a:lnTo>
                  <a:pt x="6473566" y="2990033"/>
                </a:lnTo>
                <a:lnTo>
                  <a:pt x="0" y="2990033"/>
                </a:lnTo>
                <a:lnTo>
                  <a:pt x="0" y="0"/>
                </a:lnTo>
                <a:close/>
              </a:path>
            </a:pathLst>
          </a:custGeom>
          <a:blipFill>
            <a:blip r:embed="rId4"/>
            <a:stretch>
              <a:fillRect/>
            </a:stretch>
          </a:blipFill>
        </p:spPr>
        <p:txBody>
          <a:bodyPr/>
          <a:lstStyle/>
          <a:p>
            <a:endParaRPr lang="es-PE"/>
          </a:p>
        </p:txBody>
      </p:sp>
      <p:sp>
        <p:nvSpPr>
          <p:cNvPr id="11" name="Freeform 11"/>
          <p:cNvSpPr/>
          <p:nvPr/>
        </p:nvSpPr>
        <p:spPr>
          <a:xfrm>
            <a:off x="8758368" y="3277988"/>
            <a:ext cx="8500932" cy="5259197"/>
          </a:xfrm>
          <a:custGeom>
            <a:avLst/>
            <a:gdLst/>
            <a:ahLst/>
            <a:cxnLst/>
            <a:rect l="l" t="t" r="r" b="b"/>
            <a:pathLst>
              <a:path w="8500932" h="5259197">
                <a:moveTo>
                  <a:pt x="0" y="0"/>
                </a:moveTo>
                <a:lnTo>
                  <a:pt x="8500932" y="0"/>
                </a:lnTo>
                <a:lnTo>
                  <a:pt x="8500932" y="5259198"/>
                </a:lnTo>
                <a:lnTo>
                  <a:pt x="0" y="5259198"/>
                </a:lnTo>
                <a:lnTo>
                  <a:pt x="0" y="0"/>
                </a:lnTo>
                <a:close/>
              </a:path>
            </a:pathLst>
          </a:custGeom>
          <a:blipFill>
            <a:blip r:embed="rId5"/>
            <a:stretch>
              <a:fillRect/>
            </a:stretch>
          </a:blipFill>
        </p:spPr>
        <p:txBody>
          <a:bodyPr/>
          <a:lstStyle/>
          <a:p>
            <a:endParaRPr lang="es-PE"/>
          </a:p>
        </p:txBody>
      </p:sp>
      <p:sp>
        <p:nvSpPr>
          <p:cNvPr id="12" name="TextBox 12"/>
          <p:cNvSpPr txBox="1"/>
          <p:nvPr/>
        </p:nvSpPr>
        <p:spPr>
          <a:xfrm>
            <a:off x="5701696" y="903794"/>
            <a:ext cx="6884607" cy="695901"/>
          </a:xfrm>
          <a:prstGeom prst="rect">
            <a:avLst/>
          </a:prstGeom>
        </p:spPr>
        <p:txBody>
          <a:bodyPr lIns="0" tIns="0" rIns="0" bIns="0" rtlCol="0" anchor="t">
            <a:spAutoFit/>
          </a:bodyPr>
          <a:lstStyle/>
          <a:p>
            <a:pPr marL="0" lvl="0" indent="0" algn="l">
              <a:lnSpc>
                <a:spcPts val="4971"/>
              </a:lnSpc>
              <a:spcBef>
                <a:spcPct val="0"/>
              </a:spcBef>
            </a:pPr>
            <a:r>
              <a:rPr lang="en-US" sz="5021" b="1" spc="175">
                <a:solidFill>
                  <a:srgbClr val="040506"/>
                </a:solidFill>
                <a:latin typeface="Times New Roman Bold"/>
                <a:ea typeface="Times New Roman Bold"/>
                <a:cs typeface="Times New Roman Bold"/>
                <a:sym typeface="Times New Roman Bold"/>
              </a:rPr>
              <a:t>Espectroscopia Raman</a:t>
            </a:r>
          </a:p>
        </p:txBody>
      </p:sp>
      <p:sp>
        <p:nvSpPr>
          <p:cNvPr id="13" name="TextBox 13"/>
          <p:cNvSpPr txBox="1"/>
          <p:nvPr/>
        </p:nvSpPr>
        <p:spPr>
          <a:xfrm>
            <a:off x="2616934" y="2671325"/>
            <a:ext cx="13054132" cy="372110"/>
          </a:xfrm>
          <a:prstGeom prst="rect">
            <a:avLst/>
          </a:prstGeom>
        </p:spPr>
        <p:txBody>
          <a:bodyPr lIns="0" tIns="0" rIns="0" bIns="0" rtlCol="0" anchor="t">
            <a:spAutoFit/>
          </a:bodyPr>
          <a:lstStyle/>
          <a:p>
            <a:pPr algn="ctr">
              <a:lnSpc>
                <a:spcPts val="2859"/>
              </a:lnSpc>
              <a:spcBef>
                <a:spcPct val="0"/>
              </a:spcBef>
            </a:pPr>
            <a:r>
              <a:rPr lang="en-US" sz="2199">
                <a:solidFill>
                  <a:srgbClr val="040506"/>
                </a:solidFill>
                <a:latin typeface="Times New Roman"/>
                <a:ea typeface="Times New Roman"/>
                <a:cs typeface="Times New Roman"/>
                <a:sym typeface="Times New Roman"/>
              </a:rPr>
              <a:t>Resultados obtenidos del tamaño de cristalito (Lₐ), la distancia entre defectos (L_D) y la densidad de defectos (n_D).</a:t>
            </a:r>
          </a:p>
        </p:txBody>
      </p:sp>
      <p:sp>
        <p:nvSpPr>
          <p:cNvPr id="14" name="TextBox 14"/>
          <p:cNvSpPr txBox="1"/>
          <p:nvPr/>
        </p:nvSpPr>
        <p:spPr>
          <a:xfrm>
            <a:off x="8859699" y="8737211"/>
            <a:ext cx="8680847" cy="372110"/>
          </a:xfrm>
          <a:prstGeom prst="rect">
            <a:avLst/>
          </a:prstGeom>
        </p:spPr>
        <p:txBody>
          <a:bodyPr lIns="0" tIns="0" rIns="0" bIns="0" rtlCol="0" anchor="t">
            <a:spAutoFit/>
          </a:bodyPr>
          <a:lstStyle/>
          <a:p>
            <a:pPr algn="ctr">
              <a:lnSpc>
                <a:spcPts val="2859"/>
              </a:lnSpc>
              <a:spcBef>
                <a:spcPct val="0"/>
              </a:spcBef>
            </a:pPr>
            <a:r>
              <a:rPr lang="en-US" sz="2199">
                <a:solidFill>
                  <a:srgbClr val="040506"/>
                </a:solidFill>
                <a:latin typeface="Times New Roman"/>
                <a:ea typeface="Times New Roman"/>
                <a:cs typeface="Times New Roman"/>
                <a:sym typeface="Times New Roman"/>
              </a:rPr>
              <a:t>Figure 6. Relación A_D/A_G con respecto al inverso del tamaño de cristalito.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900" y="9404862"/>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PE"/>
          </a:p>
        </p:txBody>
      </p:sp>
      <p:grpSp>
        <p:nvGrpSpPr>
          <p:cNvPr id="3" name="Group 3"/>
          <p:cNvGrpSpPr/>
          <p:nvPr/>
        </p:nvGrpSpPr>
        <p:grpSpPr>
          <a:xfrm>
            <a:off x="-1605529" y="-2390417"/>
            <a:ext cx="3553407" cy="3553407"/>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txBody>
            <a:bodyPr/>
            <a:lstStyle/>
            <a:p>
              <a:endParaRPr lang="es-PE"/>
            </a:p>
          </p:txBody>
        </p:sp>
        <p:sp>
          <p:nvSpPr>
            <p:cNvPr id="5" name="TextBox 5"/>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6" name="Freeform 6"/>
          <p:cNvSpPr/>
          <p:nvPr/>
        </p:nvSpPr>
        <p:spPr>
          <a:xfrm>
            <a:off x="-628745" y="-6271474"/>
            <a:ext cx="7871168" cy="7871168"/>
          </a:xfrm>
          <a:custGeom>
            <a:avLst/>
            <a:gdLst/>
            <a:ahLst/>
            <a:cxnLst/>
            <a:rect l="l" t="t" r="r" b="b"/>
            <a:pathLst>
              <a:path w="7871168" h="7871168">
                <a:moveTo>
                  <a:pt x="0" y="0"/>
                </a:moveTo>
                <a:lnTo>
                  <a:pt x="7871169" y="0"/>
                </a:lnTo>
                <a:lnTo>
                  <a:pt x="7871169" y="7871169"/>
                </a:lnTo>
                <a:lnTo>
                  <a:pt x="0" y="78711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PE"/>
          </a:p>
        </p:txBody>
      </p:sp>
      <p:grpSp>
        <p:nvGrpSpPr>
          <p:cNvPr id="7" name="Group 7"/>
          <p:cNvGrpSpPr/>
          <p:nvPr/>
        </p:nvGrpSpPr>
        <p:grpSpPr>
          <a:xfrm>
            <a:off x="-904968" y="8918951"/>
            <a:ext cx="2649263" cy="2649263"/>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txBody>
            <a:bodyPr/>
            <a:lstStyle/>
            <a:p>
              <a:endParaRPr lang="es-PE"/>
            </a:p>
          </p:txBody>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10" name="Group 10"/>
          <p:cNvGrpSpPr/>
          <p:nvPr/>
        </p:nvGrpSpPr>
        <p:grpSpPr>
          <a:xfrm>
            <a:off x="6800259" y="4429271"/>
            <a:ext cx="884329" cy="860491"/>
            <a:chOff x="0" y="0"/>
            <a:chExt cx="812800" cy="790891"/>
          </a:xfrm>
        </p:grpSpPr>
        <p:sp>
          <p:nvSpPr>
            <p:cNvPr id="11" name="Freeform 11"/>
            <p:cNvSpPr/>
            <p:nvPr/>
          </p:nvSpPr>
          <p:spPr>
            <a:xfrm>
              <a:off x="0" y="0"/>
              <a:ext cx="812800" cy="790891"/>
            </a:xfrm>
            <a:custGeom>
              <a:avLst/>
              <a:gdLst/>
              <a:ahLst/>
              <a:cxnLst/>
              <a:rect l="l" t="t" r="r" b="b"/>
              <a:pathLst>
                <a:path w="812800" h="790891">
                  <a:moveTo>
                    <a:pt x="812800" y="395445"/>
                  </a:moveTo>
                  <a:lnTo>
                    <a:pt x="406400" y="0"/>
                  </a:lnTo>
                  <a:lnTo>
                    <a:pt x="406400" y="203200"/>
                  </a:lnTo>
                  <a:lnTo>
                    <a:pt x="0" y="203200"/>
                  </a:lnTo>
                  <a:lnTo>
                    <a:pt x="0" y="587691"/>
                  </a:lnTo>
                  <a:lnTo>
                    <a:pt x="406400" y="587691"/>
                  </a:lnTo>
                  <a:lnTo>
                    <a:pt x="406400" y="790891"/>
                  </a:lnTo>
                  <a:lnTo>
                    <a:pt x="812800" y="395445"/>
                  </a:lnTo>
                  <a:close/>
                </a:path>
              </a:pathLst>
            </a:custGeom>
            <a:solidFill>
              <a:srgbClr val="397D5A"/>
            </a:solidFill>
          </p:spPr>
          <p:txBody>
            <a:bodyPr/>
            <a:lstStyle/>
            <a:p>
              <a:endParaRPr lang="es-PE"/>
            </a:p>
          </p:txBody>
        </p:sp>
        <p:sp>
          <p:nvSpPr>
            <p:cNvPr id="12" name="TextBox 12"/>
            <p:cNvSpPr txBox="1"/>
            <p:nvPr/>
          </p:nvSpPr>
          <p:spPr>
            <a:xfrm>
              <a:off x="0" y="193675"/>
              <a:ext cx="711200" cy="394016"/>
            </a:xfrm>
            <a:prstGeom prst="rect">
              <a:avLst/>
            </a:prstGeom>
          </p:spPr>
          <p:txBody>
            <a:bodyPr lIns="50800" tIns="50800" rIns="50800" bIns="50800" rtlCol="0" anchor="ctr"/>
            <a:lstStyle/>
            <a:p>
              <a:pPr algn="ctr">
                <a:lnSpc>
                  <a:spcPts val="1560"/>
                </a:lnSpc>
              </a:pPr>
              <a:endParaRPr/>
            </a:p>
          </p:txBody>
        </p:sp>
      </p:grpSp>
      <p:sp>
        <p:nvSpPr>
          <p:cNvPr id="13" name="Freeform 13"/>
          <p:cNvSpPr/>
          <p:nvPr/>
        </p:nvSpPr>
        <p:spPr>
          <a:xfrm>
            <a:off x="7884613" y="478466"/>
            <a:ext cx="10046684" cy="8246401"/>
          </a:xfrm>
          <a:custGeom>
            <a:avLst/>
            <a:gdLst/>
            <a:ahLst/>
            <a:cxnLst/>
            <a:rect l="l" t="t" r="r" b="b"/>
            <a:pathLst>
              <a:path w="10046684" h="8246401">
                <a:moveTo>
                  <a:pt x="0" y="0"/>
                </a:moveTo>
                <a:lnTo>
                  <a:pt x="10046684" y="0"/>
                </a:lnTo>
                <a:lnTo>
                  <a:pt x="10046684" y="8246401"/>
                </a:lnTo>
                <a:lnTo>
                  <a:pt x="0" y="8246401"/>
                </a:lnTo>
                <a:lnTo>
                  <a:pt x="0" y="0"/>
                </a:lnTo>
                <a:close/>
              </a:path>
            </a:pathLst>
          </a:custGeom>
          <a:blipFill>
            <a:blip r:embed="rId4"/>
            <a:stretch>
              <a:fillRect l="-902" r="-902"/>
            </a:stretch>
          </a:blipFill>
        </p:spPr>
        <p:txBody>
          <a:bodyPr/>
          <a:lstStyle/>
          <a:p>
            <a:endParaRPr lang="es-PE"/>
          </a:p>
        </p:txBody>
      </p:sp>
      <p:sp>
        <p:nvSpPr>
          <p:cNvPr id="14" name="TextBox 14"/>
          <p:cNvSpPr txBox="1"/>
          <p:nvPr/>
        </p:nvSpPr>
        <p:spPr>
          <a:xfrm>
            <a:off x="1028700" y="4083744"/>
            <a:ext cx="5568244" cy="1059756"/>
          </a:xfrm>
          <a:prstGeom prst="rect">
            <a:avLst/>
          </a:prstGeom>
        </p:spPr>
        <p:txBody>
          <a:bodyPr lIns="0" tIns="0" rIns="0" bIns="0" rtlCol="0" anchor="t">
            <a:spAutoFit/>
          </a:bodyPr>
          <a:lstStyle/>
          <a:p>
            <a:pPr algn="l">
              <a:lnSpc>
                <a:spcPts val="3981"/>
              </a:lnSpc>
            </a:pPr>
            <a:endParaRPr dirty="0"/>
          </a:p>
          <a:p>
            <a:pPr marL="0" lvl="0" indent="0" algn="l">
              <a:lnSpc>
                <a:spcPts val="3981"/>
              </a:lnSpc>
              <a:spcBef>
                <a:spcPct val="0"/>
              </a:spcBef>
            </a:pPr>
            <a:r>
              <a:rPr lang="en-US" sz="4021" b="1" spc="140" dirty="0" err="1">
                <a:solidFill>
                  <a:srgbClr val="040506"/>
                </a:solidFill>
                <a:latin typeface="Times New Roman Bold"/>
                <a:ea typeface="Times New Roman Bold"/>
                <a:cs typeface="Times New Roman Bold"/>
                <a:sym typeface="Times New Roman Bold"/>
              </a:rPr>
              <a:t>Espectroscopia</a:t>
            </a:r>
            <a:r>
              <a:rPr lang="en-US" sz="4021" b="1" spc="140" dirty="0">
                <a:solidFill>
                  <a:srgbClr val="040506"/>
                </a:solidFill>
                <a:latin typeface="Times New Roman Bold"/>
                <a:ea typeface="Times New Roman Bold"/>
                <a:cs typeface="Times New Roman Bold"/>
                <a:sym typeface="Times New Roman Bold"/>
              </a:rPr>
              <a:t> Raman</a:t>
            </a:r>
          </a:p>
        </p:txBody>
      </p:sp>
      <p:sp>
        <p:nvSpPr>
          <p:cNvPr id="15" name="TextBox 15"/>
          <p:cNvSpPr txBox="1"/>
          <p:nvPr/>
        </p:nvSpPr>
        <p:spPr>
          <a:xfrm>
            <a:off x="8343604" y="8927977"/>
            <a:ext cx="9128701" cy="925195"/>
          </a:xfrm>
          <a:prstGeom prst="rect">
            <a:avLst/>
          </a:prstGeom>
        </p:spPr>
        <p:txBody>
          <a:bodyPr lIns="0" tIns="0" rIns="0" bIns="0" rtlCol="0" anchor="t">
            <a:spAutoFit/>
          </a:bodyPr>
          <a:lstStyle/>
          <a:p>
            <a:pPr algn="just">
              <a:lnSpc>
                <a:spcPts val="1820"/>
              </a:lnSpc>
              <a:spcBef>
                <a:spcPct val="0"/>
              </a:spcBef>
            </a:pPr>
            <a:r>
              <a:rPr lang="en-US" sz="1400">
                <a:solidFill>
                  <a:srgbClr val="040506"/>
                </a:solidFill>
                <a:latin typeface="Times New Roman"/>
                <a:ea typeface="Times New Roman"/>
                <a:cs typeface="Times New Roman"/>
                <a:sym typeface="Times New Roman"/>
              </a:rPr>
              <a:t>Figure 6. (a) Raman spectra of the 2D region, normalized for GO-01, GO-02, and GO-03. (b) Deconvoluted Raman spectrum of the 2D region of GO-01 (25 °C). (c) Deconvoluted 2D Raman spectrum of GO-02 (5 °C). (d) Deconvoluted 2D Raman spectrum of GO-03 (40 °C).</a:t>
            </a:r>
          </a:p>
          <a:p>
            <a:pPr algn="just">
              <a:lnSpc>
                <a:spcPts val="1820"/>
              </a:lnSpc>
              <a:spcBef>
                <a:spcPct val="0"/>
              </a:spcBef>
            </a:pPr>
            <a:endParaRPr lang="en-US" sz="1400">
              <a:solidFill>
                <a:srgbClr val="040506"/>
              </a:solidFill>
              <a:latin typeface="Times New Roman"/>
              <a:ea typeface="Times New Roman"/>
              <a:cs typeface="Times New Roman"/>
              <a:sym typeface="Times New Roman"/>
            </a:endParaRPr>
          </a:p>
        </p:txBody>
      </p:sp>
      <p:sp>
        <p:nvSpPr>
          <p:cNvPr id="16" name="Freeform 8">
            <a:extLst>
              <a:ext uri="{FF2B5EF4-FFF2-40B4-BE49-F238E27FC236}">
                <a16:creationId xmlns:a16="http://schemas.microsoft.com/office/drawing/2014/main" id="{8865D354-25E5-055F-07AA-A65A9BB7DFAA}"/>
              </a:ext>
            </a:extLst>
          </p:cNvPr>
          <p:cNvSpPr/>
          <p:nvPr/>
        </p:nvSpPr>
        <p:spPr>
          <a:xfrm>
            <a:off x="15316200" y="504276"/>
            <a:ext cx="1069632" cy="1027846"/>
          </a:xfrm>
          <a:custGeom>
            <a:avLst/>
            <a:gdLst/>
            <a:ahLst/>
            <a:cxnLst/>
            <a:rect l="l" t="t" r="r" b="b"/>
            <a:pathLst>
              <a:path w="4422432" h="4036474">
                <a:moveTo>
                  <a:pt x="0" y="0"/>
                </a:moveTo>
                <a:lnTo>
                  <a:pt x="4422432" y="0"/>
                </a:lnTo>
                <a:lnTo>
                  <a:pt x="4422432" y="4036475"/>
                </a:lnTo>
                <a:lnTo>
                  <a:pt x="0" y="40364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PE"/>
          </a:p>
        </p:txBody>
      </p:sp>
      <p:sp>
        <p:nvSpPr>
          <p:cNvPr id="17" name="Freeform 8">
            <a:extLst>
              <a:ext uri="{FF2B5EF4-FFF2-40B4-BE49-F238E27FC236}">
                <a16:creationId xmlns:a16="http://schemas.microsoft.com/office/drawing/2014/main" id="{F374E4B9-919B-B3FA-1C95-CA248D76C3D4}"/>
              </a:ext>
            </a:extLst>
          </p:cNvPr>
          <p:cNvSpPr/>
          <p:nvPr/>
        </p:nvSpPr>
        <p:spPr>
          <a:xfrm>
            <a:off x="14478000" y="2400300"/>
            <a:ext cx="1069632" cy="817127"/>
          </a:xfrm>
          <a:custGeom>
            <a:avLst/>
            <a:gdLst/>
            <a:ahLst/>
            <a:cxnLst/>
            <a:rect l="l" t="t" r="r" b="b"/>
            <a:pathLst>
              <a:path w="4422432" h="4036474">
                <a:moveTo>
                  <a:pt x="0" y="0"/>
                </a:moveTo>
                <a:lnTo>
                  <a:pt x="4422432" y="0"/>
                </a:lnTo>
                <a:lnTo>
                  <a:pt x="4422432" y="4036475"/>
                </a:lnTo>
                <a:lnTo>
                  <a:pt x="0" y="40364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PE"/>
          </a:p>
        </p:txBody>
      </p:sp>
      <p:sp>
        <p:nvSpPr>
          <p:cNvPr id="18" name="Freeform 8">
            <a:extLst>
              <a:ext uri="{FF2B5EF4-FFF2-40B4-BE49-F238E27FC236}">
                <a16:creationId xmlns:a16="http://schemas.microsoft.com/office/drawing/2014/main" id="{C2645611-0B22-9C95-35EF-88E48913F12B}"/>
              </a:ext>
            </a:extLst>
          </p:cNvPr>
          <p:cNvSpPr/>
          <p:nvPr/>
        </p:nvSpPr>
        <p:spPr>
          <a:xfrm>
            <a:off x="9829800" y="7048500"/>
            <a:ext cx="1069632" cy="817127"/>
          </a:xfrm>
          <a:custGeom>
            <a:avLst/>
            <a:gdLst/>
            <a:ahLst/>
            <a:cxnLst/>
            <a:rect l="l" t="t" r="r" b="b"/>
            <a:pathLst>
              <a:path w="4422432" h="4036474">
                <a:moveTo>
                  <a:pt x="0" y="0"/>
                </a:moveTo>
                <a:lnTo>
                  <a:pt x="4422432" y="0"/>
                </a:lnTo>
                <a:lnTo>
                  <a:pt x="4422432" y="4036475"/>
                </a:lnTo>
                <a:lnTo>
                  <a:pt x="0" y="40364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PE"/>
          </a:p>
        </p:txBody>
      </p:sp>
      <p:sp>
        <p:nvSpPr>
          <p:cNvPr id="19" name="Freeform 8">
            <a:extLst>
              <a:ext uri="{FF2B5EF4-FFF2-40B4-BE49-F238E27FC236}">
                <a16:creationId xmlns:a16="http://schemas.microsoft.com/office/drawing/2014/main" id="{E53179A4-8469-2D4F-6DB3-912C6D3BD16E}"/>
              </a:ext>
            </a:extLst>
          </p:cNvPr>
          <p:cNvSpPr/>
          <p:nvPr/>
        </p:nvSpPr>
        <p:spPr>
          <a:xfrm>
            <a:off x="10210800" y="4734936"/>
            <a:ext cx="1069632" cy="817127"/>
          </a:xfrm>
          <a:custGeom>
            <a:avLst/>
            <a:gdLst/>
            <a:ahLst/>
            <a:cxnLst/>
            <a:rect l="l" t="t" r="r" b="b"/>
            <a:pathLst>
              <a:path w="4422432" h="4036474">
                <a:moveTo>
                  <a:pt x="0" y="0"/>
                </a:moveTo>
                <a:lnTo>
                  <a:pt x="4422432" y="0"/>
                </a:lnTo>
                <a:lnTo>
                  <a:pt x="4422432" y="4036475"/>
                </a:lnTo>
                <a:lnTo>
                  <a:pt x="0" y="40364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PE"/>
          </a:p>
        </p:txBody>
      </p:sp>
      <p:sp>
        <p:nvSpPr>
          <p:cNvPr id="20" name="Freeform 8">
            <a:extLst>
              <a:ext uri="{FF2B5EF4-FFF2-40B4-BE49-F238E27FC236}">
                <a16:creationId xmlns:a16="http://schemas.microsoft.com/office/drawing/2014/main" id="{FF63DDA3-33D1-86EE-DCCD-DA369031BD42}"/>
              </a:ext>
            </a:extLst>
          </p:cNvPr>
          <p:cNvSpPr/>
          <p:nvPr/>
        </p:nvSpPr>
        <p:spPr>
          <a:xfrm>
            <a:off x="15316200" y="4903741"/>
            <a:ext cx="688632" cy="616956"/>
          </a:xfrm>
          <a:custGeom>
            <a:avLst/>
            <a:gdLst/>
            <a:ahLst/>
            <a:cxnLst/>
            <a:rect l="l" t="t" r="r" b="b"/>
            <a:pathLst>
              <a:path w="4422432" h="4036474">
                <a:moveTo>
                  <a:pt x="0" y="0"/>
                </a:moveTo>
                <a:lnTo>
                  <a:pt x="4422432" y="0"/>
                </a:lnTo>
                <a:lnTo>
                  <a:pt x="4422432" y="4036475"/>
                </a:lnTo>
                <a:lnTo>
                  <a:pt x="0" y="40364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PE"/>
          </a:p>
        </p:txBody>
      </p:sp>
      <p:sp>
        <p:nvSpPr>
          <p:cNvPr id="21" name="Freeform 8">
            <a:extLst>
              <a:ext uri="{FF2B5EF4-FFF2-40B4-BE49-F238E27FC236}">
                <a16:creationId xmlns:a16="http://schemas.microsoft.com/office/drawing/2014/main" id="{FEE018F9-3154-0FD7-0907-BA395D90747D}"/>
              </a:ext>
            </a:extLst>
          </p:cNvPr>
          <p:cNvSpPr/>
          <p:nvPr/>
        </p:nvSpPr>
        <p:spPr>
          <a:xfrm>
            <a:off x="14478000" y="6718973"/>
            <a:ext cx="917232" cy="817127"/>
          </a:xfrm>
          <a:custGeom>
            <a:avLst/>
            <a:gdLst/>
            <a:ahLst/>
            <a:cxnLst/>
            <a:rect l="l" t="t" r="r" b="b"/>
            <a:pathLst>
              <a:path w="4422432" h="4036474">
                <a:moveTo>
                  <a:pt x="0" y="0"/>
                </a:moveTo>
                <a:lnTo>
                  <a:pt x="4422432" y="0"/>
                </a:lnTo>
                <a:lnTo>
                  <a:pt x="4422432" y="4036475"/>
                </a:lnTo>
                <a:lnTo>
                  <a:pt x="0" y="40364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P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0161" y="0"/>
            <a:ext cx="19048322" cy="10287000"/>
            <a:chOff x="0" y="0"/>
            <a:chExt cx="5016842" cy="2709333"/>
          </a:xfrm>
        </p:grpSpPr>
        <p:sp>
          <p:nvSpPr>
            <p:cNvPr id="3" name="Freeform 3"/>
            <p:cNvSpPr/>
            <p:nvPr/>
          </p:nvSpPr>
          <p:spPr>
            <a:xfrm>
              <a:off x="0" y="0"/>
              <a:ext cx="5016842" cy="2709333"/>
            </a:xfrm>
            <a:custGeom>
              <a:avLst/>
              <a:gdLst/>
              <a:ahLst/>
              <a:cxnLst/>
              <a:rect l="l" t="t" r="r" b="b"/>
              <a:pathLst>
                <a:path w="5016842" h="2709333">
                  <a:moveTo>
                    <a:pt x="0" y="0"/>
                  </a:moveTo>
                  <a:lnTo>
                    <a:pt x="5016842" y="0"/>
                  </a:lnTo>
                  <a:lnTo>
                    <a:pt x="5016842" y="2709333"/>
                  </a:lnTo>
                  <a:lnTo>
                    <a:pt x="0" y="2709333"/>
                  </a:lnTo>
                  <a:close/>
                </a:path>
              </a:pathLst>
            </a:custGeom>
            <a:solidFill>
              <a:srgbClr val="1C5739"/>
            </a:solidFill>
          </p:spPr>
          <p:txBody>
            <a:bodyPr/>
            <a:lstStyle/>
            <a:p>
              <a:endParaRPr lang="es-PE"/>
            </a:p>
          </p:txBody>
        </p:sp>
        <p:sp>
          <p:nvSpPr>
            <p:cNvPr id="4" name="TextBox 4"/>
            <p:cNvSpPr txBox="1"/>
            <p:nvPr/>
          </p:nvSpPr>
          <p:spPr>
            <a:xfrm>
              <a:off x="0" y="-19050"/>
              <a:ext cx="5016842" cy="2728383"/>
            </a:xfrm>
            <a:prstGeom prst="rect">
              <a:avLst/>
            </a:prstGeom>
          </p:spPr>
          <p:txBody>
            <a:bodyPr lIns="50800" tIns="50800" rIns="50800" bIns="50800" rtlCol="0" anchor="ctr"/>
            <a:lstStyle/>
            <a:p>
              <a:pPr algn="ctr">
                <a:lnSpc>
                  <a:spcPts val="2859"/>
                </a:lnSpc>
              </a:pPr>
              <a:endParaRPr/>
            </a:p>
          </p:txBody>
        </p:sp>
      </p:grpSp>
      <p:sp>
        <p:nvSpPr>
          <p:cNvPr id="5" name="TextBox 5"/>
          <p:cNvSpPr txBox="1"/>
          <p:nvPr/>
        </p:nvSpPr>
        <p:spPr>
          <a:xfrm>
            <a:off x="769165" y="604092"/>
            <a:ext cx="16749669" cy="1023951"/>
          </a:xfrm>
          <a:prstGeom prst="rect">
            <a:avLst/>
          </a:prstGeom>
        </p:spPr>
        <p:txBody>
          <a:bodyPr lIns="0" tIns="0" rIns="0" bIns="0" rtlCol="0" anchor="t">
            <a:spAutoFit/>
          </a:bodyPr>
          <a:lstStyle/>
          <a:p>
            <a:pPr algn="ctr">
              <a:lnSpc>
                <a:spcPts val="8336"/>
              </a:lnSpc>
            </a:pPr>
            <a:r>
              <a:rPr lang="en-US" sz="6041" b="1" spc="592">
                <a:solidFill>
                  <a:srgbClr val="FFFFFF"/>
                </a:solidFill>
                <a:latin typeface="Montserrat Bold"/>
                <a:ea typeface="Montserrat Bold"/>
                <a:cs typeface="Montserrat Bold"/>
                <a:sym typeface="Montserrat Bold"/>
              </a:rPr>
              <a:t>Conclusiones:  </a:t>
            </a:r>
          </a:p>
        </p:txBody>
      </p:sp>
      <p:sp>
        <p:nvSpPr>
          <p:cNvPr id="6" name="Freeform 6"/>
          <p:cNvSpPr/>
          <p:nvPr/>
        </p:nvSpPr>
        <p:spPr>
          <a:xfrm>
            <a:off x="15408481" y="-2153153"/>
            <a:ext cx="4116356" cy="4116356"/>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PE"/>
          </a:p>
        </p:txBody>
      </p:sp>
      <p:sp>
        <p:nvSpPr>
          <p:cNvPr id="7" name="Freeform 7"/>
          <p:cNvSpPr/>
          <p:nvPr/>
        </p:nvSpPr>
        <p:spPr>
          <a:xfrm>
            <a:off x="-2602379" y="0"/>
            <a:ext cx="3256087" cy="3256087"/>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PE"/>
          </a:p>
        </p:txBody>
      </p:sp>
      <p:sp>
        <p:nvSpPr>
          <p:cNvPr id="8" name="TextBox 8"/>
          <p:cNvSpPr txBox="1"/>
          <p:nvPr/>
        </p:nvSpPr>
        <p:spPr>
          <a:xfrm>
            <a:off x="808374" y="1736206"/>
            <a:ext cx="16710460" cy="7972900"/>
          </a:xfrm>
          <a:prstGeom prst="rect">
            <a:avLst/>
          </a:prstGeom>
        </p:spPr>
        <p:txBody>
          <a:bodyPr lIns="0" tIns="0" rIns="0" bIns="0" rtlCol="0" anchor="t">
            <a:spAutoFit/>
          </a:bodyPr>
          <a:lstStyle/>
          <a:p>
            <a:pPr algn="just">
              <a:lnSpc>
                <a:spcPts val="2876"/>
              </a:lnSpc>
            </a:pPr>
            <a:endParaRPr/>
          </a:p>
          <a:p>
            <a:pPr marL="477697" lvl="1" indent="-238848" algn="just">
              <a:lnSpc>
                <a:spcPts val="2876"/>
              </a:lnSpc>
              <a:spcBef>
                <a:spcPct val="0"/>
              </a:spcBef>
              <a:buFont typeface="Arial"/>
              <a:buChar char="•"/>
            </a:pPr>
            <a:r>
              <a:rPr lang="en-US" sz="2212">
                <a:solidFill>
                  <a:srgbClr val="FFFFFF"/>
                </a:solidFill>
                <a:latin typeface="Times New Roman"/>
                <a:ea typeface="Times New Roman"/>
                <a:cs typeface="Times New Roman"/>
                <a:sym typeface="Times New Roman"/>
              </a:rPr>
              <a:t>El análisis FTIR mostró que la presencia de grupos sulfato y agua adsorbida puede provocar una sobreestimación del grado de oxidación.</a:t>
            </a:r>
          </a:p>
          <a:p>
            <a:pPr algn="just">
              <a:lnSpc>
                <a:spcPts val="2876"/>
              </a:lnSpc>
              <a:spcBef>
                <a:spcPct val="0"/>
              </a:spcBef>
            </a:pPr>
            <a:endParaRPr lang="en-US" sz="2212">
              <a:solidFill>
                <a:srgbClr val="FFFFFF"/>
              </a:solidFill>
              <a:latin typeface="Times New Roman"/>
              <a:ea typeface="Times New Roman"/>
              <a:cs typeface="Times New Roman"/>
              <a:sym typeface="Times New Roman"/>
            </a:endParaRPr>
          </a:p>
          <a:p>
            <a:pPr marL="477697" lvl="1" indent="-238848" algn="just">
              <a:lnSpc>
                <a:spcPts val="2876"/>
              </a:lnSpc>
              <a:spcBef>
                <a:spcPct val="0"/>
              </a:spcBef>
              <a:buFont typeface="Arial"/>
              <a:buChar char="•"/>
            </a:pPr>
            <a:r>
              <a:rPr lang="en-US" sz="2212">
                <a:solidFill>
                  <a:srgbClr val="FFFFFF"/>
                </a:solidFill>
                <a:latin typeface="Times New Roman"/>
                <a:ea typeface="Times New Roman"/>
                <a:cs typeface="Times New Roman"/>
                <a:sym typeface="Times New Roman"/>
              </a:rPr>
              <a:t>Al corregir estas contribuciones, se obtuvo un índice ORB intrínseco, que permite una comparación confiable de la funcionalización real del esqueleto de carbono, bajo este criterio, GO-01 (25 °C) se identifica como la muestra con mayor contenido de grupos funcionales oxidados, seguida por GO-03 y GO-02.</a:t>
            </a:r>
          </a:p>
          <a:p>
            <a:pPr algn="just">
              <a:lnSpc>
                <a:spcPts val="2876"/>
              </a:lnSpc>
              <a:spcBef>
                <a:spcPct val="0"/>
              </a:spcBef>
            </a:pPr>
            <a:endParaRPr lang="en-US" sz="2212">
              <a:solidFill>
                <a:srgbClr val="FFFFFF"/>
              </a:solidFill>
              <a:latin typeface="Times New Roman"/>
              <a:ea typeface="Times New Roman"/>
              <a:cs typeface="Times New Roman"/>
              <a:sym typeface="Times New Roman"/>
            </a:endParaRPr>
          </a:p>
          <a:p>
            <a:pPr marL="477697" lvl="1" indent="-238848" algn="just">
              <a:lnSpc>
                <a:spcPts val="2876"/>
              </a:lnSpc>
              <a:spcBef>
                <a:spcPct val="0"/>
              </a:spcBef>
              <a:buFont typeface="Arial"/>
              <a:buChar char="•"/>
            </a:pPr>
            <a:r>
              <a:rPr lang="en-US" sz="2212">
                <a:solidFill>
                  <a:srgbClr val="FFFFFF"/>
                </a:solidFill>
                <a:latin typeface="Times New Roman"/>
                <a:ea typeface="Times New Roman"/>
                <a:cs typeface="Times New Roman"/>
                <a:sym typeface="Times New Roman"/>
              </a:rPr>
              <a:t>Los resultados Raman fueron totalmente consistentes con esta tendencia.</a:t>
            </a:r>
          </a:p>
          <a:p>
            <a:pPr algn="just">
              <a:lnSpc>
                <a:spcPts val="2876"/>
              </a:lnSpc>
              <a:spcBef>
                <a:spcPct val="0"/>
              </a:spcBef>
            </a:pPr>
            <a:endParaRPr lang="en-US" sz="2212">
              <a:solidFill>
                <a:srgbClr val="FFFFFF"/>
              </a:solidFill>
              <a:latin typeface="Times New Roman"/>
              <a:ea typeface="Times New Roman"/>
              <a:cs typeface="Times New Roman"/>
              <a:sym typeface="Times New Roman"/>
            </a:endParaRPr>
          </a:p>
          <a:p>
            <a:pPr marL="477697" lvl="1" indent="-238848" algn="just">
              <a:lnSpc>
                <a:spcPts val="2876"/>
              </a:lnSpc>
              <a:spcBef>
                <a:spcPct val="0"/>
              </a:spcBef>
              <a:buFont typeface="Arial"/>
              <a:buChar char="•"/>
            </a:pPr>
            <a:r>
              <a:rPr lang="en-US" sz="2212">
                <a:solidFill>
                  <a:srgbClr val="FFFFFF"/>
                </a:solidFill>
                <a:latin typeface="Times New Roman"/>
                <a:ea typeface="Times New Roman"/>
                <a:cs typeface="Times New Roman"/>
                <a:sym typeface="Times New Roman"/>
              </a:rPr>
              <a:t>La relación A_D/A_G, los tamaños de cristalito y la densidad de defectos confirmaron que GO-01 presenta la mayor fragmentación de los dominios sp².</a:t>
            </a:r>
          </a:p>
          <a:p>
            <a:pPr algn="just">
              <a:lnSpc>
                <a:spcPts val="2876"/>
              </a:lnSpc>
              <a:spcBef>
                <a:spcPct val="0"/>
              </a:spcBef>
            </a:pPr>
            <a:endParaRPr lang="en-US" sz="2212">
              <a:solidFill>
                <a:srgbClr val="FFFFFF"/>
              </a:solidFill>
              <a:latin typeface="Times New Roman"/>
              <a:ea typeface="Times New Roman"/>
              <a:cs typeface="Times New Roman"/>
              <a:sym typeface="Times New Roman"/>
            </a:endParaRPr>
          </a:p>
          <a:p>
            <a:pPr marL="477697" lvl="1" indent="-238848" algn="just">
              <a:lnSpc>
                <a:spcPts val="2876"/>
              </a:lnSpc>
              <a:spcBef>
                <a:spcPct val="0"/>
              </a:spcBef>
              <a:buFont typeface="Arial"/>
              <a:buChar char="•"/>
            </a:pPr>
            <a:r>
              <a:rPr lang="en-US" sz="2212">
                <a:solidFill>
                  <a:srgbClr val="FFFFFF"/>
                </a:solidFill>
                <a:latin typeface="Times New Roman"/>
                <a:ea typeface="Times New Roman"/>
                <a:cs typeface="Times New Roman"/>
                <a:sym typeface="Times New Roman"/>
              </a:rPr>
              <a:t>GO-02 exhibe el menor nivel de desorden estructural.</a:t>
            </a:r>
          </a:p>
          <a:p>
            <a:pPr algn="just">
              <a:lnSpc>
                <a:spcPts val="2876"/>
              </a:lnSpc>
              <a:spcBef>
                <a:spcPct val="0"/>
              </a:spcBef>
            </a:pPr>
            <a:endParaRPr lang="en-US" sz="2212">
              <a:solidFill>
                <a:srgbClr val="FFFFFF"/>
              </a:solidFill>
              <a:latin typeface="Times New Roman"/>
              <a:ea typeface="Times New Roman"/>
              <a:cs typeface="Times New Roman"/>
              <a:sym typeface="Times New Roman"/>
            </a:endParaRPr>
          </a:p>
          <a:p>
            <a:pPr marL="477697" lvl="1" indent="-238848" algn="just">
              <a:lnSpc>
                <a:spcPts val="2876"/>
              </a:lnSpc>
              <a:spcBef>
                <a:spcPct val="0"/>
              </a:spcBef>
              <a:buFont typeface="Arial"/>
              <a:buChar char="•"/>
            </a:pPr>
            <a:r>
              <a:rPr lang="en-US" sz="2212">
                <a:solidFill>
                  <a:srgbClr val="FFFFFF"/>
                </a:solidFill>
                <a:latin typeface="Times New Roman"/>
                <a:ea typeface="Times New Roman"/>
                <a:cs typeface="Times New Roman"/>
                <a:sym typeface="Times New Roman"/>
              </a:rPr>
              <a:t>La evolución de las bandas D, G y 2D evidencia el impacto estructural  de la temperatura de pre-oxidación.</a:t>
            </a:r>
          </a:p>
          <a:p>
            <a:pPr algn="just">
              <a:lnSpc>
                <a:spcPts val="2876"/>
              </a:lnSpc>
              <a:spcBef>
                <a:spcPct val="0"/>
              </a:spcBef>
            </a:pPr>
            <a:endParaRPr lang="en-US" sz="2212">
              <a:solidFill>
                <a:srgbClr val="FFFFFF"/>
              </a:solidFill>
              <a:latin typeface="Times New Roman"/>
              <a:ea typeface="Times New Roman"/>
              <a:cs typeface="Times New Roman"/>
              <a:sym typeface="Times New Roman"/>
            </a:endParaRPr>
          </a:p>
          <a:p>
            <a:pPr marL="477697" lvl="1" indent="-238848" algn="just">
              <a:lnSpc>
                <a:spcPts val="2876"/>
              </a:lnSpc>
              <a:spcBef>
                <a:spcPct val="0"/>
              </a:spcBef>
              <a:buFont typeface="Arial"/>
              <a:buChar char="•"/>
            </a:pPr>
            <a:r>
              <a:rPr lang="en-US" sz="2212">
                <a:solidFill>
                  <a:srgbClr val="FFFFFF"/>
                </a:solidFill>
                <a:latin typeface="Times New Roman"/>
                <a:ea typeface="Times New Roman"/>
                <a:cs typeface="Times New Roman"/>
                <a:sym typeface="Times New Roman"/>
              </a:rPr>
              <a:t>La convergencia entre los análisis FTIR y Raman demuestra que la temperatura inicial de reacción es un parámetro para controlar el desorden, la oxidación y la estructura química del GO.</a:t>
            </a:r>
          </a:p>
          <a:p>
            <a:pPr algn="just">
              <a:lnSpc>
                <a:spcPts val="2876"/>
              </a:lnSpc>
              <a:spcBef>
                <a:spcPct val="0"/>
              </a:spcBef>
            </a:pPr>
            <a:endParaRPr lang="en-US" sz="2212">
              <a:solidFill>
                <a:srgbClr val="FFFFFF"/>
              </a:solidFill>
              <a:latin typeface="Times New Roman"/>
              <a:ea typeface="Times New Roman"/>
              <a:cs typeface="Times New Roman"/>
              <a:sym typeface="Times New Roman"/>
            </a:endParaRPr>
          </a:p>
          <a:p>
            <a:pPr marL="477697" lvl="1" indent="-238848" algn="just">
              <a:lnSpc>
                <a:spcPts val="2876"/>
              </a:lnSpc>
              <a:spcBef>
                <a:spcPct val="0"/>
              </a:spcBef>
              <a:buFont typeface="Arial"/>
              <a:buChar char="•"/>
            </a:pPr>
            <a:r>
              <a:rPr lang="en-US" sz="2212">
                <a:solidFill>
                  <a:srgbClr val="FFFFFF"/>
                </a:solidFill>
                <a:latin typeface="Times New Roman"/>
                <a:ea typeface="Times New Roman"/>
                <a:cs typeface="Times New Roman"/>
                <a:sym typeface="Times New Roman"/>
              </a:rPr>
              <a:t>Estos resultados proporcionan una base para optimizar protocolos de síntesis en aplicaciones específicas donde la densidad de defectos y el contenido funcional son determinantes para el desempeño.</a:t>
            </a:r>
          </a:p>
          <a:p>
            <a:pPr algn="just">
              <a:lnSpc>
                <a:spcPts val="2876"/>
              </a:lnSpc>
              <a:spcBef>
                <a:spcPct val="0"/>
              </a:spcBef>
            </a:pPr>
            <a:endParaRPr lang="en-US" sz="2212">
              <a:solidFill>
                <a:srgbClr val="FFFFFF"/>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s-PE"/>
          </a:p>
        </p:txBody>
      </p:sp>
      <p:grpSp>
        <p:nvGrpSpPr>
          <p:cNvPr id="3" name="Group 3"/>
          <p:cNvGrpSpPr/>
          <p:nvPr/>
        </p:nvGrpSpPr>
        <p:grpSpPr>
          <a:xfrm>
            <a:off x="0" y="0"/>
            <a:ext cx="18288000" cy="2537348"/>
            <a:chOff x="0" y="0"/>
            <a:chExt cx="4816593" cy="668273"/>
          </a:xfrm>
        </p:grpSpPr>
        <p:sp>
          <p:nvSpPr>
            <p:cNvPr id="4" name="Freeform 4"/>
            <p:cNvSpPr/>
            <p:nvPr/>
          </p:nvSpPr>
          <p:spPr>
            <a:xfrm>
              <a:off x="0" y="0"/>
              <a:ext cx="4816592" cy="668273"/>
            </a:xfrm>
            <a:custGeom>
              <a:avLst/>
              <a:gdLst/>
              <a:ahLst/>
              <a:cxnLst/>
              <a:rect l="l" t="t" r="r" b="b"/>
              <a:pathLst>
                <a:path w="4816592" h="668273">
                  <a:moveTo>
                    <a:pt x="0" y="0"/>
                  </a:moveTo>
                  <a:lnTo>
                    <a:pt x="4816592" y="0"/>
                  </a:lnTo>
                  <a:lnTo>
                    <a:pt x="4816592" y="668273"/>
                  </a:lnTo>
                  <a:lnTo>
                    <a:pt x="0" y="668273"/>
                  </a:lnTo>
                  <a:close/>
                </a:path>
              </a:pathLst>
            </a:custGeom>
            <a:solidFill>
              <a:srgbClr val="1C5739"/>
            </a:solidFill>
          </p:spPr>
          <p:txBody>
            <a:bodyPr/>
            <a:lstStyle/>
            <a:p>
              <a:endParaRPr lang="es-PE"/>
            </a:p>
          </p:txBody>
        </p:sp>
        <p:sp>
          <p:nvSpPr>
            <p:cNvPr id="5" name="TextBox 5"/>
            <p:cNvSpPr txBox="1"/>
            <p:nvPr/>
          </p:nvSpPr>
          <p:spPr>
            <a:xfrm>
              <a:off x="0" y="-19050"/>
              <a:ext cx="4816593" cy="687323"/>
            </a:xfrm>
            <a:prstGeom prst="rect">
              <a:avLst/>
            </a:prstGeom>
          </p:spPr>
          <p:txBody>
            <a:bodyPr lIns="50800" tIns="50800" rIns="50800" bIns="50800" rtlCol="0" anchor="ctr"/>
            <a:lstStyle/>
            <a:p>
              <a:pPr algn="ctr">
                <a:lnSpc>
                  <a:spcPts val="2859"/>
                </a:lnSpc>
              </a:pPr>
              <a:endParaRPr/>
            </a:p>
          </p:txBody>
        </p:sp>
      </p:grpSp>
      <p:sp>
        <p:nvSpPr>
          <p:cNvPr id="6" name="Freeform 6"/>
          <p:cNvSpPr/>
          <p:nvPr/>
        </p:nvSpPr>
        <p:spPr>
          <a:xfrm>
            <a:off x="-1586068" y="-1808676"/>
            <a:ext cx="3172137" cy="4114800"/>
          </a:xfrm>
          <a:custGeom>
            <a:avLst/>
            <a:gdLst/>
            <a:ahLst/>
            <a:cxnLst/>
            <a:rect l="l" t="t" r="r" b="b"/>
            <a:pathLst>
              <a:path w="3172137" h="4114800">
                <a:moveTo>
                  <a:pt x="0" y="0"/>
                </a:moveTo>
                <a:lnTo>
                  <a:pt x="3172136" y="0"/>
                </a:lnTo>
                <a:lnTo>
                  <a:pt x="317213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PE"/>
          </a:p>
        </p:txBody>
      </p:sp>
      <p:sp>
        <p:nvSpPr>
          <p:cNvPr id="7" name="Freeform 7"/>
          <p:cNvSpPr/>
          <p:nvPr/>
        </p:nvSpPr>
        <p:spPr>
          <a:xfrm>
            <a:off x="2883306" y="2845836"/>
            <a:ext cx="12521388" cy="6956575"/>
          </a:xfrm>
          <a:custGeom>
            <a:avLst/>
            <a:gdLst/>
            <a:ahLst/>
            <a:cxnLst/>
            <a:rect l="l" t="t" r="r" b="b"/>
            <a:pathLst>
              <a:path w="12521388" h="6956575">
                <a:moveTo>
                  <a:pt x="0" y="0"/>
                </a:moveTo>
                <a:lnTo>
                  <a:pt x="12521388" y="0"/>
                </a:lnTo>
                <a:lnTo>
                  <a:pt x="12521388" y="6956576"/>
                </a:lnTo>
                <a:lnTo>
                  <a:pt x="0" y="6956576"/>
                </a:lnTo>
                <a:lnTo>
                  <a:pt x="0" y="0"/>
                </a:lnTo>
                <a:close/>
              </a:path>
            </a:pathLst>
          </a:custGeom>
          <a:blipFill>
            <a:blip r:embed="rId5"/>
            <a:stretch>
              <a:fillRect t="-17497" b="-17497"/>
            </a:stretch>
          </a:blipFill>
        </p:spPr>
        <p:txBody>
          <a:bodyPr/>
          <a:lstStyle/>
          <a:p>
            <a:endParaRPr lang="es-PE"/>
          </a:p>
        </p:txBody>
      </p:sp>
      <p:sp>
        <p:nvSpPr>
          <p:cNvPr id="8" name="TextBox 8"/>
          <p:cNvSpPr txBox="1"/>
          <p:nvPr/>
        </p:nvSpPr>
        <p:spPr>
          <a:xfrm>
            <a:off x="5080502" y="932535"/>
            <a:ext cx="7845600" cy="786578"/>
          </a:xfrm>
          <a:prstGeom prst="rect">
            <a:avLst/>
          </a:prstGeom>
        </p:spPr>
        <p:txBody>
          <a:bodyPr lIns="0" tIns="0" rIns="0" bIns="0" rtlCol="0" anchor="t">
            <a:spAutoFit/>
          </a:bodyPr>
          <a:lstStyle/>
          <a:p>
            <a:pPr marL="0" lvl="0" indent="0" algn="ctr">
              <a:lnSpc>
                <a:spcPts val="5862"/>
              </a:lnSpc>
              <a:spcBef>
                <a:spcPct val="0"/>
              </a:spcBef>
            </a:pPr>
            <a:r>
              <a:rPr lang="en-US" sz="5921" b="1" spc="207">
                <a:solidFill>
                  <a:srgbClr val="FFFFFF"/>
                </a:solidFill>
                <a:latin typeface="Montserrat Bold"/>
                <a:ea typeface="Montserrat Bold"/>
                <a:cs typeface="Montserrat Bold"/>
                <a:sym typeface="Montserrat Bold"/>
              </a:rPr>
              <a:t>Our team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C5739"/>
        </a:solidFill>
        <a:effectLst/>
      </p:bgPr>
    </p:bg>
    <p:spTree>
      <p:nvGrpSpPr>
        <p:cNvPr id="1" name=""/>
        <p:cNvGrpSpPr/>
        <p:nvPr/>
      </p:nvGrpSpPr>
      <p:grpSpPr>
        <a:xfrm>
          <a:off x="0" y="0"/>
          <a:ext cx="0" cy="0"/>
          <a:chOff x="0" y="0"/>
          <a:chExt cx="0" cy="0"/>
        </a:xfrm>
      </p:grpSpPr>
      <p:sp>
        <p:nvSpPr>
          <p:cNvPr id="2" name="TextBox 2"/>
          <p:cNvSpPr txBox="1"/>
          <p:nvPr/>
        </p:nvSpPr>
        <p:spPr>
          <a:xfrm>
            <a:off x="2111582" y="1960148"/>
            <a:ext cx="14064837" cy="1110996"/>
          </a:xfrm>
          <a:prstGeom prst="rect">
            <a:avLst/>
          </a:prstGeom>
        </p:spPr>
        <p:txBody>
          <a:bodyPr lIns="0" tIns="0" rIns="0" bIns="0" rtlCol="0" anchor="t">
            <a:spAutoFit/>
          </a:bodyPr>
          <a:lstStyle/>
          <a:p>
            <a:pPr algn="ctr">
              <a:lnSpc>
                <a:spcPts val="8831"/>
              </a:lnSpc>
            </a:pPr>
            <a:r>
              <a:rPr lang="en-US" sz="6399" b="1" spc="627">
                <a:solidFill>
                  <a:srgbClr val="FFFFFF"/>
                </a:solidFill>
                <a:latin typeface="Times New Roman Bold"/>
                <a:ea typeface="Times New Roman Bold"/>
                <a:cs typeface="Times New Roman Bold"/>
                <a:sym typeface="Times New Roman Bold"/>
              </a:rPr>
              <a:t>ACKNOWLEDGMENTS</a:t>
            </a:r>
          </a:p>
        </p:txBody>
      </p:sp>
      <p:sp>
        <p:nvSpPr>
          <p:cNvPr id="3" name="Freeform 3"/>
          <p:cNvSpPr/>
          <p:nvPr/>
        </p:nvSpPr>
        <p:spPr>
          <a:xfrm flipH="1" flipV="1">
            <a:off x="-3801253" y="0"/>
            <a:ext cx="7602505" cy="6745495"/>
          </a:xfrm>
          <a:custGeom>
            <a:avLst/>
            <a:gdLst/>
            <a:ahLst/>
            <a:cxnLst/>
            <a:rect l="l" t="t" r="r" b="b"/>
            <a:pathLst>
              <a:path w="7602505" h="6745495">
                <a:moveTo>
                  <a:pt x="7602506" y="6745495"/>
                </a:moveTo>
                <a:lnTo>
                  <a:pt x="0" y="6745495"/>
                </a:lnTo>
                <a:lnTo>
                  <a:pt x="0" y="0"/>
                </a:lnTo>
                <a:lnTo>
                  <a:pt x="7602506" y="0"/>
                </a:lnTo>
                <a:lnTo>
                  <a:pt x="7602506" y="674549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PE"/>
          </a:p>
        </p:txBody>
      </p:sp>
      <p:sp>
        <p:nvSpPr>
          <p:cNvPr id="4" name="Freeform 4"/>
          <p:cNvSpPr/>
          <p:nvPr/>
        </p:nvSpPr>
        <p:spPr>
          <a:xfrm flipH="1">
            <a:off x="14486747" y="3541505"/>
            <a:ext cx="7602505" cy="6745495"/>
          </a:xfrm>
          <a:custGeom>
            <a:avLst/>
            <a:gdLst/>
            <a:ahLst/>
            <a:cxnLst/>
            <a:rect l="l" t="t" r="r" b="b"/>
            <a:pathLst>
              <a:path w="7602505" h="6745495">
                <a:moveTo>
                  <a:pt x="7602506" y="0"/>
                </a:moveTo>
                <a:lnTo>
                  <a:pt x="0" y="0"/>
                </a:lnTo>
                <a:lnTo>
                  <a:pt x="0" y="6745495"/>
                </a:lnTo>
                <a:lnTo>
                  <a:pt x="7602506" y="6745495"/>
                </a:lnTo>
                <a:lnTo>
                  <a:pt x="7602506"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PE"/>
          </a:p>
        </p:txBody>
      </p:sp>
      <p:sp>
        <p:nvSpPr>
          <p:cNvPr id="5" name="TextBox 5"/>
          <p:cNvSpPr txBox="1"/>
          <p:nvPr/>
        </p:nvSpPr>
        <p:spPr>
          <a:xfrm>
            <a:off x="1755151" y="4343820"/>
            <a:ext cx="15192109" cy="2569210"/>
          </a:xfrm>
          <a:prstGeom prst="rect">
            <a:avLst/>
          </a:prstGeom>
        </p:spPr>
        <p:txBody>
          <a:bodyPr lIns="0" tIns="0" rIns="0" bIns="0" rtlCol="0" anchor="t">
            <a:spAutoFit/>
          </a:bodyPr>
          <a:lstStyle/>
          <a:p>
            <a:pPr algn="ctr">
              <a:lnSpc>
                <a:spcPts val="3509"/>
              </a:lnSpc>
              <a:spcBef>
                <a:spcPct val="0"/>
              </a:spcBef>
            </a:pPr>
            <a:r>
              <a:rPr lang="en-US" sz="2699">
                <a:solidFill>
                  <a:srgbClr val="FFFFFF"/>
                </a:solidFill>
                <a:latin typeface="Times New Roman"/>
                <a:ea typeface="Times New Roman"/>
                <a:cs typeface="Times New Roman"/>
                <a:sym typeface="Times New Roman"/>
              </a:rPr>
              <a:t>The authors thank the following agencies for financial support: “National Council for Scientific and Technological Development – CNPq, Process: 408397/2022-5, 302584/2023-4, 404412/2024-6, FAPESP Grant (2022/11894-1) and CAPES. The acknowledgment CTNano (Belo Horizonte) and CEM at the Universidade Federal do ABC and CTNano-MG for the equipment used for samples characterizations. To Nacional do Grafite-MG/Brazil for the graphite samples of high quality used in this work to obtain the GOs.</a:t>
            </a:r>
          </a:p>
          <a:p>
            <a:pPr algn="ctr">
              <a:lnSpc>
                <a:spcPts val="2859"/>
              </a:lnSpc>
              <a:spcBef>
                <a:spcPct val="0"/>
              </a:spcBef>
            </a:pPr>
            <a:endParaRPr lang="en-US" sz="2699">
              <a:solidFill>
                <a:srgbClr val="FFFFFF"/>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C5739"/>
        </a:solidFill>
        <a:effectLst/>
      </p:bgPr>
    </p:bg>
    <p:spTree>
      <p:nvGrpSpPr>
        <p:cNvPr id="1" name=""/>
        <p:cNvGrpSpPr/>
        <p:nvPr/>
      </p:nvGrpSpPr>
      <p:grpSpPr>
        <a:xfrm>
          <a:off x="0" y="0"/>
          <a:ext cx="0" cy="0"/>
          <a:chOff x="0" y="0"/>
          <a:chExt cx="0" cy="0"/>
        </a:xfrm>
      </p:grpSpPr>
      <p:sp>
        <p:nvSpPr>
          <p:cNvPr id="2" name="TextBox 2"/>
          <p:cNvSpPr txBox="1"/>
          <p:nvPr/>
        </p:nvSpPr>
        <p:spPr>
          <a:xfrm>
            <a:off x="5900365" y="468821"/>
            <a:ext cx="6487270" cy="986409"/>
          </a:xfrm>
          <a:prstGeom prst="rect">
            <a:avLst/>
          </a:prstGeom>
        </p:spPr>
        <p:txBody>
          <a:bodyPr lIns="0" tIns="0" rIns="0" bIns="0" rtlCol="0" anchor="t">
            <a:spAutoFit/>
          </a:bodyPr>
          <a:lstStyle/>
          <a:p>
            <a:pPr algn="ctr">
              <a:lnSpc>
                <a:spcPts val="7728"/>
              </a:lnSpc>
            </a:pPr>
            <a:r>
              <a:rPr lang="en-US" sz="5600" b="1" spc="548">
                <a:solidFill>
                  <a:srgbClr val="FFFFFF"/>
                </a:solidFill>
                <a:latin typeface="Times New Roman Bold"/>
                <a:ea typeface="Times New Roman Bold"/>
                <a:cs typeface="Times New Roman Bold"/>
                <a:sym typeface="Times New Roman Bold"/>
              </a:rPr>
              <a:t>REFERENCIAS:</a:t>
            </a:r>
          </a:p>
        </p:txBody>
      </p:sp>
      <p:sp>
        <p:nvSpPr>
          <p:cNvPr id="3" name="TextBox 3"/>
          <p:cNvSpPr txBox="1"/>
          <p:nvPr/>
        </p:nvSpPr>
        <p:spPr>
          <a:xfrm>
            <a:off x="788637" y="1819283"/>
            <a:ext cx="16965963" cy="7992701"/>
          </a:xfrm>
          <a:prstGeom prst="rect">
            <a:avLst/>
          </a:prstGeom>
        </p:spPr>
        <p:txBody>
          <a:bodyPr wrap="square" lIns="0" tIns="0" rIns="0" bIns="0" rtlCol="0" anchor="t">
            <a:spAutoFit/>
          </a:bodyPr>
          <a:lstStyle/>
          <a:p>
            <a:pPr algn="just">
              <a:lnSpc>
                <a:spcPts val="2500"/>
              </a:lnSpc>
            </a:pPr>
            <a:r>
              <a:rPr lang="en-US" sz="1923" dirty="0">
                <a:solidFill>
                  <a:srgbClr val="FFFFFF"/>
                </a:solidFill>
                <a:latin typeface="Times New Roman"/>
                <a:ea typeface="Times New Roman"/>
                <a:cs typeface="Times New Roman"/>
                <a:sym typeface="Times New Roman"/>
              </a:rPr>
              <a:t>[1] Allen, Matthew J., Vincent C. Tung, and Richard B. Kaner. "Honeycomb carbon: a review of graphene." Chemical reviews 110.1 (2010): 132-145.</a:t>
            </a:r>
          </a:p>
          <a:p>
            <a:pPr algn="just">
              <a:lnSpc>
                <a:spcPts val="2500"/>
              </a:lnSpc>
            </a:pPr>
            <a:r>
              <a:rPr lang="en-US" sz="1923" dirty="0">
                <a:solidFill>
                  <a:srgbClr val="FFFFFF"/>
                </a:solidFill>
                <a:latin typeface="Times New Roman"/>
                <a:ea typeface="Times New Roman"/>
                <a:cs typeface="Times New Roman"/>
                <a:sym typeface="Times New Roman"/>
              </a:rPr>
              <a:t>[2] </a:t>
            </a:r>
            <a:r>
              <a:rPr lang="en-US" sz="1923" dirty="0" err="1">
                <a:solidFill>
                  <a:srgbClr val="FFFFFF"/>
                </a:solidFill>
                <a:latin typeface="Times New Roman"/>
                <a:ea typeface="Times New Roman"/>
                <a:cs typeface="Times New Roman"/>
                <a:sym typeface="Times New Roman"/>
              </a:rPr>
              <a:t>Challhua</a:t>
            </a:r>
            <a:r>
              <a:rPr lang="en-US" sz="1923" dirty="0">
                <a:solidFill>
                  <a:srgbClr val="FFFFFF"/>
                </a:solidFill>
                <a:latin typeface="Times New Roman"/>
                <a:ea typeface="Times New Roman"/>
                <a:cs typeface="Times New Roman"/>
                <a:sym typeface="Times New Roman"/>
              </a:rPr>
              <a:t>, Ronaldo, et al. "Portable reduced graphene oxide biosensor for detection of rabies virus in bats using nasopharyngeal swab samples." Biosensors and Bioelectronics 232 (2023): 115291.</a:t>
            </a:r>
          </a:p>
          <a:p>
            <a:pPr algn="just">
              <a:lnSpc>
                <a:spcPts val="2500"/>
              </a:lnSpc>
            </a:pPr>
            <a:r>
              <a:rPr lang="en-US" sz="1923" dirty="0">
                <a:solidFill>
                  <a:srgbClr val="FFFFFF"/>
                </a:solidFill>
                <a:latin typeface="Times New Roman"/>
                <a:ea typeface="Times New Roman"/>
                <a:cs typeface="Times New Roman"/>
                <a:sym typeface="Times New Roman"/>
              </a:rPr>
              <a:t>[3] Rivera, Maria, et al. "Potentiality graphene oxides-functionalized magnetic nanomaterials for RNA extraction from rabies and SARS-CoV-2 viruses." Diamond and Related Materials 148 (2024): 111509.</a:t>
            </a:r>
          </a:p>
          <a:p>
            <a:pPr algn="just">
              <a:lnSpc>
                <a:spcPts val="2500"/>
              </a:lnSpc>
            </a:pPr>
            <a:r>
              <a:rPr lang="en-US" sz="1923" dirty="0">
                <a:solidFill>
                  <a:srgbClr val="FFFFFF"/>
                </a:solidFill>
                <a:latin typeface="Times New Roman"/>
                <a:ea typeface="Times New Roman"/>
                <a:cs typeface="Times New Roman"/>
                <a:sym typeface="Times New Roman"/>
              </a:rPr>
              <a:t>[4]Marcano, Daniela C., et al. "Improved synthesis of graphene oxide." ACS nano 4.8 (2010): 4806-4814.</a:t>
            </a:r>
          </a:p>
          <a:p>
            <a:pPr algn="just">
              <a:lnSpc>
                <a:spcPts val="2500"/>
              </a:lnSpc>
            </a:pPr>
            <a:r>
              <a:rPr lang="en-US" sz="1923" dirty="0">
                <a:solidFill>
                  <a:srgbClr val="FFFFFF"/>
                </a:solidFill>
                <a:latin typeface="Times New Roman"/>
                <a:ea typeface="Times New Roman"/>
                <a:cs typeface="Times New Roman"/>
                <a:sym typeface="Times New Roman"/>
              </a:rPr>
              <a:t>[5]Guerrero-Contreras, Jesus, and Felipe Caballero-Briones. "Graphene oxide powders with different oxidation degree, prepared by synthesis variations of the Hummers method." Materials Chemistry and Physics 153 (2015): 209-220.</a:t>
            </a:r>
          </a:p>
          <a:p>
            <a:pPr algn="just">
              <a:lnSpc>
                <a:spcPts val="2500"/>
              </a:lnSpc>
            </a:pPr>
            <a:r>
              <a:rPr lang="en-US" sz="1923" dirty="0">
                <a:solidFill>
                  <a:srgbClr val="FFFFFF"/>
                </a:solidFill>
                <a:latin typeface="Times New Roman"/>
                <a:ea typeface="Times New Roman"/>
                <a:cs typeface="Times New Roman"/>
                <a:sym typeface="Times New Roman"/>
              </a:rPr>
              <a:t>[6] Kumar, Navneet, and Vimal Chandra Srivastava. "Simple synthesis of large graphene oxide sheets via electrochemical method coupled with oxidation process." ACS omega 3.8 (2018):10233-10242.</a:t>
            </a:r>
          </a:p>
          <a:p>
            <a:pPr algn="just">
              <a:lnSpc>
                <a:spcPts val="2500"/>
              </a:lnSpc>
            </a:pPr>
            <a:r>
              <a:rPr lang="en-US" sz="1923" dirty="0">
                <a:solidFill>
                  <a:srgbClr val="FFFFFF"/>
                </a:solidFill>
                <a:latin typeface="Times New Roman"/>
                <a:ea typeface="Times New Roman"/>
                <a:cs typeface="Times New Roman"/>
                <a:sym typeface="Times New Roman"/>
              </a:rPr>
              <a:t>[7] Hummers Jr, William S., and Richard E. </a:t>
            </a:r>
            <a:r>
              <a:rPr lang="en-US" sz="1923" dirty="0" err="1">
                <a:solidFill>
                  <a:srgbClr val="FFFFFF"/>
                </a:solidFill>
                <a:latin typeface="Times New Roman"/>
                <a:ea typeface="Times New Roman"/>
                <a:cs typeface="Times New Roman"/>
                <a:sym typeface="Times New Roman"/>
              </a:rPr>
              <a:t>Offeman</a:t>
            </a:r>
            <a:r>
              <a:rPr lang="en-US" sz="1923" dirty="0">
                <a:solidFill>
                  <a:srgbClr val="FFFFFF"/>
                </a:solidFill>
                <a:latin typeface="Times New Roman"/>
                <a:ea typeface="Times New Roman"/>
                <a:cs typeface="Times New Roman"/>
                <a:sym typeface="Times New Roman"/>
              </a:rPr>
              <a:t>. "Preparation of graphitic oxide." Journal of the </a:t>
            </a:r>
            <a:r>
              <a:rPr lang="en-US" sz="1923" dirty="0" err="1">
                <a:solidFill>
                  <a:srgbClr val="FFFFFF"/>
                </a:solidFill>
                <a:latin typeface="Times New Roman"/>
                <a:ea typeface="Times New Roman"/>
                <a:cs typeface="Times New Roman"/>
                <a:sym typeface="Times New Roman"/>
              </a:rPr>
              <a:t>american</a:t>
            </a:r>
            <a:r>
              <a:rPr lang="en-US" sz="1923" dirty="0">
                <a:solidFill>
                  <a:srgbClr val="FFFFFF"/>
                </a:solidFill>
                <a:latin typeface="Times New Roman"/>
                <a:ea typeface="Times New Roman"/>
                <a:cs typeface="Times New Roman"/>
                <a:sym typeface="Times New Roman"/>
              </a:rPr>
              <a:t> chemical society 80.6 (1958): 1339-1339.</a:t>
            </a:r>
          </a:p>
          <a:p>
            <a:pPr algn="just">
              <a:lnSpc>
                <a:spcPts val="2500"/>
              </a:lnSpc>
            </a:pPr>
            <a:r>
              <a:rPr lang="en-US" sz="1923" dirty="0">
                <a:solidFill>
                  <a:srgbClr val="FFFFFF"/>
                </a:solidFill>
                <a:latin typeface="Times New Roman"/>
                <a:ea typeface="Times New Roman"/>
                <a:cs typeface="Times New Roman"/>
                <a:sym typeface="Times New Roman"/>
              </a:rPr>
              <a:t>[8] Kumar, Neeraj, et al. "Top-down synthesis of graphene: A comprehensive review." </a:t>
            </a:r>
            <a:r>
              <a:rPr lang="en-US" sz="1923" dirty="0" err="1">
                <a:solidFill>
                  <a:srgbClr val="FFFFFF"/>
                </a:solidFill>
                <a:latin typeface="Times New Roman"/>
                <a:ea typeface="Times New Roman"/>
                <a:cs typeface="Times New Roman"/>
                <a:sym typeface="Times New Roman"/>
              </a:rPr>
              <a:t>FlatChem</a:t>
            </a:r>
            <a:r>
              <a:rPr lang="en-US" sz="1923" dirty="0">
                <a:solidFill>
                  <a:srgbClr val="FFFFFF"/>
                </a:solidFill>
                <a:latin typeface="Times New Roman"/>
                <a:ea typeface="Times New Roman"/>
                <a:cs typeface="Times New Roman"/>
                <a:sym typeface="Times New Roman"/>
              </a:rPr>
              <a:t> 27 (2021): 100224.</a:t>
            </a:r>
          </a:p>
          <a:p>
            <a:pPr algn="just">
              <a:lnSpc>
                <a:spcPts val="2500"/>
              </a:lnSpc>
            </a:pPr>
            <a:r>
              <a:rPr lang="en-US" sz="1923" dirty="0">
                <a:solidFill>
                  <a:srgbClr val="FFFFFF"/>
                </a:solidFill>
                <a:latin typeface="Times New Roman"/>
                <a:ea typeface="Times New Roman"/>
                <a:cs typeface="Times New Roman"/>
                <a:sym typeface="Times New Roman"/>
              </a:rPr>
              <a:t>[9] Brusko, Vasiliy, et al. "Unraveling the infrared spectrum of graphene oxide." Carbon 229 (2024): 119507.</a:t>
            </a:r>
          </a:p>
          <a:p>
            <a:pPr algn="just">
              <a:lnSpc>
                <a:spcPts val="2500"/>
              </a:lnSpc>
            </a:pPr>
            <a:r>
              <a:rPr lang="en-US" sz="1923" dirty="0">
                <a:solidFill>
                  <a:srgbClr val="FFFFFF"/>
                </a:solidFill>
                <a:latin typeface="Times New Roman"/>
                <a:ea typeface="Times New Roman"/>
                <a:cs typeface="Times New Roman"/>
                <a:sym typeface="Times New Roman"/>
              </a:rPr>
              <a:t>[10] Eigler, Siegfried, et al. "Wet chemical synthesis of graphene." Advanced materials 25.26 (2013): 3583-3587.</a:t>
            </a:r>
          </a:p>
          <a:p>
            <a:pPr algn="just">
              <a:lnSpc>
                <a:spcPts val="2500"/>
              </a:lnSpc>
            </a:pPr>
            <a:r>
              <a:rPr lang="en-US" sz="1923" dirty="0">
                <a:solidFill>
                  <a:srgbClr val="FFFFFF"/>
                </a:solidFill>
                <a:latin typeface="Times New Roman"/>
                <a:ea typeface="Times New Roman"/>
                <a:cs typeface="Times New Roman"/>
                <a:sym typeface="Times New Roman"/>
              </a:rPr>
              <a:t>[11] </a:t>
            </a:r>
            <a:r>
              <a:rPr lang="en-US" sz="1923" dirty="0" err="1">
                <a:solidFill>
                  <a:srgbClr val="FFFFFF"/>
                </a:solidFill>
                <a:latin typeface="Times New Roman"/>
                <a:ea typeface="Times New Roman"/>
                <a:cs typeface="Times New Roman"/>
                <a:sym typeface="Times New Roman"/>
              </a:rPr>
              <a:t>Dimiev</a:t>
            </a:r>
            <a:r>
              <a:rPr lang="en-US" sz="1923" dirty="0">
                <a:solidFill>
                  <a:srgbClr val="FFFFFF"/>
                </a:solidFill>
                <a:latin typeface="Times New Roman"/>
                <a:ea typeface="Times New Roman"/>
                <a:cs typeface="Times New Roman"/>
                <a:sym typeface="Times New Roman"/>
              </a:rPr>
              <a:t>, Ayrat M., Ksenia </a:t>
            </a:r>
            <a:r>
              <a:rPr lang="en-US" sz="1923" dirty="0" err="1">
                <a:solidFill>
                  <a:srgbClr val="FFFFFF"/>
                </a:solidFill>
                <a:latin typeface="Times New Roman"/>
                <a:ea typeface="Times New Roman"/>
                <a:cs typeface="Times New Roman"/>
                <a:sym typeface="Times New Roman"/>
              </a:rPr>
              <a:t>Shukhina</a:t>
            </a:r>
            <a:r>
              <a:rPr lang="en-US" sz="1923" dirty="0">
                <a:solidFill>
                  <a:srgbClr val="FFFFFF"/>
                </a:solidFill>
                <a:latin typeface="Times New Roman"/>
                <a:ea typeface="Times New Roman"/>
                <a:cs typeface="Times New Roman"/>
                <a:sym typeface="Times New Roman"/>
              </a:rPr>
              <a:t>, and Artur </a:t>
            </a:r>
            <a:r>
              <a:rPr lang="en-US" sz="1923" dirty="0" err="1">
                <a:solidFill>
                  <a:srgbClr val="FFFFFF"/>
                </a:solidFill>
                <a:latin typeface="Times New Roman"/>
                <a:ea typeface="Times New Roman"/>
                <a:cs typeface="Times New Roman"/>
                <a:sym typeface="Times New Roman"/>
              </a:rPr>
              <a:t>Khannanov</a:t>
            </a:r>
            <a:r>
              <a:rPr lang="en-US" sz="1923" dirty="0">
                <a:solidFill>
                  <a:srgbClr val="FFFFFF"/>
                </a:solidFill>
                <a:latin typeface="Times New Roman"/>
                <a:ea typeface="Times New Roman"/>
                <a:cs typeface="Times New Roman"/>
                <a:sym typeface="Times New Roman"/>
              </a:rPr>
              <a:t>. "Mechanism of the graphene oxide formation: The role of </a:t>
            </a:r>
            <a:r>
              <a:rPr lang="en-US" sz="1923" dirty="0" err="1">
                <a:solidFill>
                  <a:srgbClr val="FFFFFF"/>
                </a:solidFill>
                <a:latin typeface="Times New Roman"/>
                <a:ea typeface="Times New Roman"/>
                <a:cs typeface="Times New Roman"/>
                <a:sym typeface="Times New Roman"/>
              </a:rPr>
              <a:t>water,“reversibility</a:t>
            </a:r>
            <a:r>
              <a:rPr lang="en-US" sz="1923" dirty="0">
                <a:solidFill>
                  <a:srgbClr val="FFFFFF"/>
                </a:solidFill>
                <a:latin typeface="Times New Roman"/>
                <a:ea typeface="Times New Roman"/>
                <a:cs typeface="Times New Roman"/>
                <a:sym typeface="Times New Roman"/>
              </a:rPr>
              <a:t>” of the oxidation, and mobility of the C–O bonds." Carbon 166 (2020): 1-14.</a:t>
            </a:r>
          </a:p>
          <a:p>
            <a:pPr algn="just">
              <a:lnSpc>
                <a:spcPts val="2500"/>
              </a:lnSpc>
            </a:pPr>
            <a:r>
              <a:rPr lang="en-US" sz="1923" dirty="0">
                <a:solidFill>
                  <a:srgbClr val="FFFFFF"/>
                </a:solidFill>
                <a:latin typeface="Times New Roman"/>
                <a:ea typeface="Times New Roman"/>
                <a:cs typeface="Times New Roman"/>
                <a:sym typeface="Times New Roman"/>
              </a:rPr>
              <a:t>[12] Halbig, Christian E., et al. "Origin of oxygen in graphene oxide revealed by 17O and 18O isotopic labeling." Journal of the American Chemical Society 146.11 (2024): 7431-7438.</a:t>
            </a:r>
          </a:p>
          <a:p>
            <a:pPr algn="just">
              <a:lnSpc>
                <a:spcPts val="2500"/>
              </a:lnSpc>
            </a:pPr>
            <a:r>
              <a:rPr lang="en-US" sz="1923" dirty="0">
                <a:solidFill>
                  <a:srgbClr val="FFFFFF"/>
                </a:solidFill>
                <a:latin typeface="Times New Roman"/>
                <a:ea typeface="Times New Roman"/>
                <a:cs typeface="Times New Roman"/>
                <a:sym typeface="Times New Roman"/>
              </a:rPr>
              <a:t>[13] </a:t>
            </a:r>
            <a:r>
              <a:rPr lang="en-US" sz="1923" dirty="0" err="1">
                <a:solidFill>
                  <a:srgbClr val="FFFFFF"/>
                </a:solidFill>
                <a:latin typeface="Times New Roman"/>
                <a:ea typeface="Times New Roman"/>
                <a:cs typeface="Times New Roman"/>
                <a:sym typeface="Times New Roman"/>
              </a:rPr>
              <a:t>Claramunt</a:t>
            </a:r>
            <a:r>
              <a:rPr lang="en-US" sz="1923" dirty="0">
                <a:solidFill>
                  <a:srgbClr val="FFFFFF"/>
                </a:solidFill>
                <a:latin typeface="Times New Roman"/>
                <a:ea typeface="Times New Roman"/>
                <a:cs typeface="Times New Roman"/>
                <a:sym typeface="Times New Roman"/>
              </a:rPr>
              <a:t>, Sergi, et al. "The importance of </a:t>
            </a:r>
            <a:r>
              <a:rPr lang="en-US" sz="1923" dirty="0" err="1">
                <a:solidFill>
                  <a:srgbClr val="FFFFFF"/>
                </a:solidFill>
                <a:latin typeface="Times New Roman"/>
                <a:ea typeface="Times New Roman"/>
                <a:cs typeface="Times New Roman"/>
                <a:sym typeface="Times New Roman"/>
              </a:rPr>
              <a:t>interbands</a:t>
            </a:r>
            <a:r>
              <a:rPr lang="en-US" sz="1923" dirty="0">
                <a:solidFill>
                  <a:srgbClr val="FFFFFF"/>
                </a:solidFill>
                <a:latin typeface="Times New Roman"/>
                <a:ea typeface="Times New Roman"/>
                <a:cs typeface="Times New Roman"/>
                <a:sym typeface="Times New Roman"/>
              </a:rPr>
              <a:t> on the interpretation of the Raman spectrum of graphene oxide." The Journal of Physical Chemistry C 119.18 (2015): 10123-10129.</a:t>
            </a:r>
          </a:p>
          <a:p>
            <a:pPr algn="just">
              <a:lnSpc>
                <a:spcPts val="2500"/>
              </a:lnSpc>
            </a:pPr>
            <a:r>
              <a:rPr lang="en-US" sz="1923" dirty="0">
                <a:solidFill>
                  <a:srgbClr val="FFFFFF"/>
                </a:solidFill>
                <a:latin typeface="Times New Roman"/>
                <a:ea typeface="Times New Roman"/>
                <a:cs typeface="Times New Roman"/>
                <a:sym typeface="Times New Roman"/>
              </a:rPr>
              <a:t>[14] Cançado, L. Gustavo, et al. "Quantifying defects in graphene via Raman spectroscopy at different excitation energies." Nano letters 11.8 (2011): 3190-3196.</a:t>
            </a:r>
          </a:p>
          <a:p>
            <a:pPr algn="just">
              <a:lnSpc>
                <a:spcPts val="2500"/>
              </a:lnSpc>
            </a:pPr>
            <a:r>
              <a:rPr lang="en-US" sz="1923" dirty="0">
                <a:solidFill>
                  <a:srgbClr val="FFFFFF"/>
                </a:solidFill>
                <a:latin typeface="Times New Roman"/>
                <a:ea typeface="Times New Roman"/>
                <a:cs typeface="Times New Roman"/>
                <a:sym typeface="Times New Roman"/>
              </a:rPr>
              <a:t>[15] Eckmann, Axel, et al. "Raman study on defective graphene: Effect of the excitation energy, type, and amount of defects." Physical Review B—Condensed Matter and Materials Physics 88.3 (2013): 035426.</a:t>
            </a:r>
          </a:p>
          <a:p>
            <a:pPr algn="just">
              <a:lnSpc>
                <a:spcPts val="2500"/>
              </a:lnSpc>
            </a:pPr>
            <a:r>
              <a:rPr lang="en-US" sz="1923" dirty="0">
                <a:solidFill>
                  <a:srgbClr val="FFFFFF"/>
                </a:solidFill>
                <a:latin typeface="Times New Roman"/>
                <a:ea typeface="Times New Roman"/>
                <a:cs typeface="Times New Roman"/>
                <a:sym typeface="Times New Roman"/>
              </a:rPr>
              <a:t>[16] Kudin, Konstantin N., et al. "Raman spectra of graphite oxide and functionalized graphene sheets." Nano letters 8.1 (2008): 36-41.</a:t>
            </a:r>
          </a:p>
          <a:p>
            <a:pPr algn="just">
              <a:lnSpc>
                <a:spcPts val="2500"/>
              </a:lnSpc>
              <a:spcBef>
                <a:spcPct val="0"/>
              </a:spcBef>
            </a:pPr>
            <a:endParaRPr lang="en-US" sz="1923" dirty="0">
              <a:solidFill>
                <a:srgbClr val="FFFFFF"/>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8002" y="0"/>
            <a:ext cx="19048322" cy="2776842"/>
            <a:chOff x="0" y="0"/>
            <a:chExt cx="5016842" cy="731349"/>
          </a:xfrm>
        </p:grpSpPr>
        <p:sp>
          <p:nvSpPr>
            <p:cNvPr id="3" name="Freeform 3"/>
            <p:cNvSpPr/>
            <p:nvPr/>
          </p:nvSpPr>
          <p:spPr>
            <a:xfrm>
              <a:off x="0" y="0"/>
              <a:ext cx="5016842" cy="731349"/>
            </a:xfrm>
            <a:custGeom>
              <a:avLst/>
              <a:gdLst/>
              <a:ahLst/>
              <a:cxnLst/>
              <a:rect l="l" t="t" r="r" b="b"/>
              <a:pathLst>
                <a:path w="5016842" h="731349">
                  <a:moveTo>
                    <a:pt x="0" y="0"/>
                  </a:moveTo>
                  <a:lnTo>
                    <a:pt x="5016842" y="0"/>
                  </a:lnTo>
                  <a:lnTo>
                    <a:pt x="5016842" y="731349"/>
                  </a:lnTo>
                  <a:lnTo>
                    <a:pt x="0" y="731349"/>
                  </a:lnTo>
                  <a:close/>
                </a:path>
              </a:pathLst>
            </a:custGeom>
            <a:solidFill>
              <a:srgbClr val="1C5739"/>
            </a:solidFill>
          </p:spPr>
          <p:txBody>
            <a:bodyPr/>
            <a:lstStyle/>
            <a:p>
              <a:endParaRPr lang="es-PE"/>
            </a:p>
          </p:txBody>
        </p:sp>
        <p:sp>
          <p:nvSpPr>
            <p:cNvPr id="4" name="TextBox 4"/>
            <p:cNvSpPr txBox="1"/>
            <p:nvPr/>
          </p:nvSpPr>
          <p:spPr>
            <a:xfrm>
              <a:off x="0" y="-19050"/>
              <a:ext cx="5016842" cy="750399"/>
            </a:xfrm>
            <a:prstGeom prst="rect">
              <a:avLst/>
            </a:prstGeom>
          </p:spPr>
          <p:txBody>
            <a:bodyPr lIns="50800" tIns="50800" rIns="50800" bIns="50800" rtlCol="0" anchor="ctr"/>
            <a:lstStyle/>
            <a:p>
              <a:pPr algn="ctr">
                <a:lnSpc>
                  <a:spcPts val="2859"/>
                </a:lnSpc>
              </a:pPr>
              <a:endParaRPr/>
            </a:p>
          </p:txBody>
        </p:sp>
      </p:grpSp>
      <p:sp>
        <p:nvSpPr>
          <p:cNvPr id="5" name="TextBox 5"/>
          <p:cNvSpPr txBox="1"/>
          <p:nvPr/>
        </p:nvSpPr>
        <p:spPr>
          <a:xfrm>
            <a:off x="716989" y="942975"/>
            <a:ext cx="16749669" cy="863550"/>
          </a:xfrm>
          <a:prstGeom prst="rect">
            <a:avLst/>
          </a:prstGeom>
        </p:spPr>
        <p:txBody>
          <a:bodyPr lIns="0" tIns="0" rIns="0" bIns="0" rtlCol="0" anchor="t">
            <a:spAutoFit/>
          </a:bodyPr>
          <a:lstStyle/>
          <a:p>
            <a:pPr algn="ctr">
              <a:lnSpc>
                <a:spcPts val="7094"/>
              </a:lnSpc>
            </a:pPr>
            <a:r>
              <a:rPr lang="en-US" sz="5141" b="1" spc="503">
                <a:solidFill>
                  <a:srgbClr val="FFFFFF"/>
                </a:solidFill>
                <a:latin typeface="Montserrat Bold"/>
                <a:ea typeface="Montserrat Bold"/>
                <a:cs typeface="Montserrat Bold"/>
                <a:sym typeface="Montserrat Bold"/>
              </a:rPr>
              <a:t>De grafeno a óxido de grafeno:</a:t>
            </a:r>
          </a:p>
        </p:txBody>
      </p:sp>
      <p:sp>
        <p:nvSpPr>
          <p:cNvPr id="6" name="Freeform 6"/>
          <p:cNvSpPr/>
          <p:nvPr/>
        </p:nvSpPr>
        <p:spPr>
          <a:xfrm>
            <a:off x="15408481" y="-2153153"/>
            <a:ext cx="4116356" cy="4116356"/>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PE"/>
          </a:p>
        </p:txBody>
      </p:sp>
      <p:sp>
        <p:nvSpPr>
          <p:cNvPr id="7" name="Freeform 7"/>
          <p:cNvSpPr/>
          <p:nvPr/>
        </p:nvSpPr>
        <p:spPr>
          <a:xfrm>
            <a:off x="-2602379" y="0"/>
            <a:ext cx="3256087" cy="3256087"/>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PE"/>
          </a:p>
        </p:txBody>
      </p:sp>
      <p:grpSp>
        <p:nvGrpSpPr>
          <p:cNvPr id="8" name="Group 8"/>
          <p:cNvGrpSpPr/>
          <p:nvPr/>
        </p:nvGrpSpPr>
        <p:grpSpPr>
          <a:xfrm>
            <a:off x="2730213" y="8255869"/>
            <a:ext cx="6188260" cy="1631428"/>
            <a:chOff x="0" y="0"/>
            <a:chExt cx="1606448" cy="423512"/>
          </a:xfrm>
        </p:grpSpPr>
        <p:sp>
          <p:nvSpPr>
            <p:cNvPr id="9" name="Freeform 9"/>
            <p:cNvSpPr/>
            <p:nvPr/>
          </p:nvSpPr>
          <p:spPr>
            <a:xfrm>
              <a:off x="0" y="0"/>
              <a:ext cx="1606448" cy="423512"/>
            </a:xfrm>
            <a:custGeom>
              <a:avLst/>
              <a:gdLst/>
              <a:ahLst/>
              <a:cxnLst/>
              <a:rect l="l" t="t" r="r" b="b"/>
              <a:pathLst>
                <a:path w="1606448" h="423512">
                  <a:moveTo>
                    <a:pt x="0" y="0"/>
                  </a:moveTo>
                  <a:lnTo>
                    <a:pt x="1606448" y="0"/>
                  </a:lnTo>
                  <a:lnTo>
                    <a:pt x="1606448" y="423512"/>
                  </a:lnTo>
                  <a:lnTo>
                    <a:pt x="0" y="423512"/>
                  </a:lnTo>
                  <a:close/>
                </a:path>
              </a:pathLst>
            </a:custGeom>
            <a:solidFill>
              <a:srgbClr val="397D5A"/>
            </a:solidFill>
          </p:spPr>
          <p:txBody>
            <a:bodyPr/>
            <a:lstStyle/>
            <a:p>
              <a:endParaRPr lang="es-PE"/>
            </a:p>
          </p:txBody>
        </p:sp>
        <p:sp>
          <p:nvSpPr>
            <p:cNvPr id="10" name="TextBox 10"/>
            <p:cNvSpPr txBox="1"/>
            <p:nvPr/>
          </p:nvSpPr>
          <p:spPr>
            <a:xfrm>
              <a:off x="0" y="-38100"/>
              <a:ext cx="1606448" cy="461612"/>
            </a:xfrm>
            <a:prstGeom prst="rect">
              <a:avLst/>
            </a:prstGeom>
          </p:spPr>
          <p:txBody>
            <a:bodyPr lIns="115964" tIns="115964" rIns="115964" bIns="115964" rtlCol="0" anchor="ctr"/>
            <a:lstStyle/>
            <a:p>
              <a:pPr marL="345438" lvl="1" indent="-172719" algn="ctr">
                <a:lnSpc>
                  <a:spcPts val="2207"/>
                </a:lnSpc>
                <a:buFont typeface="Arial"/>
                <a:buChar char="•"/>
              </a:pPr>
              <a:r>
                <a:rPr lang="en-US" sz="1599" i="1" spc="15">
                  <a:solidFill>
                    <a:srgbClr val="FFFFFF"/>
                  </a:solidFill>
                  <a:latin typeface="Open Sauce Italics"/>
                  <a:ea typeface="Open Sauce Italics"/>
                  <a:cs typeface="Open Sauce Italics"/>
                  <a:sym typeface="Open Sauce Italics"/>
                </a:rPr>
                <a:t>Alta movilidad electrónica</a:t>
              </a:r>
            </a:p>
            <a:p>
              <a:pPr marL="345438" lvl="1" indent="-172719" algn="ctr">
                <a:lnSpc>
                  <a:spcPts val="2207"/>
                </a:lnSpc>
                <a:buFont typeface="Arial"/>
                <a:buChar char="•"/>
              </a:pPr>
              <a:r>
                <a:rPr lang="en-US" sz="1599" i="1" spc="15">
                  <a:solidFill>
                    <a:srgbClr val="FFFFFF"/>
                  </a:solidFill>
                  <a:latin typeface="Open Sauce Italics"/>
                  <a:ea typeface="Open Sauce Italics"/>
                  <a:cs typeface="Open Sauce Italics"/>
                  <a:sym typeface="Open Sauce Italics"/>
                </a:rPr>
                <a:t> Excelente conductividad térmica</a:t>
              </a:r>
            </a:p>
            <a:p>
              <a:pPr marL="345438" lvl="1" indent="-172719" algn="ctr">
                <a:lnSpc>
                  <a:spcPts val="2207"/>
                </a:lnSpc>
                <a:buFont typeface="Arial"/>
                <a:buChar char="•"/>
              </a:pPr>
              <a:r>
                <a:rPr lang="en-US" sz="1599" b="1" i="1" spc="15">
                  <a:solidFill>
                    <a:srgbClr val="FFFFFF"/>
                  </a:solidFill>
                  <a:latin typeface="Open Sauce Bold Italics"/>
                  <a:ea typeface="Open Sauce Bold Italics"/>
                  <a:cs typeface="Open Sauce Bold Italics"/>
                  <a:sym typeface="Open Sauce Bold Italics"/>
                </a:rPr>
                <a:t> Desafío: producción a gran escala</a:t>
              </a:r>
            </a:p>
            <a:p>
              <a:pPr marL="0" lvl="0" indent="0" algn="ctr">
                <a:lnSpc>
                  <a:spcPts val="2207"/>
                </a:lnSpc>
                <a:spcBef>
                  <a:spcPct val="0"/>
                </a:spcBef>
              </a:pPr>
              <a:endParaRPr lang="en-US" sz="1599" b="1" i="1" spc="15">
                <a:solidFill>
                  <a:srgbClr val="FFFFFF"/>
                </a:solidFill>
                <a:latin typeface="Open Sauce Bold Italics"/>
                <a:ea typeface="Open Sauce Bold Italics"/>
                <a:cs typeface="Open Sauce Bold Italics"/>
                <a:sym typeface="Open Sauce Bold Italics"/>
              </a:endParaRPr>
            </a:p>
          </p:txBody>
        </p:sp>
      </p:grpSp>
      <p:grpSp>
        <p:nvGrpSpPr>
          <p:cNvPr id="11" name="Group 11"/>
          <p:cNvGrpSpPr/>
          <p:nvPr/>
        </p:nvGrpSpPr>
        <p:grpSpPr>
          <a:xfrm>
            <a:off x="9280188" y="8255869"/>
            <a:ext cx="6611668" cy="1631428"/>
            <a:chOff x="0" y="0"/>
            <a:chExt cx="1716363" cy="423512"/>
          </a:xfrm>
        </p:grpSpPr>
        <p:sp>
          <p:nvSpPr>
            <p:cNvPr id="12" name="Freeform 12"/>
            <p:cNvSpPr/>
            <p:nvPr/>
          </p:nvSpPr>
          <p:spPr>
            <a:xfrm>
              <a:off x="0" y="0"/>
              <a:ext cx="1716363" cy="423512"/>
            </a:xfrm>
            <a:custGeom>
              <a:avLst/>
              <a:gdLst/>
              <a:ahLst/>
              <a:cxnLst/>
              <a:rect l="l" t="t" r="r" b="b"/>
              <a:pathLst>
                <a:path w="1716363" h="423512">
                  <a:moveTo>
                    <a:pt x="0" y="0"/>
                  </a:moveTo>
                  <a:lnTo>
                    <a:pt x="1716363" y="0"/>
                  </a:lnTo>
                  <a:lnTo>
                    <a:pt x="1716363" y="423512"/>
                  </a:lnTo>
                  <a:lnTo>
                    <a:pt x="0" y="423512"/>
                  </a:lnTo>
                  <a:close/>
                </a:path>
              </a:pathLst>
            </a:custGeom>
            <a:solidFill>
              <a:srgbClr val="397D5A"/>
            </a:solidFill>
          </p:spPr>
          <p:txBody>
            <a:bodyPr/>
            <a:lstStyle/>
            <a:p>
              <a:endParaRPr lang="es-PE"/>
            </a:p>
          </p:txBody>
        </p:sp>
        <p:sp>
          <p:nvSpPr>
            <p:cNvPr id="13" name="TextBox 13"/>
            <p:cNvSpPr txBox="1"/>
            <p:nvPr/>
          </p:nvSpPr>
          <p:spPr>
            <a:xfrm>
              <a:off x="0" y="-38100"/>
              <a:ext cx="1716363" cy="461612"/>
            </a:xfrm>
            <a:prstGeom prst="rect">
              <a:avLst/>
            </a:prstGeom>
          </p:spPr>
          <p:txBody>
            <a:bodyPr lIns="115964" tIns="115964" rIns="115964" bIns="115964" rtlCol="0" anchor="ctr"/>
            <a:lstStyle/>
            <a:p>
              <a:pPr marL="345438" lvl="1" indent="-172719" algn="ctr">
                <a:lnSpc>
                  <a:spcPts val="2207"/>
                </a:lnSpc>
                <a:buFont typeface="Arial"/>
                <a:buChar char="•"/>
              </a:pPr>
              <a:r>
                <a:rPr lang="en-US" sz="1599" i="1" spc="15">
                  <a:solidFill>
                    <a:srgbClr val="FFFFFF"/>
                  </a:solidFill>
                  <a:latin typeface="Open Sauce Italics"/>
                  <a:ea typeface="Open Sauce Italics"/>
                  <a:cs typeface="Open Sauce Italics"/>
                  <a:sym typeface="Open Sauce Italics"/>
                </a:rPr>
                <a:t>Dispersible en agua</a:t>
              </a:r>
            </a:p>
            <a:p>
              <a:pPr marL="345438" lvl="1" indent="-172719" algn="ctr">
                <a:lnSpc>
                  <a:spcPts val="2207"/>
                </a:lnSpc>
                <a:buFont typeface="Arial"/>
                <a:buChar char="•"/>
              </a:pPr>
              <a:r>
                <a:rPr lang="en-US" sz="1599" i="1" spc="15">
                  <a:solidFill>
                    <a:srgbClr val="FFFFFF"/>
                  </a:solidFill>
                  <a:latin typeface="Open Sauce Italics"/>
                  <a:ea typeface="Open Sauce Italics"/>
                  <a:cs typeface="Open Sauce Italics"/>
                  <a:sym typeface="Open Sauce Italics"/>
                </a:rPr>
                <a:t> Químicamente versátil</a:t>
              </a:r>
            </a:p>
            <a:p>
              <a:pPr marL="345438" lvl="1" indent="-172719" algn="ctr">
                <a:lnSpc>
                  <a:spcPts val="2207"/>
                </a:lnSpc>
                <a:buFont typeface="Arial"/>
                <a:buChar char="•"/>
              </a:pPr>
              <a:r>
                <a:rPr lang="en-US" sz="1599" i="1" spc="15">
                  <a:solidFill>
                    <a:srgbClr val="FFFFFF"/>
                  </a:solidFill>
                  <a:latin typeface="Open Sauce Italics"/>
                  <a:ea typeface="Open Sauce Italics"/>
                  <a:cs typeface="Open Sauce Italics"/>
                  <a:sym typeface="Open Sauce Italics"/>
                </a:rPr>
                <a:t> Muchas aplicaciones</a:t>
              </a:r>
            </a:p>
            <a:p>
              <a:pPr marL="0" lvl="0" indent="0" algn="ctr">
                <a:lnSpc>
                  <a:spcPts val="2207"/>
                </a:lnSpc>
                <a:spcBef>
                  <a:spcPct val="0"/>
                </a:spcBef>
              </a:pPr>
              <a:endParaRPr lang="en-US" sz="1599" i="1" spc="15">
                <a:solidFill>
                  <a:srgbClr val="FFFFFF"/>
                </a:solidFill>
                <a:latin typeface="Open Sauce Italics"/>
                <a:ea typeface="Open Sauce Italics"/>
                <a:cs typeface="Open Sauce Italics"/>
                <a:sym typeface="Open Sauce Italics"/>
              </a:endParaRPr>
            </a:p>
          </p:txBody>
        </p:sp>
      </p:grpSp>
      <p:grpSp>
        <p:nvGrpSpPr>
          <p:cNvPr id="14" name="Group 14"/>
          <p:cNvGrpSpPr/>
          <p:nvPr/>
        </p:nvGrpSpPr>
        <p:grpSpPr>
          <a:xfrm>
            <a:off x="2396144" y="3109824"/>
            <a:ext cx="6522330" cy="811735"/>
            <a:chOff x="0" y="0"/>
            <a:chExt cx="1595298" cy="198542"/>
          </a:xfrm>
        </p:grpSpPr>
        <p:sp>
          <p:nvSpPr>
            <p:cNvPr id="15" name="Freeform 15"/>
            <p:cNvSpPr/>
            <p:nvPr/>
          </p:nvSpPr>
          <p:spPr>
            <a:xfrm>
              <a:off x="0" y="0"/>
              <a:ext cx="1595298" cy="198542"/>
            </a:xfrm>
            <a:custGeom>
              <a:avLst/>
              <a:gdLst/>
              <a:ahLst/>
              <a:cxnLst/>
              <a:rect l="l" t="t" r="r" b="b"/>
              <a:pathLst>
                <a:path w="1595298" h="198542">
                  <a:moveTo>
                    <a:pt x="0" y="0"/>
                  </a:moveTo>
                  <a:lnTo>
                    <a:pt x="1595298" y="0"/>
                  </a:lnTo>
                  <a:lnTo>
                    <a:pt x="1595298" y="198542"/>
                  </a:lnTo>
                  <a:lnTo>
                    <a:pt x="0" y="198542"/>
                  </a:lnTo>
                  <a:close/>
                </a:path>
              </a:pathLst>
            </a:custGeom>
            <a:solidFill>
              <a:srgbClr val="1C5739"/>
            </a:solidFill>
          </p:spPr>
          <p:txBody>
            <a:bodyPr/>
            <a:lstStyle/>
            <a:p>
              <a:endParaRPr lang="es-PE"/>
            </a:p>
          </p:txBody>
        </p:sp>
        <p:sp>
          <p:nvSpPr>
            <p:cNvPr id="16" name="TextBox 16"/>
            <p:cNvSpPr txBox="1"/>
            <p:nvPr/>
          </p:nvSpPr>
          <p:spPr>
            <a:xfrm>
              <a:off x="0" y="-57150"/>
              <a:ext cx="1595298" cy="255692"/>
            </a:xfrm>
            <a:prstGeom prst="rect">
              <a:avLst/>
            </a:prstGeom>
          </p:spPr>
          <p:txBody>
            <a:bodyPr lIns="54701" tIns="54701" rIns="54701" bIns="54701" rtlCol="0" anchor="ctr"/>
            <a:lstStyle/>
            <a:p>
              <a:pPr marL="0" lvl="0" indent="0" algn="ctr">
                <a:lnSpc>
                  <a:spcPts val="3424"/>
                </a:lnSpc>
                <a:spcBef>
                  <a:spcPct val="0"/>
                </a:spcBef>
              </a:pPr>
              <a:r>
                <a:rPr lang="en-US" sz="2481" b="1" spc="24">
                  <a:solidFill>
                    <a:srgbClr val="FFFFFF"/>
                  </a:solidFill>
                  <a:latin typeface="Times New Roman Bold"/>
                  <a:ea typeface="Times New Roman Bold"/>
                  <a:cs typeface="Times New Roman Bold"/>
                  <a:sym typeface="Times New Roman Bold"/>
                </a:rPr>
                <a:t>Grafeno </a:t>
              </a:r>
            </a:p>
          </p:txBody>
        </p:sp>
      </p:grpSp>
      <p:grpSp>
        <p:nvGrpSpPr>
          <p:cNvPr id="17" name="Group 17"/>
          <p:cNvGrpSpPr/>
          <p:nvPr/>
        </p:nvGrpSpPr>
        <p:grpSpPr>
          <a:xfrm>
            <a:off x="9280188" y="3109824"/>
            <a:ext cx="6611668" cy="739866"/>
            <a:chOff x="0" y="0"/>
            <a:chExt cx="1617149" cy="180964"/>
          </a:xfrm>
        </p:grpSpPr>
        <p:sp>
          <p:nvSpPr>
            <p:cNvPr id="18" name="Freeform 18"/>
            <p:cNvSpPr/>
            <p:nvPr/>
          </p:nvSpPr>
          <p:spPr>
            <a:xfrm>
              <a:off x="0" y="0"/>
              <a:ext cx="1617149" cy="180964"/>
            </a:xfrm>
            <a:custGeom>
              <a:avLst/>
              <a:gdLst/>
              <a:ahLst/>
              <a:cxnLst/>
              <a:rect l="l" t="t" r="r" b="b"/>
              <a:pathLst>
                <a:path w="1617149" h="180964">
                  <a:moveTo>
                    <a:pt x="0" y="0"/>
                  </a:moveTo>
                  <a:lnTo>
                    <a:pt x="1617149" y="0"/>
                  </a:lnTo>
                  <a:lnTo>
                    <a:pt x="1617149" y="180964"/>
                  </a:lnTo>
                  <a:lnTo>
                    <a:pt x="0" y="180964"/>
                  </a:lnTo>
                  <a:close/>
                </a:path>
              </a:pathLst>
            </a:custGeom>
            <a:solidFill>
              <a:srgbClr val="1C5739"/>
            </a:solidFill>
          </p:spPr>
          <p:txBody>
            <a:bodyPr/>
            <a:lstStyle/>
            <a:p>
              <a:endParaRPr lang="es-PE"/>
            </a:p>
          </p:txBody>
        </p:sp>
        <p:sp>
          <p:nvSpPr>
            <p:cNvPr id="19" name="TextBox 19"/>
            <p:cNvSpPr txBox="1"/>
            <p:nvPr/>
          </p:nvSpPr>
          <p:spPr>
            <a:xfrm>
              <a:off x="0" y="-57150"/>
              <a:ext cx="1617149" cy="238114"/>
            </a:xfrm>
            <a:prstGeom prst="rect">
              <a:avLst/>
            </a:prstGeom>
          </p:spPr>
          <p:txBody>
            <a:bodyPr lIns="54701" tIns="54701" rIns="54701" bIns="54701" rtlCol="0" anchor="ctr"/>
            <a:lstStyle/>
            <a:p>
              <a:pPr marL="0" lvl="0" indent="0" algn="ctr">
                <a:lnSpc>
                  <a:spcPts val="3424"/>
                </a:lnSpc>
                <a:spcBef>
                  <a:spcPct val="0"/>
                </a:spcBef>
              </a:pPr>
              <a:r>
                <a:rPr lang="en-US" sz="2481" b="1" spc="24">
                  <a:solidFill>
                    <a:srgbClr val="FFFFFF"/>
                  </a:solidFill>
                  <a:latin typeface="Times New Roman Bold"/>
                  <a:ea typeface="Times New Roman Bold"/>
                  <a:cs typeface="Times New Roman Bold"/>
                  <a:sym typeface="Times New Roman Bold"/>
                </a:rPr>
                <a:t>Óxido de grafeno (GO)</a:t>
              </a:r>
            </a:p>
          </p:txBody>
        </p:sp>
      </p:grpSp>
      <p:sp>
        <p:nvSpPr>
          <p:cNvPr id="20" name="Freeform 20"/>
          <p:cNvSpPr/>
          <p:nvPr/>
        </p:nvSpPr>
        <p:spPr>
          <a:xfrm rot="-5400000">
            <a:off x="4126653" y="3286517"/>
            <a:ext cx="3352427" cy="5161485"/>
          </a:xfrm>
          <a:custGeom>
            <a:avLst/>
            <a:gdLst/>
            <a:ahLst/>
            <a:cxnLst/>
            <a:rect l="l" t="t" r="r" b="b"/>
            <a:pathLst>
              <a:path w="3352427" h="5161485">
                <a:moveTo>
                  <a:pt x="0" y="0"/>
                </a:moveTo>
                <a:lnTo>
                  <a:pt x="3352427" y="0"/>
                </a:lnTo>
                <a:lnTo>
                  <a:pt x="3352427" y="5161485"/>
                </a:lnTo>
                <a:lnTo>
                  <a:pt x="0" y="5161485"/>
                </a:lnTo>
                <a:lnTo>
                  <a:pt x="0" y="0"/>
                </a:lnTo>
                <a:close/>
              </a:path>
            </a:pathLst>
          </a:custGeom>
          <a:blipFill>
            <a:blip r:embed="rId4"/>
            <a:stretch>
              <a:fillRect t="-237" r="-11873" b="-7303"/>
            </a:stretch>
          </a:blipFill>
        </p:spPr>
        <p:txBody>
          <a:bodyPr/>
          <a:lstStyle/>
          <a:p>
            <a:endParaRPr lang="es-PE"/>
          </a:p>
        </p:txBody>
      </p:sp>
      <p:sp>
        <p:nvSpPr>
          <p:cNvPr id="21" name="Freeform 21"/>
          <p:cNvSpPr/>
          <p:nvPr/>
        </p:nvSpPr>
        <p:spPr>
          <a:xfrm>
            <a:off x="10329416" y="4191046"/>
            <a:ext cx="4798631" cy="3820974"/>
          </a:xfrm>
          <a:custGeom>
            <a:avLst/>
            <a:gdLst/>
            <a:ahLst/>
            <a:cxnLst/>
            <a:rect l="l" t="t" r="r" b="b"/>
            <a:pathLst>
              <a:path w="4798631" h="3820974">
                <a:moveTo>
                  <a:pt x="0" y="0"/>
                </a:moveTo>
                <a:lnTo>
                  <a:pt x="4798630" y="0"/>
                </a:lnTo>
                <a:lnTo>
                  <a:pt x="4798630" y="3820974"/>
                </a:lnTo>
                <a:lnTo>
                  <a:pt x="0" y="3820974"/>
                </a:lnTo>
                <a:lnTo>
                  <a:pt x="0" y="0"/>
                </a:lnTo>
                <a:close/>
              </a:path>
            </a:pathLst>
          </a:custGeom>
          <a:blipFill>
            <a:blip r:embed="rId5"/>
            <a:stretch>
              <a:fillRect t="-5115" r="-777" b="-22598"/>
            </a:stretch>
          </a:blipFill>
        </p:spPr>
        <p:txBody>
          <a:bodyPr/>
          <a:lstStyle/>
          <a:p>
            <a:endParaRPr lang="es-PE"/>
          </a:p>
        </p:txBody>
      </p:sp>
      <p:sp>
        <p:nvSpPr>
          <p:cNvPr id="24" name="TextBox 24"/>
          <p:cNvSpPr txBox="1"/>
          <p:nvPr/>
        </p:nvSpPr>
        <p:spPr>
          <a:xfrm>
            <a:off x="14678763" y="4182241"/>
            <a:ext cx="1218009" cy="840487"/>
          </a:xfrm>
          <a:prstGeom prst="rect">
            <a:avLst/>
          </a:prstGeom>
        </p:spPr>
        <p:txBody>
          <a:bodyPr lIns="0" tIns="0" rIns="0" bIns="0" rtlCol="0" anchor="t">
            <a:spAutoFit/>
          </a:bodyPr>
          <a:lstStyle/>
          <a:p>
            <a:pPr algn="ctr">
              <a:lnSpc>
                <a:spcPts val="3311"/>
              </a:lnSpc>
            </a:pPr>
            <a:r>
              <a:rPr lang="en-US" sz="2399" b="1" spc="23" dirty="0" err="1">
                <a:solidFill>
                  <a:srgbClr val="000000"/>
                </a:solidFill>
                <a:latin typeface="Times New Roman Bold"/>
                <a:ea typeface="Times New Roman Bold"/>
                <a:cs typeface="Times New Roman Bold"/>
                <a:sym typeface="Times New Roman Bold"/>
              </a:rPr>
              <a:t>Síntesis</a:t>
            </a:r>
            <a:r>
              <a:rPr lang="en-US" sz="2399" b="1" spc="23" dirty="0">
                <a:solidFill>
                  <a:srgbClr val="000000"/>
                </a:solidFill>
                <a:latin typeface="Times New Roman Bold"/>
                <a:ea typeface="Times New Roman Bold"/>
                <a:cs typeface="Times New Roman Bold"/>
                <a:sym typeface="Times New Roman Bold"/>
              </a:rPr>
              <a:t> </a:t>
            </a:r>
          </a:p>
          <a:p>
            <a:pPr algn="ctr">
              <a:lnSpc>
                <a:spcPts val="3311"/>
              </a:lnSpc>
              <a:spcBef>
                <a:spcPct val="0"/>
              </a:spcBef>
            </a:pPr>
            <a:r>
              <a:rPr lang="en-US" sz="2399" b="1" spc="23" dirty="0" err="1">
                <a:solidFill>
                  <a:srgbClr val="000000"/>
                </a:solidFill>
                <a:latin typeface="Times New Roman Bold"/>
                <a:ea typeface="Times New Roman Bold"/>
                <a:cs typeface="Times New Roman Bold"/>
                <a:sym typeface="Times New Roman Bold"/>
              </a:rPr>
              <a:t>Quimica</a:t>
            </a:r>
            <a:r>
              <a:rPr lang="en-US" sz="2399" b="1" spc="23" dirty="0">
                <a:solidFill>
                  <a:srgbClr val="000000"/>
                </a:solidFill>
                <a:latin typeface="Times New Roman Bold"/>
                <a:ea typeface="Times New Roman Bold"/>
                <a:cs typeface="Times New Roman Bold"/>
                <a:sym typeface="Times New Roman Bold"/>
              </a:rPr>
              <a:t> </a:t>
            </a:r>
          </a:p>
        </p:txBody>
      </p:sp>
      <p:sp>
        <p:nvSpPr>
          <p:cNvPr id="22" name="TextBox 24">
            <a:extLst>
              <a:ext uri="{FF2B5EF4-FFF2-40B4-BE49-F238E27FC236}">
                <a16:creationId xmlns:a16="http://schemas.microsoft.com/office/drawing/2014/main" id="{27B60F5C-A384-CC49-DD37-FCEA61FC53A7}"/>
              </a:ext>
            </a:extLst>
          </p:cNvPr>
          <p:cNvSpPr txBox="1"/>
          <p:nvPr/>
        </p:nvSpPr>
        <p:spPr>
          <a:xfrm>
            <a:off x="9280188" y="4352737"/>
            <a:ext cx="1218009" cy="389530"/>
          </a:xfrm>
          <a:prstGeom prst="rect">
            <a:avLst/>
          </a:prstGeom>
        </p:spPr>
        <p:txBody>
          <a:bodyPr lIns="0" tIns="0" rIns="0" bIns="0" rtlCol="0" anchor="t">
            <a:spAutoFit/>
          </a:bodyPr>
          <a:lstStyle/>
          <a:p>
            <a:pPr algn="ctr">
              <a:lnSpc>
                <a:spcPts val="3311"/>
              </a:lnSpc>
            </a:pPr>
            <a:r>
              <a:rPr lang="en-US" sz="2399" b="1" spc="23" dirty="0" err="1">
                <a:solidFill>
                  <a:srgbClr val="000000"/>
                </a:solidFill>
                <a:latin typeface="Times New Roman Bold"/>
                <a:ea typeface="Times New Roman Bold"/>
                <a:cs typeface="Times New Roman Bold"/>
                <a:sym typeface="Times New Roman Bold"/>
              </a:rPr>
              <a:t>Grafito</a:t>
            </a:r>
            <a:r>
              <a:rPr lang="en-US" sz="2399" b="1" spc="23" dirty="0">
                <a:solidFill>
                  <a:srgbClr val="000000"/>
                </a:solidFill>
                <a:latin typeface="Times New Roman Bold"/>
                <a:ea typeface="Times New Roman Bold"/>
                <a:cs typeface="Times New Roman Bold"/>
                <a:sym typeface="Times New Roman Bold"/>
              </a:rPr>
              <a:t> </a:t>
            </a:r>
          </a:p>
        </p:txBody>
      </p:sp>
      <p:sp>
        <p:nvSpPr>
          <p:cNvPr id="23" name="Flecha: curvada hacia abajo 22">
            <a:extLst>
              <a:ext uri="{FF2B5EF4-FFF2-40B4-BE49-F238E27FC236}">
                <a16:creationId xmlns:a16="http://schemas.microsoft.com/office/drawing/2014/main" id="{5504D84E-FCCB-FC88-7F14-3F35975B4D99}"/>
              </a:ext>
            </a:extLst>
          </p:cNvPr>
          <p:cNvSpPr/>
          <p:nvPr/>
        </p:nvSpPr>
        <p:spPr>
          <a:xfrm>
            <a:off x="10820400" y="4191046"/>
            <a:ext cx="3657600" cy="356456"/>
          </a:xfrm>
          <a:prstGeom prst="curved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PE">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4" grpId="0"/>
      <p:bldP spid="22" grpId="0"/>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8002" y="0"/>
            <a:ext cx="19048322" cy="2776842"/>
            <a:chOff x="0" y="0"/>
            <a:chExt cx="5016842" cy="731349"/>
          </a:xfrm>
        </p:grpSpPr>
        <p:sp>
          <p:nvSpPr>
            <p:cNvPr id="3" name="Freeform 3"/>
            <p:cNvSpPr/>
            <p:nvPr/>
          </p:nvSpPr>
          <p:spPr>
            <a:xfrm>
              <a:off x="0" y="0"/>
              <a:ext cx="5016842" cy="731349"/>
            </a:xfrm>
            <a:custGeom>
              <a:avLst/>
              <a:gdLst/>
              <a:ahLst/>
              <a:cxnLst/>
              <a:rect l="l" t="t" r="r" b="b"/>
              <a:pathLst>
                <a:path w="5016842" h="731349">
                  <a:moveTo>
                    <a:pt x="0" y="0"/>
                  </a:moveTo>
                  <a:lnTo>
                    <a:pt x="5016842" y="0"/>
                  </a:lnTo>
                  <a:lnTo>
                    <a:pt x="5016842" y="731349"/>
                  </a:lnTo>
                  <a:lnTo>
                    <a:pt x="0" y="731349"/>
                  </a:lnTo>
                  <a:close/>
                </a:path>
              </a:pathLst>
            </a:custGeom>
            <a:solidFill>
              <a:srgbClr val="1C5739"/>
            </a:solidFill>
          </p:spPr>
          <p:txBody>
            <a:bodyPr/>
            <a:lstStyle/>
            <a:p>
              <a:endParaRPr lang="es-PE"/>
            </a:p>
          </p:txBody>
        </p:sp>
        <p:sp>
          <p:nvSpPr>
            <p:cNvPr id="4" name="TextBox 4"/>
            <p:cNvSpPr txBox="1"/>
            <p:nvPr/>
          </p:nvSpPr>
          <p:spPr>
            <a:xfrm>
              <a:off x="0" y="-19050"/>
              <a:ext cx="5016842" cy="750399"/>
            </a:xfrm>
            <a:prstGeom prst="rect">
              <a:avLst/>
            </a:prstGeom>
          </p:spPr>
          <p:txBody>
            <a:bodyPr lIns="50800" tIns="50800" rIns="50800" bIns="50800" rtlCol="0" anchor="ctr"/>
            <a:lstStyle/>
            <a:p>
              <a:pPr algn="ctr">
                <a:lnSpc>
                  <a:spcPts val="2859"/>
                </a:lnSpc>
              </a:pPr>
              <a:endParaRPr/>
            </a:p>
          </p:txBody>
        </p:sp>
      </p:grpSp>
      <p:sp>
        <p:nvSpPr>
          <p:cNvPr id="5" name="TextBox 5"/>
          <p:cNvSpPr txBox="1"/>
          <p:nvPr/>
        </p:nvSpPr>
        <p:spPr>
          <a:xfrm>
            <a:off x="803920" y="1066046"/>
            <a:ext cx="16749669" cy="813258"/>
          </a:xfrm>
          <a:prstGeom prst="rect">
            <a:avLst/>
          </a:prstGeom>
        </p:spPr>
        <p:txBody>
          <a:bodyPr lIns="0" tIns="0" rIns="0" bIns="0" rtlCol="0" anchor="t">
            <a:spAutoFit/>
          </a:bodyPr>
          <a:lstStyle/>
          <a:p>
            <a:pPr algn="ctr">
              <a:lnSpc>
                <a:spcPts val="6680"/>
              </a:lnSpc>
            </a:pPr>
            <a:r>
              <a:rPr lang="en-US" sz="4841" b="1" spc="474">
                <a:solidFill>
                  <a:srgbClr val="FFFFFF"/>
                </a:solidFill>
                <a:latin typeface="Montserrat Bold"/>
                <a:ea typeface="Montserrat Bold"/>
                <a:cs typeface="Montserrat Bold"/>
                <a:sym typeface="Montserrat Bold"/>
              </a:rPr>
              <a:t>S</a:t>
            </a:r>
            <a:r>
              <a:rPr lang="en-US" sz="4841" b="1" spc="474">
                <a:solidFill>
                  <a:srgbClr val="FFFFFF"/>
                </a:solidFill>
                <a:latin typeface="Montserrat Bold"/>
                <a:ea typeface="Montserrat Bold"/>
                <a:cs typeface="Montserrat Bold"/>
                <a:sym typeface="Montserrat Bold"/>
                <a:hlinkClick r:id="rId2" tooltip="https://www.google.com/search?q=s%C3%ADntesis&amp;rlz=1C1VDKB_enPE1105PE1105&amp;oq=sintesis&amp;gs_lcrp=EgZjaHJvbWUyCQgAEEUYORiABDIHCAEQABiABDIHCAIQABiABDIHCAMQABiABDIHCAQQABiABDIHCAUQABiABDIHCAYQABiABDIHCAcQABiABDIHCAgQABiABDIHCAkQABiABNIBCDEzMTdqMGo3qAIAsAIA&amp;sourceid=chrome&amp;ie=UTF-8&amp;ved=2ahUKEwjr7u72vMORAxXlBbkGHb1yAAoQgK4QegYIAQgAEAM"/>
              </a:rPr>
              <a:t>í</a:t>
            </a:r>
            <a:r>
              <a:rPr lang="en-US" sz="4841" b="1" spc="474">
                <a:solidFill>
                  <a:srgbClr val="FFFFFF"/>
                </a:solidFill>
                <a:latin typeface="Montserrat Bold"/>
                <a:ea typeface="Montserrat Bold"/>
                <a:cs typeface="Montserrat Bold"/>
                <a:sym typeface="Montserrat Bold"/>
              </a:rPr>
              <a:t>ntesis quimicas a lo largo del tiempo: </a:t>
            </a:r>
          </a:p>
        </p:txBody>
      </p:sp>
      <p:sp>
        <p:nvSpPr>
          <p:cNvPr id="6" name="Freeform 6"/>
          <p:cNvSpPr/>
          <p:nvPr/>
        </p:nvSpPr>
        <p:spPr>
          <a:xfrm>
            <a:off x="15408481" y="-2153153"/>
            <a:ext cx="4116356" cy="4116356"/>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PE"/>
          </a:p>
        </p:txBody>
      </p:sp>
      <p:sp>
        <p:nvSpPr>
          <p:cNvPr id="7" name="Freeform 7"/>
          <p:cNvSpPr/>
          <p:nvPr/>
        </p:nvSpPr>
        <p:spPr>
          <a:xfrm>
            <a:off x="-2602379" y="0"/>
            <a:ext cx="3256087" cy="3256087"/>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PE"/>
          </a:p>
        </p:txBody>
      </p:sp>
      <p:sp>
        <p:nvSpPr>
          <p:cNvPr id="8" name="AutoShape 8"/>
          <p:cNvSpPr/>
          <p:nvPr/>
        </p:nvSpPr>
        <p:spPr>
          <a:xfrm>
            <a:off x="1980790" y="4769791"/>
            <a:ext cx="0" cy="1233267"/>
          </a:xfrm>
          <a:prstGeom prst="line">
            <a:avLst/>
          </a:prstGeom>
          <a:ln w="57150" cap="rnd">
            <a:solidFill>
              <a:srgbClr val="FFAADF"/>
            </a:solidFill>
            <a:prstDash val="solid"/>
            <a:headEnd type="none" w="sm" len="sm"/>
            <a:tailEnd type="oval" w="lg" len="lg"/>
          </a:ln>
        </p:spPr>
        <p:txBody>
          <a:bodyPr/>
          <a:lstStyle/>
          <a:p>
            <a:endParaRPr lang="es-PE"/>
          </a:p>
        </p:txBody>
      </p:sp>
      <p:grpSp>
        <p:nvGrpSpPr>
          <p:cNvPr id="9" name="Group 9"/>
          <p:cNvGrpSpPr/>
          <p:nvPr/>
        </p:nvGrpSpPr>
        <p:grpSpPr>
          <a:xfrm>
            <a:off x="1612743" y="3631904"/>
            <a:ext cx="3609144" cy="1168887"/>
            <a:chOff x="0" y="0"/>
            <a:chExt cx="1127808" cy="365261"/>
          </a:xfrm>
        </p:grpSpPr>
        <p:sp>
          <p:nvSpPr>
            <p:cNvPr id="10" name="Freeform 10"/>
            <p:cNvSpPr/>
            <p:nvPr/>
          </p:nvSpPr>
          <p:spPr>
            <a:xfrm>
              <a:off x="26455" y="0"/>
              <a:ext cx="1082229" cy="365261"/>
            </a:xfrm>
            <a:custGeom>
              <a:avLst/>
              <a:gdLst/>
              <a:ahLst/>
              <a:cxnLst/>
              <a:rect l="l" t="t" r="r" b="b"/>
              <a:pathLst>
                <a:path w="1082229" h="365261">
                  <a:moveTo>
                    <a:pt x="16447" y="0"/>
                  </a:moveTo>
                  <a:lnTo>
                    <a:pt x="855252" y="0"/>
                  </a:lnTo>
                  <a:cubicBezTo>
                    <a:pt x="882873" y="0"/>
                    <a:pt x="909518" y="10214"/>
                    <a:pt x="930061" y="28678"/>
                  </a:cubicBezTo>
                  <a:lnTo>
                    <a:pt x="1069445" y="153953"/>
                  </a:lnTo>
                  <a:cubicBezTo>
                    <a:pt x="1077582" y="161266"/>
                    <a:pt x="1082229" y="171691"/>
                    <a:pt x="1082229" y="182631"/>
                  </a:cubicBezTo>
                  <a:cubicBezTo>
                    <a:pt x="1082229" y="193571"/>
                    <a:pt x="1077582" y="203996"/>
                    <a:pt x="1069445" y="211309"/>
                  </a:cubicBezTo>
                  <a:lnTo>
                    <a:pt x="930061" y="336583"/>
                  </a:lnTo>
                  <a:cubicBezTo>
                    <a:pt x="909518" y="355047"/>
                    <a:pt x="882873" y="365261"/>
                    <a:pt x="855252" y="365261"/>
                  </a:cubicBezTo>
                  <a:lnTo>
                    <a:pt x="16447" y="365261"/>
                  </a:lnTo>
                  <a:cubicBezTo>
                    <a:pt x="9635" y="365261"/>
                    <a:pt x="3528" y="361062"/>
                    <a:pt x="1090" y="354702"/>
                  </a:cubicBezTo>
                  <a:cubicBezTo>
                    <a:pt x="-1348" y="348342"/>
                    <a:pt x="387" y="341137"/>
                    <a:pt x="5453" y="336583"/>
                  </a:cubicBezTo>
                  <a:lnTo>
                    <a:pt x="144837" y="211309"/>
                  </a:lnTo>
                  <a:cubicBezTo>
                    <a:pt x="152974" y="203996"/>
                    <a:pt x="157621" y="193571"/>
                    <a:pt x="157621" y="182631"/>
                  </a:cubicBezTo>
                  <a:cubicBezTo>
                    <a:pt x="157621" y="171691"/>
                    <a:pt x="152974" y="161266"/>
                    <a:pt x="144837" y="153953"/>
                  </a:cubicBezTo>
                  <a:lnTo>
                    <a:pt x="5453" y="28678"/>
                  </a:lnTo>
                  <a:cubicBezTo>
                    <a:pt x="387" y="24125"/>
                    <a:pt x="-1348" y="16920"/>
                    <a:pt x="1090" y="10559"/>
                  </a:cubicBezTo>
                  <a:cubicBezTo>
                    <a:pt x="3528" y="4199"/>
                    <a:pt x="9635" y="0"/>
                    <a:pt x="16447" y="0"/>
                  </a:cubicBezTo>
                  <a:close/>
                </a:path>
              </a:pathLst>
            </a:custGeom>
            <a:solidFill>
              <a:srgbClr val="FFAADF"/>
            </a:solidFill>
          </p:spPr>
          <p:txBody>
            <a:bodyPr/>
            <a:lstStyle/>
            <a:p>
              <a:endParaRPr lang="es-PE"/>
            </a:p>
          </p:txBody>
        </p:sp>
        <p:sp>
          <p:nvSpPr>
            <p:cNvPr id="11" name="TextBox 11"/>
            <p:cNvSpPr txBox="1"/>
            <p:nvPr/>
          </p:nvSpPr>
          <p:spPr>
            <a:xfrm>
              <a:off x="177800" y="-38100"/>
              <a:ext cx="873808" cy="403361"/>
            </a:xfrm>
            <a:prstGeom prst="rect">
              <a:avLst/>
            </a:prstGeom>
          </p:spPr>
          <p:txBody>
            <a:bodyPr lIns="71100" tIns="71100" rIns="71100" bIns="71100" rtlCol="0" anchor="ctr"/>
            <a:lstStyle/>
            <a:p>
              <a:pPr algn="ctr">
                <a:lnSpc>
                  <a:spcPts val="2086"/>
                </a:lnSpc>
              </a:pPr>
              <a:endParaRPr/>
            </a:p>
          </p:txBody>
        </p:sp>
      </p:grpSp>
      <p:grpSp>
        <p:nvGrpSpPr>
          <p:cNvPr id="12" name="Group 12"/>
          <p:cNvGrpSpPr/>
          <p:nvPr/>
        </p:nvGrpSpPr>
        <p:grpSpPr>
          <a:xfrm>
            <a:off x="5395749" y="3631904"/>
            <a:ext cx="3609144" cy="1168887"/>
            <a:chOff x="0" y="0"/>
            <a:chExt cx="1127808" cy="365261"/>
          </a:xfrm>
        </p:grpSpPr>
        <p:sp>
          <p:nvSpPr>
            <p:cNvPr id="13" name="Freeform 13"/>
            <p:cNvSpPr/>
            <p:nvPr/>
          </p:nvSpPr>
          <p:spPr>
            <a:xfrm>
              <a:off x="26455" y="0"/>
              <a:ext cx="1082229" cy="365261"/>
            </a:xfrm>
            <a:custGeom>
              <a:avLst/>
              <a:gdLst/>
              <a:ahLst/>
              <a:cxnLst/>
              <a:rect l="l" t="t" r="r" b="b"/>
              <a:pathLst>
                <a:path w="1082229" h="365261">
                  <a:moveTo>
                    <a:pt x="16447" y="0"/>
                  </a:moveTo>
                  <a:lnTo>
                    <a:pt x="855252" y="0"/>
                  </a:lnTo>
                  <a:cubicBezTo>
                    <a:pt x="882873" y="0"/>
                    <a:pt x="909518" y="10214"/>
                    <a:pt x="930061" y="28678"/>
                  </a:cubicBezTo>
                  <a:lnTo>
                    <a:pt x="1069445" y="153953"/>
                  </a:lnTo>
                  <a:cubicBezTo>
                    <a:pt x="1077582" y="161266"/>
                    <a:pt x="1082229" y="171691"/>
                    <a:pt x="1082229" y="182631"/>
                  </a:cubicBezTo>
                  <a:cubicBezTo>
                    <a:pt x="1082229" y="193571"/>
                    <a:pt x="1077582" y="203996"/>
                    <a:pt x="1069445" y="211309"/>
                  </a:cubicBezTo>
                  <a:lnTo>
                    <a:pt x="930061" y="336583"/>
                  </a:lnTo>
                  <a:cubicBezTo>
                    <a:pt x="909518" y="355047"/>
                    <a:pt x="882873" y="365261"/>
                    <a:pt x="855252" y="365261"/>
                  </a:cubicBezTo>
                  <a:lnTo>
                    <a:pt x="16447" y="365261"/>
                  </a:lnTo>
                  <a:cubicBezTo>
                    <a:pt x="9635" y="365261"/>
                    <a:pt x="3528" y="361062"/>
                    <a:pt x="1090" y="354702"/>
                  </a:cubicBezTo>
                  <a:cubicBezTo>
                    <a:pt x="-1348" y="348342"/>
                    <a:pt x="387" y="341137"/>
                    <a:pt x="5453" y="336583"/>
                  </a:cubicBezTo>
                  <a:lnTo>
                    <a:pt x="144837" y="211309"/>
                  </a:lnTo>
                  <a:cubicBezTo>
                    <a:pt x="152974" y="203996"/>
                    <a:pt x="157621" y="193571"/>
                    <a:pt x="157621" y="182631"/>
                  </a:cubicBezTo>
                  <a:cubicBezTo>
                    <a:pt x="157621" y="171691"/>
                    <a:pt x="152974" y="161266"/>
                    <a:pt x="144837" y="153953"/>
                  </a:cubicBezTo>
                  <a:lnTo>
                    <a:pt x="5453" y="28678"/>
                  </a:lnTo>
                  <a:cubicBezTo>
                    <a:pt x="387" y="24125"/>
                    <a:pt x="-1348" y="16920"/>
                    <a:pt x="1090" y="10559"/>
                  </a:cubicBezTo>
                  <a:cubicBezTo>
                    <a:pt x="3528" y="4199"/>
                    <a:pt x="9635" y="0"/>
                    <a:pt x="16447" y="0"/>
                  </a:cubicBezTo>
                  <a:close/>
                </a:path>
              </a:pathLst>
            </a:custGeom>
            <a:solidFill>
              <a:srgbClr val="FFA678"/>
            </a:solidFill>
          </p:spPr>
          <p:txBody>
            <a:bodyPr/>
            <a:lstStyle/>
            <a:p>
              <a:endParaRPr lang="es-PE"/>
            </a:p>
          </p:txBody>
        </p:sp>
        <p:sp>
          <p:nvSpPr>
            <p:cNvPr id="14" name="TextBox 14"/>
            <p:cNvSpPr txBox="1"/>
            <p:nvPr/>
          </p:nvSpPr>
          <p:spPr>
            <a:xfrm>
              <a:off x="177800" y="-38100"/>
              <a:ext cx="873808" cy="403361"/>
            </a:xfrm>
            <a:prstGeom prst="rect">
              <a:avLst/>
            </a:prstGeom>
          </p:spPr>
          <p:txBody>
            <a:bodyPr lIns="71100" tIns="71100" rIns="71100" bIns="71100" rtlCol="0" anchor="ctr"/>
            <a:lstStyle/>
            <a:p>
              <a:pPr algn="ctr">
                <a:lnSpc>
                  <a:spcPts val="2086"/>
                </a:lnSpc>
              </a:pPr>
              <a:endParaRPr/>
            </a:p>
          </p:txBody>
        </p:sp>
      </p:grpSp>
      <p:sp>
        <p:nvSpPr>
          <p:cNvPr id="15" name="AutoShape 15"/>
          <p:cNvSpPr/>
          <p:nvPr/>
        </p:nvSpPr>
        <p:spPr>
          <a:xfrm>
            <a:off x="5763796" y="4769791"/>
            <a:ext cx="0" cy="1233267"/>
          </a:xfrm>
          <a:prstGeom prst="line">
            <a:avLst/>
          </a:prstGeom>
          <a:ln w="57150" cap="rnd">
            <a:solidFill>
              <a:srgbClr val="FFA678"/>
            </a:solidFill>
            <a:prstDash val="solid"/>
            <a:headEnd type="none" w="sm" len="sm"/>
            <a:tailEnd type="oval" w="lg" len="lg"/>
          </a:ln>
        </p:spPr>
        <p:txBody>
          <a:bodyPr/>
          <a:lstStyle/>
          <a:p>
            <a:endParaRPr lang="es-PE"/>
          </a:p>
        </p:txBody>
      </p:sp>
      <p:grpSp>
        <p:nvGrpSpPr>
          <p:cNvPr id="16" name="Group 16"/>
          <p:cNvGrpSpPr/>
          <p:nvPr/>
        </p:nvGrpSpPr>
        <p:grpSpPr>
          <a:xfrm>
            <a:off x="9178755" y="3631904"/>
            <a:ext cx="3609144" cy="1168887"/>
            <a:chOff x="0" y="0"/>
            <a:chExt cx="1127808" cy="365261"/>
          </a:xfrm>
        </p:grpSpPr>
        <p:sp>
          <p:nvSpPr>
            <p:cNvPr id="17" name="Freeform 17"/>
            <p:cNvSpPr/>
            <p:nvPr/>
          </p:nvSpPr>
          <p:spPr>
            <a:xfrm>
              <a:off x="26455" y="0"/>
              <a:ext cx="1082229" cy="365261"/>
            </a:xfrm>
            <a:custGeom>
              <a:avLst/>
              <a:gdLst/>
              <a:ahLst/>
              <a:cxnLst/>
              <a:rect l="l" t="t" r="r" b="b"/>
              <a:pathLst>
                <a:path w="1082229" h="365261">
                  <a:moveTo>
                    <a:pt x="16447" y="0"/>
                  </a:moveTo>
                  <a:lnTo>
                    <a:pt x="855252" y="0"/>
                  </a:lnTo>
                  <a:cubicBezTo>
                    <a:pt x="882873" y="0"/>
                    <a:pt x="909518" y="10214"/>
                    <a:pt x="930061" y="28678"/>
                  </a:cubicBezTo>
                  <a:lnTo>
                    <a:pt x="1069445" y="153953"/>
                  </a:lnTo>
                  <a:cubicBezTo>
                    <a:pt x="1077582" y="161266"/>
                    <a:pt x="1082229" y="171691"/>
                    <a:pt x="1082229" y="182631"/>
                  </a:cubicBezTo>
                  <a:cubicBezTo>
                    <a:pt x="1082229" y="193571"/>
                    <a:pt x="1077582" y="203996"/>
                    <a:pt x="1069445" y="211309"/>
                  </a:cubicBezTo>
                  <a:lnTo>
                    <a:pt x="930061" y="336583"/>
                  </a:lnTo>
                  <a:cubicBezTo>
                    <a:pt x="909518" y="355047"/>
                    <a:pt x="882873" y="365261"/>
                    <a:pt x="855252" y="365261"/>
                  </a:cubicBezTo>
                  <a:lnTo>
                    <a:pt x="16447" y="365261"/>
                  </a:lnTo>
                  <a:cubicBezTo>
                    <a:pt x="9635" y="365261"/>
                    <a:pt x="3528" y="361062"/>
                    <a:pt x="1090" y="354702"/>
                  </a:cubicBezTo>
                  <a:cubicBezTo>
                    <a:pt x="-1348" y="348342"/>
                    <a:pt x="387" y="341137"/>
                    <a:pt x="5453" y="336583"/>
                  </a:cubicBezTo>
                  <a:lnTo>
                    <a:pt x="144837" y="211309"/>
                  </a:lnTo>
                  <a:cubicBezTo>
                    <a:pt x="152974" y="203996"/>
                    <a:pt x="157621" y="193571"/>
                    <a:pt x="157621" y="182631"/>
                  </a:cubicBezTo>
                  <a:cubicBezTo>
                    <a:pt x="157621" y="171691"/>
                    <a:pt x="152974" y="161266"/>
                    <a:pt x="144837" y="153953"/>
                  </a:cubicBezTo>
                  <a:lnTo>
                    <a:pt x="5453" y="28678"/>
                  </a:lnTo>
                  <a:cubicBezTo>
                    <a:pt x="387" y="24125"/>
                    <a:pt x="-1348" y="16920"/>
                    <a:pt x="1090" y="10559"/>
                  </a:cubicBezTo>
                  <a:cubicBezTo>
                    <a:pt x="3528" y="4199"/>
                    <a:pt x="9635" y="0"/>
                    <a:pt x="16447" y="0"/>
                  </a:cubicBezTo>
                  <a:close/>
                </a:path>
              </a:pathLst>
            </a:custGeom>
            <a:solidFill>
              <a:srgbClr val="FDDB3E"/>
            </a:solidFill>
          </p:spPr>
          <p:txBody>
            <a:bodyPr/>
            <a:lstStyle/>
            <a:p>
              <a:endParaRPr lang="es-PE"/>
            </a:p>
          </p:txBody>
        </p:sp>
        <p:sp>
          <p:nvSpPr>
            <p:cNvPr id="18" name="TextBox 18"/>
            <p:cNvSpPr txBox="1"/>
            <p:nvPr/>
          </p:nvSpPr>
          <p:spPr>
            <a:xfrm>
              <a:off x="177800" y="-38100"/>
              <a:ext cx="873808" cy="403361"/>
            </a:xfrm>
            <a:prstGeom prst="rect">
              <a:avLst/>
            </a:prstGeom>
          </p:spPr>
          <p:txBody>
            <a:bodyPr lIns="71100" tIns="71100" rIns="71100" bIns="71100" rtlCol="0" anchor="ctr"/>
            <a:lstStyle/>
            <a:p>
              <a:pPr algn="ctr">
                <a:lnSpc>
                  <a:spcPts val="2086"/>
                </a:lnSpc>
              </a:pPr>
              <a:endParaRPr/>
            </a:p>
          </p:txBody>
        </p:sp>
      </p:grpSp>
      <p:sp>
        <p:nvSpPr>
          <p:cNvPr id="19" name="AutoShape 19"/>
          <p:cNvSpPr/>
          <p:nvPr/>
        </p:nvSpPr>
        <p:spPr>
          <a:xfrm>
            <a:off x="9546802" y="4769791"/>
            <a:ext cx="0" cy="1233267"/>
          </a:xfrm>
          <a:prstGeom prst="line">
            <a:avLst/>
          </a:prstGeom>
          <a:ln w="57150" cap="rnd">
            <a:solidFill>
              <a:srgbClr val="FDDB3E"/>
            </a:solidFill>
            <a:prstDash val="solid"/>
            <a:headEnd type="none" w="sm" len="sm"/>
            <a:tailEnd type="oval" w="lg" len="lg"/>
          </a:ln>
        </p:spPr>
        <p:txBody>
          <a:bodyPr/>
          <a:lstStyle/>
          <a:p>
            <a:endParaRPr lang="es-PE"/>
          </a:p>
        </p:txBody>
      </p:sp>
      <p:grpSp>
        <p:nvGrpSpPr>
          <p:cNvPr id="20" name="Group 20"/>
          <p:cNvGrpSpPr/>
          <p:nvPr/>
        </p:nvGrpSpPr>
        <p:grpSpPr>
          <a:xfrm>
            <a:off x="12961760" y="3631904"/>
            <a:ext cx="3609144" cy="1168887"/>
            <a:chOff x="0" y="0"/>
            <a:chExt cx="1127808" cy="365261"/>
          </a:xfrm>
        </p:grpSpPr>
        <p:sp>
          <p:nvSpPr>
            <p:cNvPr id="21" name="Freeform 21"/>
            <p:cNvSpPr/>
            <p:nvPr/>
          </p:nvSpPr>
          <p:spPr>
            <a:xfrm>
              <a:off x="26455" y="0"/>
              <a:ext cx="1082229" cy="365261"/>
            </a:xfrm>
            <a:custGeom>
              <a:avLst/>
              <a:gdLst/>
              <a:ahLst/>
              <a:cxnLst/>
              <a:rect l="l" t="t" r="r" b="b"/>
              <a:pathLst>
                <a:path w="1082229" h="365261">
                  <a:moveTo>
                    <a:pt x="16447" y="0"/>
                  </a:moveTo>
                  <a:lnTo>
                    <a:pt x="855252" y="0"/>
                  </a:lnTo>
                  <a:cubicBezTo>
                    <a:pt x="882873" y="0"/>
                    <a:pt x="909518" y="10214"/>
                    <a:pt x="930061" y="28678"/>
                  </a:cubicBezTo>
                  <a:lnTo>
                    <a:pt x="1069445" y="153953"/>
                  </a:lnTo>
                  <a:cubicBezTo>
                    <a:pt x="1077582" y="161266"/>
                    <a:pt x="1082229" y="171691"/>
                    <a:pt x="1082229" y="182631"/>
                  </a:cubicBezTo>
                  <a:cubicBezTo>
                    <a:pt x="1082229" y="193571"/>
                    <a:pt x="1077582" y="203996"/>
                    <a:pt x="1069445" y="211309"/>
                  </a:cubicBezTo>
                  <a:lnTo>
                    <a:pt x="930061" y="336583"/>
                  </a:lnTo>
                  <a:cubicBezTo>
                    <a:pt x="909518" y="355047"/>
                    <a:pt x="882873" y="365261"/>
                    <a:pt x="855252" y="365261"/>
                  </a:cubicBezTo>
                  <a:lnTo>
                    <a:pt x="16447" y="365261"/>
                  </a:lnTo>
                  <a:cubicBezTo>
                    <a:pt x="9635" y="365261"/>
                    <a:pt x="3528" y="361062"/>
                    <a:pt x="1090" y="354702"/>
                  </a:cubicBezTo>
                  <a:cubicBezTo>
                    <a:pt x="-1348" y="348342"/>
                    <a:pt x="387" y="341137"/>
                    <a:pt x="5453" y="336583"/>
                  </a:cubicBezTo>
                  <a:lnTo>
                    <a:pt x="144837" y="211309"/>
                  </a:lnTo>
                  <a:cubicBezTo>
                    <a:pt x="152974" y="203996"/>
                    <a:pt x="157621" y="193571"/>
                    <a:pt x="157621" y="182631"/>
                  </a:cubicBezTo>
                  <a:cubicBezTo>
                    <a:pt x="157621" y="171691"/>
                    <a:pt x="152974" y="161266"/>
                    <a:pt x="144837" y="153953"/>
                  </a:cubicBezTo>
                  <a:lnTo>
                    <a:pt x="5453" y="28678"/>
                  </a:lnTo>
                  <a:cubicBezTo>
                    <a:pt x="387" y="24125"/>
                    <a:pt x="-1348" y="16920"/>
                    <a:pt x="1090" y="10559"/>
                  </a:cubicBezTo>
                  <a:cubicBezTo>
                    <a:pt x="3528" y="4199"/>
                    <a:pt x="9635" y="0"/>
                    <a:pt x="16447" y="0"/>
                  </a:cubicBezTo>
                  <a:close/>
                </a:path>
              </a:pathLst>
            </a:custGeom>
            <a:solidFill>
              <a:srgbClr val="AAD175"/>
            </a:solidFill>
          </p:spPr>
          <p:txBody>
            <a:bodyPr/>
            <a:lstStyle/>
            <a:p>
              <a:endParaRPr lang="es-PE"/>
            </a:p>
          </p:txBody>
        </p:sp>
        <p:sp>
          <p:nvSpPr>
            <p:cNvPr id="22" name="TextBox 22"/>
            <p:cNvSpPr txBox="1"/>
            <p:nvPr/>
          </p:nvSpPr>
          <p:spPr>
            <a:xfrm>
              <a:off x="177800" y="-38100"/>
              <a:ext cx="873808" cy="403361"/>
            </a:xfrm>
            <a:prstGeom prst="rect">
              <a:avLst/>
            </a:prstGeom>
          </p:spPr>
          <p:txBody>
            <a:bodyPr lIns="71100" tIns="71100" rIns="71100" bIns="71100" rtlCol="0" anchor="ctr"/>
            <a:lstStyle/>
            <a:p>
              <a:pPr algn="ctr">
                <a:lnSpc>
                  <a:spcPts val="2086"/>
                </a:lnSpc>
              </a:pPr>
              <a:endParaRPr/>
            </a:p>
          </p:txBody>
        </p:sp>
      </p:grpSp>
      <p:sp>
        <p:nvSpPr>
          <p:cNvPr id="23" name="AutoShape 23"/>
          <p:cNvSpPr/>
          <p:nvPr/>
        </p:nvSpPr>
        <p:spPr>
          <a:xfrm>
            <a:off x="13329808" y="4769791"/>
            <a:ext cx="0" cy="1233267"/>
          </a:xfrm>
          <a:prstGeom prst="line">
            <a:avLst/>
          </a:prstGeom>
          <a:ln w="57150" cap="rnd">
            <a:solidFill>
              <a:srgbClr val="AAD175"/>
            </a:solidFill>
            <a:prstDash val="solid"/>
            <a:headEnd type="none" w="sm" len="sm"/>
            <a:tailEnd type="oval" w="lg" len="lg"/>
          </a:ln>
        </p:spPr>
        <p:txBody>
          <a:bodyPr/>
          <a:lstStyle/>
          <a:p>
            <a:endParaRPr lang="es-PE"/>
          </a:p>
        </p:txBody>
      </p:sp>
      <p:grpSp>
        <p:nvGrpSpPr>
          <p:cNvPr id="24" name="Group 24"/>
          <p:cNvGrpSpPr/>
          <p:nvPr/>
        </p:nvGrpSpPr>
        <p:grpSpPr>
          <a:xfrm>
            <a:off x="1723059" y="6256143"/>
            <a:ext cx="3393481" cy="3002157"/>
            <a:chOff x="0" y="0"/>
            <a:chExt cx="1705534" cy="1508858"/>
          </a:xfrm>
        </p:grpSpPr>
        <p:sp>
          <p:nvSpPr>
            <p:cNvPr id="25" name="Freeform 25"/>
            <p:cNvSpPr/>
            <p:nvPr/>
          </p:nvSpPr>
          <p:spPr>
            <a:xfrm>
              <a:off x="39985" y="45156"/>
              <a:ext cx="1665549" cy="1462997"/>
            </a:xfrm>
            <a:custGeom>
              <a:avLst/>
              <a:gdLst/>
              <a:ahLst/>
              <a:cxnLst/>
              <a:rect l="l" t="t" r="r" b="b"/>
              <a:pathLst>
                <a:path w="1665549" h="1462997">
                  <a:moveTo>
                    <a:pt x="655" y="1433222"/>
                  </a:moveTo>
                  <a:cubicBezTo>
                    <a:pt x="-1885" y="1442112"/>
                    <a:pt x="3195" y="1448462"/>
                    <a:pt x="11863" y="1449733"/>
                  </a:cubicBezTo>
                  <a:cubicBezTo>
                    <a:pt x="21765" y="1451002"/>
                    <a:pt x="30428" y="1451002"/>
                    <a:pt x="40330" y="1451002"/>
                  </a:cubicBezTo>
                  <a:cubicBezTo>
                    <a:pt x="79935" y="1452272"/>
                    <a:pt x="119541" y="1452272"/>
                    <a:pt x="160384" y="1453543"/>
                  </a:cubicBezTo>
                  <a:cubicBezTo>
                    <a:pt x="182663" y="1454812"/>
                    <a:pt x="204941" y="1456083"/>
                    <a:pt x="225981" y="1457352"/>
                  </a:cubicBezTo>
                  <a:cubicBezTo>
                    <a:pt x="263112" y="1458622"/>
                    <a:pt x="299004" y="1458622"/>
                    <a:pt x="336135" y="1459893"/>
                  </a:cubicBezTo>
                  <a:cubicBezTo>
                    <a:pt x="350987" y="1459893"/>
                    <a:pt x="364601" y="1459893"/>
                    <a:pt x="379453" y="1458622"/>
                  </a:cubicBezTo>
                  <a:cubicBezTo>
                    <a:pt x="385642" y="1458622"/>
                    <a:pt x="393068" y="1457352"/>
                    <a:pt x="399256" y="1457352"/>
                  </a:cubicBezTo>
                  <a:cubicBezTo>
                    <a:pt x="424010" y="1458622"/>
                    <a:pt x="919080" y="1449733"/>
                    <a:pt x="943834" y="1451002"/>
                  </a:cubicBezTo>
                  <a:cubicBezTo>
                    <a:pt x="978489" y="1452272"/>
                    <a:pt x="1073790" y="1452272"/>
                    <a:pt x="1108445" y="1452272"/>
                  </a:cubicBezTo>
                  <a:cubicBezTo>
                    <a:pt x="1122059" y="1452272"/>
                    <a:pt x="1134436" y="1451002"/>
                    <a:pt x="1148050" y="1451002"/>
                  </a:cubicBezTo>
                  <a:lnTo>
                    <a:pt x="1214885" y="1454812"/>
                  </a:lnTo>
                  <a:cubicBezTo>
                    <a:pt x="1263154" y="1457352"/>
                    <a:pt x="1310186" y="1454812"/>
                    <a:pt x="1358455" y="1458622"/>
                  </a:cubicBezTo>
                  <a:cubicBezTo>
                    <a:pt x="1438904" y="1463702"/>
                    <a:pt x="1520591" y="1457352"/>
                    <a:pt x="1602049" y="1462433"/>
                  </a:cubicBezTo>
                  <a:cubicBezTo>
                    <a:pt x="1622370" y="1463702"/>
                    <a:pt x="1642689" y="1462433"/>
                    <a:pt x="1665549" y="1462433"/>
                  </a:cubicBezTo>
                  <a:lnTo>
                    <a:pt x="1665549" y="1402743"/>
                  </a:lnTo>
                  <a:cubicBezTo>
                    <a:pt x="1664279" y="1343237"/>
                    <a:pt x="1663010" y="1291129"/>
                    <a:pt x="1663010" y="1235765"/>
                  </a:cubicBezTo>
                  <a:cubicBezTo>
                    <a:pt x="1663010" y="1171716"/>
                    <a:pt x="1666820" y="1106582"/>
                    <a:pt x="1660470" y="1042533"/>
                  </a:cubicBezTo>
                  <a:cubicBezTo>
                    <a:pt x="1652849" y="1000196"/>
                    <a:pt x="1641420" y="165391"/>
                    <a:pt x="1641420" y="123054"/>
                  </a:cubicBezTo>
                  <a:cubicBezTo>
                    <a:pt x="1638879" y="93744"/>
                    <a:pt x="1637610" y="63347"/>
                    <a:pt x="1635070" y="34037"/>
                  </a:cubicBezTo>
                  <a:cubicBezTo>
                    <a:pt x="1635070" y="25352"/>
                    <a:pt x="1633799" y="16668"/>
                    <a:pt x="1632529" y="5644"/>
                  </a:cubicBezTo>
                  <a:cubicBezTo>
                    <a:pt x="1622370" y="3104"/>
                    <a:pt x="1613479" y="1834"/>
                    <a:pt x="1603320" y="564"/>
                  </a:cubicBezTo>
                  <a:cubicBezTo>
                    <a:pt x="1595699" y="-706"/>
                    <a:pt x="1588079" y="564"/>
                    <a:pt x="1581729" y="564"/>
                  </a:cubicBezTo>
                  <a:lnTo>
                    <a:pt x="5675" y="5644"/>
                  </a:lnTo>
                  <a:lnTo>
                    <a:pt x="655" y="1433222"/>
                  </a:lnTo>
                  <a:close/>
                </a:path>
              </a:pathLst>
            </a:custGeom>
            <a:solidFill>
              <a:srgbClr val="EF6BBD"/>
            </a:solidFill>
          </p:spPr>
          <p:txBody>
            <a:bodyPr/>
            <a:lstStyle/>
            <a:p>
              <a:endParaRPr lang="es-PE"/>
            </a:p>
          </p:txBody>
        </p:sp>
        <p:sp>
          <p:nvSpPr>
            <p:cNvPr id="26" name="Freeform 26"/>
            <p:cNvSpPr/>
            <p:nvPr/>
          </p:nvSpPr>
          <p:spPr>
            <a:xfrm>
              <a:off x="11430" y="16510"/>
              <a:ext cx="1644575" cy="1454249"/>
            </a:xfrm>
            <a:custGeom>
              <a:avLst/>
              <a:gdLst/>
              <a:ahLst/>
              <a:cxnLst/>
              <a:rect l="l" t="t" r="r" b="b"/>
              <a:pathLst>
                <a:path w="1644575" h="1454249">
                  <a:moveTo>
                    <a:pt x="1644575" y="1454249"/>
                  </a:moveTo>
                  <a:lnTo>
                    <a:pt x="0" y="1446629"/>
                  </a:lnTo>
                  <a:lnTo>
                    <a:pt x="0" y="516452"/>
                  </a:lnTo>
                  <a:lnTo>
                    <a:pt x="7620" y="20320"/>
                  </a:lnTo>
                  <a:lnTo>
                    <a:pt x="817679" y="0"/>
                  </a:lnTo>
                  <a:lnTo>
                    <a:pt x="1622985" y="8890"/>
                  </a:lnTo>
                  <a:close/>
                </a:path>
              </a:pathLst>
            </a:custGeom>
            <a:solidFill>
              <a:srgbClr val="FED9F0"/>
            </a:solidFill>
          </p:spPr>
          <p:txBody>
            <a:bodyPr/>
            <a:lstStyle/>
            <a:p>
              <a:endParaRPr lang="es-PE"/>
            </a:p>
          </p:txBody>
        </p:sp>
        <p:sp>
          <p:nvSpPr>
            <p:cNvPr id="27" name="Freeform 27"/>
            <p:cNvSpPr/>
            <p:nvPr/>
          </p:nvSpPr>
          <p:spPr>
            <a:xfrm>
              <a:off x="-215" y="0"/>
              <a:ext cx="1668919" cy="1480213"/>
            </a:xfrm>
            <a:custGeom>
              <a:avLst/>
              <a:gdLst/>
              <a:ahLst/>
              <a:cxnLst/>
              <a:rect l="l" t="t" r="r" b="b"/>
              <a:pathLst>
                <a:path w="1668919" h="1480213">
                  <a:moveTo>
                    <a:pt x="1635899" y="21590"/>
                  </a:moveTo>
                  <a:cubicBezTo>
                    <a:pt x="1637170" y="34290"/>
                    <a:pt x="1637170" y="44450"/>
                    <a:pt x="1638439" y="54225"/>
                  </a:cubicBezTo>
                  <a:cubicBezTo>
                    <a:pt x="1640979" y="83535"/>
                    <a:pt x="1642249" y="113931"/>
                    <a:pt x="1644789" y="143242"/>
                  </a:cubicBezTo>
                  <a:cubicBezTo>
                    <a:pt x="1644789" y="185579"/>
                    <a:pt x="1657489" y="1020384"/>
                    <a:pt x="1663839" y="1062721"/>
                  </a:cubicBezTo>
                  <a:cubicBezTo>
                    <a:pt x="1670189" y="1126770"/>
                    <a:pt x="1666379" y="1191904"/>
                    <a:pt x="1666379" y="1255953"/>
                  </a:cubicBezTo>
                  <a:cubicBezTo>
                    <a:pt x="1666379" y="1312403"/>
                    <a:pt x="1667649" y="1364510"/>
                    <a:pt x="1668920" y="1419958"/>
                  </a:cubicBezTo>
                  <a:lnTo>
                    <a:pt x="1668920" y="1479649"/>
                  </a:lnTo>
                  <a:cubicBezTo>
                    <a:pt x="1646060" y="1479649"/>
                    <a:pt x="1625739" y="1480918"/>
                    <a:pt x="1605419" y="1479649"/>
                  </a:cubicBezTo>
                  <a:cubicBezTo>
                    <a:pt x="1524898" y="1474568"/>
                    <a:pt x="1443212" y="1480918"/>
                    <a:pt x="1362763" y="1475839"/>
                  </a:cubicBezTo>
                  <a:cubicBezTo>
                    <a:pt x="1314493" y="1472028"/>
                    <a:pt x="1267462" y="1474568"/>
                    <a:pt x="1219192" y="1472028"/>
                  </a:cubicBezTo>
                  <a:lnTo>
                    <a:pt x="1152358" y="1468218"/>
                  </a:lnTo>
                  <a:cubicBezTo>
                    <a:pt x="1138743" y="1468218"/>
                    <a:pt x="1126367" y="1469489"/>
                    <a:pt x="1112752" y="1469489"/>
                  </a:cubicBezTo>
                  <a:cubicBezTo>
                    <a:pt x="1078097" y="1468218"/>
                    <a:pt x="982796" y="1469489"/>
                    <a:pt x="948141" y="1468218"/>
                  </a:cubicBezTo>
                  <a:cubicBezTo>
                    <a:pt x="923388" y="1466949"/>
                    <a:pt x="428317" y="1475839"/>
                    <a:pt x="403563" y="1474568"/>
                  </a:cubicBezTo>
                  <a:cubicBezTo>
                    <a:pt x="397375" y="1474568"/>
                    <a:pt x="389949" y="1475839"/>
                    <a:pt x="383761" y="1475839"/>
                  </a:cubicBezTo>
                  <a:cubicBezTo>
                    <a:pt x="368908" y="1475839"/>
                    <a:pt x="355294" y="1477108"/>
                    <a:pt x="340442" y="1477108"/>
                  </a:cubicBezTo>
                  <a:cubicBezTo>
                    <a:pt x="303312" y="1477108"/>
                    <a:pt x="267419" y="1475839"/>
                    <a:pt x="230289" y="1474568"/>
                  </a:cubicBezTo>
                  <a:cubicBezTo>
                    <a:pt x="208010" y="1473299"/>
                    <a:pt x="185732" y="1472028"/>
                    <a:pt x="164692" y="1470758"/>
                  </a:cubicBezTo>
                  <a:cubicBezTo>
                    <a:pt x="125086" y="1469489"/>
                    <a:pt x="85481" y="1468218"/>
                    <a:pt x="44637" y="1468218"/>
                  </a:cubicBezTo>
                  <a:cubicBezTo>
                    <a:pt x="34505" y="1468218"/>
                    <a:pt x="25615" y="1468218"/>
                    <a:pt x="15455" y="1466949"/>
                  </a:cubicBezTo>
                  <a:cubicBezTo>
                    <a:pt x="6565" y="1465678"/>
                    <a:pt x="1485" y="1459328"/>
                    <a:pt x="4025" y="1450439"/>
                  </a:cubicBezTo>
                  <a:cubicBezTo>
                    <a:pt x="12915" y="1418789"/>
                    <a:pt x="9105" y="1391649"/>
                    <a:pt x="7835" y="1363425"/>
                  </a:cubicBezTo>
                  <a:cubicBezTo>
                    <a:pt x="6565" y="1305889"/>
                    <a:pt x="2755" y="1249439"/>
                    <a:pt x="4025" y="1191904"/>
                  </a:cubicBezTo>
                  <a:cubicBezTo>
                    <a:pt x="1485" y="1120256"/>
                    <a:pt x="-3595" y="233344"/>
                    <a:pt x="4025" y="160611"/>
                  </a:cubicBezTo>
                  <a:cubicBezTo>
                    <a:pt x="5295" y="146498"/>
                    <a:pt x="4025" y="131300"/>
                    <a:pt x="5295" y="117188"/>
                  </a:cubicBezTo>
                  <a:cubicBezTo>
                    <a:pt x="6565" y="94391"/>
                    <a:pt x="9105" y="69423"/>
                    <a:pt x="10375" y="44450"/>
                  </a:cubicBezTo>
                  <a:cubicBezTo>
                    <a:pt x="10375" y="41910"/>
                    <a:pt x="11645" y="39370"/>
                    <a:pt x="12915" y="38100"/>
                  </a:cubicBezTo>
                  <a:cubicBezTo>
                    <a:pt x="34505" y="35560"/>
                    <a:pt x="54539" y="30480"/>
                    <a:pt x="74341" y="29210"/>
                  </a:cubicBezTo>
                  <a:cubicBezTo>
                    <a:pt x="107759" y="25400"/>
                    <a:pt x="141176" y="22860"/>
                    <a:pt x="175831" y="20320"/>
                  </a:cubicBezTo>
                  <a:cubicBezTo>
                    <a:pt x="199347" y="17780"/>
                    <a:pt x="222863" y="16510"/>
                    <a:pt x="245141" y="13970"/>
                  </a:cubicBezTo>
                  <a:cubicBezTo>
                    <a:pt x="267419" y="11430"/>
                    <a:pt x="290935" y="8890"/>
                    <a:pt x="313213" y="8890"/>
                  </a:cubicBezTo>
                  <a:cubicBezTo>
                    <a:pt x="337967" y="7620"/>
                    <a:pt x="362720" y="10160"/>
                    <a:pt x="387474" y="8890"/>
                  </a:cubicBezTo>
                  <a:cubicBezTo>
                    <a:pt x="418416" y="8890"/>
                    <a:pt x="979083" y="6350"/>
                    <a:pt x="1010025" y="5080"/>
                  </a:cubicBezTo>
                  <a:cubicBezTo>
                    <a:pt x="1039729" y="3810"/>
                    <a:pt x="1069433" y="2540"/>
                    <a:pt x="1100375" y="2540"/>
                  </a:cubicBezTo>
                  <a:cubicBezTo>
                    <a:pt x="1151120" y="1270"/>
                    <a:pt x="1200627" y="0"/>
                    <a:pt x="1251372" y="0"/>
                  </a:cubicBezTo>
                  <a:cubicBezTo>
                    <a:pt x="1272412" y="0"/>
                    <a:pt x="1294691" y="2540"/>
                    <a:pt x="1315731" y="2540"/>
                  </a:cubicBezTo>
                  <a:cubicBezTo>
                    <a:pt x="1373902" y="3810"/>
                    <a:pt x="1433310" y="5080"/>
                    <a:pt x="1491481" y="7620"/>
                  </a:cubicBezTo>
                  <a:cubicBezTo>
                    <a:pt x="1522423" y="8890"/>
                    <a:pt x="1553365" y="12700"/>
                    <a:pt x="1584307" y="16510"/>
                  </a:cubicBezTo>
                  <a:lnTo>
                    <a:pt x="1605419" y="16510"/>
                  </a:lnTo>
                  <a:cubicBezTo>
                    <a:pt x="1616849" y="17780"/>
                    <a:pt x="1625739" y="20320"/>
                    <a:pt x="1635899" y="21590"/>
                  </a:cubicBezTo>
                  <a:close/>
                  <a:moveTo>
                    <a:pt x="1646060" y="1463139"/>
                  </a:moveTo>
                  <a:cubicBezTo>
                    <a:pt x="1647329" y="1446628"/>
                    <a:pt x="1648599" y="1433928"/>
                    <a:pt x="1648599" y="1421228"/>
                  </a:cubicBezTo>
                  <a:cubicBezTo>
                    <a:pt x="1647329" y="1359082"/>
                    <a:pt x="1646060" y="1301547"/>
                    <a:pt x="1646060" y="1239669"/>
                  </a:cubicBezTo>
                  <a:cubicBezTo>
                    <a:pt x="1646060" y="1211445"/>
                    <a:pt x="1648599" y="1183220"/>
                    <a:pt x="1647329" y="1154995"/>
                  </a:cubicBezTo>
                  <a:cubicBezTo>
                    <a:pt x="1647329" y="1128941"/>
                    <a:pt x="1646060" y="1101802"/>
                    <a:pt x="1644789" y="1075748"/>
                  </a:cubicBezTo>
                  <a:cubicBezTo>
                    <a:pt x="1639710" y="1035582"/>
                    <a:pt x="1628279" y="204034"/>
                    <a:pt x="1628279" y="163868"/>
                  </a:cubicBezTo>
                  <a:cubicBezTo>
                    <a:pt x="1625739" y="130215"/>
                    <a:pt x="1623199" y="95477"/>
                    <a:pt x="1620659" y="61824"/>
                  </a:cubicBezTo>
                  <a:cubicBezTo>
                    <a:pt x="1619389" y="44450"/>
                    <a:pt x="1618119" y="43180"/>
                    <a:pt x="1601634" y="41910"/>
                  </a:cubicBezTo>
                  <a:cubicBezTo>
                    <a:pt x="1597921" y="41910"/>
                    <a:pt x="1595446" y="41910"/>
                    <a:pt x="1591733" y="40640"/>
                  </a:cubicBezTo>
                  <a:cubicBezTo>
                    <a:pt x="1560791" y="36830"/>
                    <a:pt x="1528611" y="31750"/>
                    <a:pt x="1497670" y="30480"/>
                  </a:cubicBezTo>
                  <a:cubicBezTo>
                    <a:pt x="1422171" y="26670"/>
                    <a:pt x="1345435" y="25400"/>
                    <a:pt x="1269937" y="22860"/>
                  </a:cubicBezTo>
                  <a:lnTo>
                    <a:pt x="1180824" y="22860"/>
                  </a:lnTo>
                  <a:cubicBezTo>
                    <a:pt x="1141219" y="22860"/>
                    <a:pt x="1101613" y="22860"/>
                    <a:pt x="1063245" y="24130"/>
                  </a:cubicBezTo>
                  <a:cubicBezTo>
                    <a:pt x="1029828" y="25400"/>
                    <a:pt x="466685" y="29210"/>
                    <a:pt x="433268" y="29210"/>
                  </a:cubicBezTo>
                  <a:cubicBezTo>
                    <a:pt x="378810" y="29210"/>
                    <a:pt x="324352" y="26670"/>
                    <a:pt x="269894" y="33020"/>
                  </a:cubicBezTo>
                  <a:cubicBezTo>
                    <a:pt x="241428" y="36830"/>
                    <a:pt x="214199" y="36830"/>
                    <a:pt x="186970" y="38100"/>
                  </a:cubicBezTo>
                  <a:cubicBezTo>
                    <a:pt x="139938" y="41910"/>
                    <a:pt x="92907" y="45720"/>
                    <a:pt x="45875" y="50800"/>
                  </a:cubicBezTo>
                  <a:cubicBezTo>
                    <a:pt x="33235" y="50800"/>
                    <a:pt x="30695" y="53139"/>
                    <a:pt x="29425" y="66166"/>
                  </a:cubicBezTo>
                  <a:cubicBezTo>
                    <a:pt x="28155" y="85706"/>
                    <a:pt x="28155" y="105247"/>
                    <a:pt x="26885" y="124787"/>
                  </a:cubicBezTo>
                  <a:cubicBezTo>
                    <a:pt x="25615" y="157354"/>
                    <a:pt x="23075" y="188836"/>
                    <a:pt x="21805" y="221403"/>
                  </a:cubicBezTo>
                  <a:cubicBezTo>
                    <a:pt x="16725" y="256141"/>
                    <a:pt x="23075" y="1105059"/>
                    <a:pt x="25615" y="1139797"/>
                  </a:cubicBezTo>
                  <a:cubicBezTo>
                    <a:pt x="25615" y="1176706"/>
                    <a:pt x="25615" y="1214701"/>
                    <a:pt x="26885" y="1251611"/>
                  </a:cubicBezTo>
                  <a:cubicBezTo>
                    <a:pt x="26885" y="1278750"/>
                    <a:pt x="29425" y="1305889"/>
                    <a:pt x="29425" y="1333029"/>
                  </a:cubicBezTo>
                  <a:cubicBezTo>
                    <a:pt x="29425" y="1362339"/>
                    <a:pt x="29425" y="1391649"/>
                    <a:pt x="28155" y="1421228"/>
                  </a:cubicBezTo>
                  <a:lnTo>
                    <a:pt x="28155" y="1431389"/>
                  </a:lnTo>
                  <a:cubicBezTo>
                    <a:pt x="28155" y="1441549"/>
                    <a:pt x="31965" y="1445359"/>
                    <a:pt x="40855" y="1445359"/>
                  </a:cubicBezTo>
                  <a:cubicBezTo>
                    <a:pt x="57014" y="1445359"/>
                    <a:pt x="74341" y="1446628"/>
                    <a:pt x="90431" y="1446628"/>
                  </a:cubicBezTo>
                  <a:cubicBezTo>
                    <a:pt x="113947" y="1446628"/>
                    <a:pt x="138701" y="1444089"/>
                    <a:pt x="162216" y="1446628"/>
                  </a:cubicBezTo>
                  <a:cubicBezTo>
                    <a:pt x="200584" y="1450439"/>
                    <a:pt x="238952" y="1452978"/>
                    <a:pt x="277320" y="1451709"/>
                  </a:cubicBezTo>
                  <a:cubicBezTo>
                    <a:pt x="302074" y="1450439"/>
                    <a:pt x="325590" y="1452978"/>
                    <a:pt x="350343" y="1452978"/>
                  </a:cubicBezTo>
                  <a:cubicBezTo>
                    <a:pt x="386236" y="1452978"/>
                    <a:pt x="422129" y="1451709"/>
                    <a:pt x="458021" y="1452978"/>
                  </a:cubicBezTo>
                  <a:cubicBezTo>
                    <a:pt x="511241" y="1454249"/>
                    <a:pt x="1095425" y="1444089"/>
                    <a:pt x="1149882" y="1446628"/>
                  </a:cubicBezTo>
                  <a:cubicBezTo>
                    <a:pt x="1173398" y="1447899"/>
                    <a:pt x="1196914" y="1449169"/>
                    <a:pt x="1219192" y="1449169"/>
                  </a:cubicBezTo>
                  <a:cubicBezTo>
                    <a:pt x="1260036" y="1451709"/>
                    <a:pt x="1299641" y="1447899"/>
                    <a:pt x="1340485" y="1451709"/>
                  </a:cubicBezTo>
                  <a:cubicBezTo>
                    <a:pt x="1373902" y="1454249"/>
                    <a:pt x="1407319" y="1454249"/>
                    <a:pt x="1440736" y="1456789"/>
                  </a:cubicBezTo>
                  <a:cubicBezTo>
                    <a:pt x="1490243" y="1460599"/>
                    <a:pt x="1539750" y="1463139"/>
                    <a:pt x="1589258" y="1464409"/>
                  </a:cubicBezTo>
                  <a:cubicBezTo>
                    <a:pt x="1607959" y="1464409"/>
                    <a:pt x="1625739" y="1463139"/>
                    <a:pt x="1646060" y="1463139"/>
                  </a:cubicBezTo>
                  <a:close/>
                </a:path>
              </a:pathLst>
            </a:custGeom>
            <a:solidFill>
              <a:srgbClr val="FED9F0"/>
            </a:solidFill>
          </p:spPr>
          <p:txBody>
            <a:bodyPr/>
            <a:lstStyle/>
            <a:p>
              <a:endParaRPr lang="es-PE"/>
            </a:p>
          </p:txBody>
        </p:sp>
      </p:grpSp>
      <p:grpSp>
        <p:nvGrpSpPr>
          <p:cNvPr id="28" name="Group 28"/>
          <p:cNvGrpSpPr/>
          <p:nvPr/>
        </p:nvGrpSpPr>
        <p:grpSpPr>
          <a:xfrm>
            <a:off x="5434240" y="6256143"/>
            <a:ext cx="3393481" cy="3002157"/>
            <a:chOff x="0" y="0"/>
            <a:chExt cx="1705534" cy="1508858"/>
          </a:xfrm>
        </p:grpSpPr>
        <p:sp>
          <p:nvSpPr>
            <p:cNvPr id="29" name="Freeform 29"/>
            <p:cNvSpPr/>
            <p:nvPr/>
          </p:nvSpPr>
          <p:spPr>
            <a:xfrm>
              <a:off x="39985" y="45156"/>
              <a:ext cx="1665549" cy="1462997"/>
            </a:xfrm>
            <a:custGeom>
              <a:avLst/>
              <a:gdLst/>
              <a:ahLst/>
              <a:cxnLst/>
              <a:rect l="l" t="t" r="r" b="b"/>
              <a:pathLst>
                <a:path w="1665549" h="1462997">
                  <a:moveTo>
                    <a:pt x="655" y="1433222"/>
                  </a:moveTo>
                  <a:cubicBezTo>
                    <a:pt x="-1885" y="1442112"/>
                    <a:pt x="3195" y="1448462"/>
                    <a:pt x="11863" y="1449733"/>
                  </a:cubicBezTo>
                  <a:cubicBezTo>
                    <a:pt x="21765" y="1451002"/>
                    <a:pt x="30428" y="1451002"/>
                    <a:pt x="40330" y="1451002"/>
                  </a:cubicBezTo>
                  <a:cubicBezTo>
                    <a:pt x="79935" y="1452272"/>
                    <a:pt x="119541" y="1452272"/>
                    <a:pt x="160384" y="1453543"/>
                  </a:cubicBezTo>
                  <a:cubicBezTo>
                    <a:pt x="182663" y="1454812"/>
                    <a:pt x="204941" y="1456083"/>
                    <a:pt x="225981" y="1457352"/>
                  </a:cubicBezTo>
                  <a:cubicBezTo>
                    <a:pt x="263112" y="1458622"/>
                    <a:pt x="299004" y="1458622"/>
                    <a:pt x="336135" y="1459893"/>
                  </a:cubicBezTo>
                  <a:cubicBezTo>
                    <a:pt x="350987" y="1459893"/>
                    <a:pt x="364601" y="1459893"/>
                    <a:pt x="379453" y="1458622"/>
                  </a:cubicBezTo>
                  <a:cubicBezTo>
                    <a:pt x="385642" y="1458622"/>
                    <a:pt x="393068" y="1457352"/>
                    <a:pt x="399256" y="1457352"/>
                  </a:cubicBezTo>
                  <a:cubicBezTo>
                    <a:pt x="424010" y="1458622"/>
                    <a:pt x="919080" y="1449733"/>
                    <a:pt x="943834" y="1451002"/>
                  </a:cubicBezTo>
                  <a:cubicBezTo>
                    <a:pt x="978489" y="1452272"/>
                    <a:pt x="1073790" y="1452272"/>
                    <a:pt x="1108445" y="1452272"/>
                  </a:cubicBezTo>
                  <a:cubicBezTo>
                    <a:pt x="1122059" y="1452272"/>
                    <a:pt x="1134436" y="1451002"/>
                    <a:pt x="1148050" y="1451002"/>
                  </a:cubicBezTo>
                  <a:lnTo>
                    <a:pt x="1214885" y="1454812"/>
                  </a:lnTo>
                  <a:cubicBezTo>
                    <a:pt x="1263154" y="1457352"/>
                    <a:pt x="1310186" y="1454812"/>
                    <a:pt x="1358455" y="1458622"/>
                  </a:cubicBezTo>
                  <a:cubicBezTo>
                    <a:pt x="1438904" y="1463702"/>
                    <a:pt x="1520591" y="1457352"/>
                    <a:pt x="1602049" y="1462433"/>
                  </a:cubicBezTo>
                  <a:cubicBezTo>
                    <a:pt x="1622370" y="1463702"/>
                    <a:pt x="1642689" y="1462433"/>
                    <a:pt x="1665549" y="1462433"/>
                  </a:cubicBezTo>
                  <a:lnTo>
                    <a:pt x="1665549" y="1402743"/>
                  </a:lnTo>
                  <a:cubicBezTo>
                    <a:pt x="1664279" y="1343237"/>
                    <a:pt x="1663010" y="1291129"/>
                    <a:pt x="1663010" y="1235765"/>
                  </a:cubicBezTo>
                  <a:cubicBezTo>
                    <a:pt x="1663010" y="1171716"/>
                    <a:pt x="1666820" y="1106582"/>
                    <a:pt x="1660470" y="1042533"/>
                  </a:cubicBezTo>
                  <a:cubicBezTo>
                    <a:pt x="1652849" y="1000196"/>
                    <a:pt x="1641420" y="165391"/>
                    <a:pt x="1641420" y="123054"/>
                  </a:cubicBezTo>
                  <a:cubicBezTo>
                    <a:pt x="1638879" y="93744"/>
                    <a:pt x="1637610" y="63347"/>
                    <a:pt x="1635070" y="34037"/>
                  </a:cubicBezTo>
                  <a:cubicBezTo>
                    <a:pt x="1635070" y="25352"/>
                    <a:pt x="1633799" y="16668"/>
                    <a:pt x="1632529" y="5644"/>
                  </a:cubicBezTo>
                  <a:cubicBezTo>
                    <a:pt x="1622370" y="3104"/>
                    <a:pt x="1613479" y="1834"/>
                    <a:pt x="1603320" y="564"/>
                  </a:cubicBezTo>
                  <a:cubicBezTo>
                    <a:pt x="1595699" y="-706"/>
                    <a:pt x="1588079" y="564"/>
                    <a:pt x="1581729" y="564"/>
                  </a:cubicBezTo>
                  <a:lnTo>
                    <a:pt x="5675" y="5644"/>
                  </a:lnTo>
                  <a:lnTo>
                    <a:pt x="655" y="1433222"/>
                  </a:lnTo>
                  <a:close/>
                </a:path>
              </a:pathLst>
            </a:custGeom>
            <a:solidFill>
              <a:srgbClr val="FD8D53"/>
            </a:solidFill>
          </p:spPr>
          <p:txBody>
            <a:bodyPr/>
            <a:lstStyle/>
            <a:p>
              <a:endParaRPr lang="es-PE"/>
            </a:p>
          </p:txBody>
        </p:sp>
        <p:sp>
          <p:nvSpPr>
            <p:cNvPr id="30" name="Freeform 30"/>
            <p:cNvSpPr/>
            <p:nvPr/>
          </p:nvSpPr>
          <p:spPr>
            <a:xfrm>
              <a:off x="11430" y="16510"/>
              <a:ext cx="1644575" cy="1454249"/>
            </a:xfrm>
            <a:custGeom>
              <a:avLst/>
              <a:gdLst/>
              <a:ahLst/>
              <a:cxnLst/>
              <a:rect l="l" t="t" r="r" b="b"/>
              <a:pathLst>
                <a:path w="1644575" h="1454249">
                  <a:moveTo>
                    <a:pt x="1644575" y="1454249"/>
                  </a:moveTo>
                  <a:lnTo>
                    <a:pt x="0" y="1446629"/>
                  </a:lnTo>
                  <a:lnTo>
                    <a:pt x="0" y="516452"/>
                  </a:lnTo>
                  <a:lnTo>
                    <a:pt x="7620" y="20320"/>
                  </a:lnTo>
                  <a:lnTo>
                    <a:pt x="817679" y="0"/>
                  </a:lnTo>
                  <a:lnTo>
                    <a:pt x="1622985" y="8890"/>
                  </a:lnTo>
                  <a:close/>
                </a:path>
              </a:pathLst>
            </a:custGeom>
            <a:solidFill>
              <a:srgbClr val="FFD2BB"/>
            </a:solidFill>
          </p:spPr>
          <p:txBody>
            <a:bodyPr/>
            <a:lstStyle/>
            <a:p>
              <a:endParaRPr lang="es-PE"/>
            </a:p>
          </p:txBody>
        </p:sp>
        <p:sp>
          <p:nvSpPr>
            <p:cNvPr id="31" name="Freeform 31"/>
            <p:cNvSpPr/>
            <p:nvPr/>
          </p:nvSpPr>
          <p:spPr>
            <a:xfrm>
              <a:off x="-215" y="0"/>
              <a:ext cx="1668919" cy="1480213"/>
            </a:xfrm>
            <a:custGeom>
              <a:avLst/>
              <a:gdLst/>
              <a:ahLst/>
              <a:cxnLst/>
              <a:rect l="l" t="t" r="r" b="b"/>
              <a:pathLst>
                <a:path w="1668919" h="1480213">
                  <a:moveTo>
                    <a:pt x="1635899" y="21590"/>
                  </a:moveTo>
                  <a:cubicBezTo>
                    <a:pt x="1637170" y="34290"/>
                    <a:pt x="1637170" y="44450"/>
                    <a:pt x="1638439" y="54225"/>
                  </a:cubicBezTo>
                  <a:cubicBezTo>
                    <a:pt x="1640979" y="83535"/>
                    <a:pt x="1642249" y="113931"/>
                    <a:pt x="1644789" y="143242"/>
                  </a:cubicBezTo>
                  <a:cubicBezTo>
                    <a:pt x="1644789" y="185579"/>
                    <a:pt x="1657489" y="1020384"/>
                    <a:pt x="1663839" y="1062721"/>
                  </a:cubicBezTo>
                  <a:cubicBezTo>
                    <a:pt x="1670189" y="1126770"/>
                    <a:pt x="1666379" y="1191904"/>
                    <a:pt x="1666379" y="1255953"/>
                  </a:cubicBezTo>
                  <a:cubicBezTo>
                    <a:pt x="1666379" y="1312403"/>
                    <a:pt x="1667649" y="1364510"/>
                    <a:pt x="1668920" y="1419958"/>
                  </a:cubicBezTo>
                  <a:lnTo>
                    <a:pt x="1668920" y="1479649"/>
                  </a:lnTo>
                  <a:cubicBezTo>
                    <a:pt x="1646060" y="1479649"/>
                    <a:pt x="1625739" y="1480918"/>
                    <a:pt x="1605419" y="1479649"/>
                  </a:cubicBezTo>
                  <a:cubicBezTo>
                    <a:pt x="1524898" y="1474568"/>
                    <a:pt x="1443212" y="1480918"/>
                    <a:pt x="1362763" y="1475839"/>
                  </a:cubicBezTo>
                  <a:cubicBezTo>
                    <a:pt x="1314493" y="1472028"/>
                    <a:pt x="1267462" y="1474568"/>
                    <a:pt x="1219192" y="1472028"/>
                  </a:cubicBezTo>
                  <a:lnTo>
                    <a:pt x="1152358" y="1468218"/>
                  </a:lnTo>
                  <a:cubicBezTo>
                    <a:pt x="1138743" y="1468218"/>
                    <a:pt x="1126367" y="1469489"/>
                    <a:pt x="1112752" y="1469489"/>
                  </a:cubicBezTo>
                  <a:cubicBezTo>
                    <a:pt x="1078097" y="1468218"/>
                    <a:pt x="982796" y="1469489"/>
                    <a:pt x="948141" y="1468218"/>
                  </a:cubicBezTo>
                  <a:cubicBezTo>
                    <a:pt x="923388" y="1466949"/>
                    <a:pt x="428317" y="1475839"/>
                    <a:pt x="403563" y="1474568"/>
                  </a:cubicBezTo>
                  <a:cubicBezTo>
                    <a:pt x="397375" y="1474568"/>
                    <a:pt x="389949" y="1475839"/>
                    <a:pt x="383761" y="1475839"/>
                  </a:cubicBezTo>
                  <a:cubicBezTo>
                    <a:pt x="368908" y="1475839"/>
                    <a:pt x="355294" y="1477108"/>
                    <a:pt x="340442" y="1477108"/>
                  </a:cubicBezTo>
                  <a:cubicBezTo>
                    <a:pt x="303312" y="1477108"/>
                    <a:pt x="267419" y="1475839"/>
                    <a:pt x="230289" y="1474568"/>
                  </a:cubicBezTo>
                  <a:cubicBezTo>
                    <a:pt x="208010" y="1473299"/>
                    <a:pt x="185732" y="1472028"/>
                    <a:pt x="164692" y="1470758"/>
                  </a:cubicBezTo>
                  <a:cubicBezTo>
                    <a:pt x="125086" y="1469489"/>
                    <a:pt x="85481" y="1468218"/>
                    <a:pt x="44637" y="1468218"/>
                  </a:cubicBezTo>
                  <a:cubicBezTo>
                    <a:pt x="34505" y="1468218"/>
                    <a:pt x="25615" y="1468218"/>
                    <a:pt x="15455" y="1466949"/>
                  </a:cubicBezTo>
                  <a:cubicBezTo>
                    <a:pt x="6565" y="1465678"/>
                    <a:pt x="1485" y="1459328"/>
                    <a:pt x="4025" y="1450439"/>
                  </a:cubicBezTo>
                  <a:cubicBezTo>
                    <a:pt x="12915" y="1418789"/>
                    <a:pt x="9105" y="1391649"/>
                    <a:pt x="7835" y="1363425"/>
                  </a:cubicBezTo>
                  <a:cubicBezTo>
                    <a:pt x="6565" y="1305889"/>
                    <a:pt x="2755" y="1249439"/>
                    <a:pt x="4025" y="1191904"/>
                  </a:cubicBezTo>
                  <a:cubicBezTo>
                    <a:pt x="1485" y="1120256"/>
                    <a:pt x="-3595" y="233344"/>
                    <a:pt x="4025" y="160611"/>
                  </a:cubicBezTo>
                  <a:cubicBezTo>
                    <a:pt x="5295" y="146498"/>
                    <a:pt x="4025" y="131300"/>
                    <a:pt x="5295" y="117188"/>
                  </a:cubicBezTo>
                  <a:cubicBezTo>
                    <a:pt x="6565" y="94391"/>
                    <a:pt x="9105" y="69423"/>
                    <a:pt x="10375" y="44450"/>
                  </a:cubicBezTo>
                  <a:cubicBezTo>
                    <a:pt x="10375" y="41910"/>
                    <a:pt x="11645" y="39370"/>
                    <a:pt x="12915" y="38100"/>
                  </a:cubicBezTo>
                  <a:cubicBezTo>
                    <a:pt x="34505" y="35560"/>
                    <a:pt x="54539" y="30480"/>
                    <a:pt x="74341" y="29210"/>
                  </a:cubicBezTo>
                  <a:cubicBezTo>
                    <a:pt x="107759" y="25400"/>
                    <a:pt x="141176" y="22860"/>
                    <a:pt x="175831" y="20320"/>
                  </a:cubicBezTo>
                  <a:cubicBezTo>
                    <a:pt x="199347" y="17780"/>
                    <a:pt x="222863" y="16510"/>
                    <a:pt x="245141" y="13970"/>
                  </a:cubicBezTo>
                  <a:cubicBezTo>
                    <a:pt x="267419" y="11430"/>
                    <a:pt x="290935" y="8890"/>
                    <a:pt x="313213" y="8890"/>
                  </a:cubicBezTo>
                  <a:cubicBezTo>
                    <a:pt x="337967" y="7620"/>
                    <a:pt x="362720" y="10160"/>
                    <a:pt x="387474" y="8890"/>
                  </a:cubicBezTo>
                  <a:cubicBezTo>
                    <a:pt x="418416" y="8890"/>
                    <a:pt x="979083" y="6350"/>
                    <a:pt x="1010025" y="5080"/>
                  </a:cubicBezTo>
                  <a:cubicBezTo>
                    <a:pt x="1039729" y="3810"/>
                    <a:pt x="1069433" y="2540"/>
                    <a:pt x="1100375" y="2540"/>
                  </a:cubicBezTo>
                  <a:cubicBezTo>
                    <a:pt x="1151120" y="1270"/>
                    <a:pt x="1200627" y="0"/>
                    <a:pt x="1251372" y="0"/>
                  </a:cubicBezTo>
                  <a:cubicBezTo>
                    <a:pt x="1272412" y="0"/>
                    <a:pt x="1294691" y="2540"/>
                    <a:pt x="1315731" y="2540"/>
                  </a:cubicBezTo>
                  <a:cubicBezTo>
                    <a:pt x="1373902" y="3810"/>
                    <a:pt x="1433310" y="5080"/>
                    <a:pt x="1491481" y="7620"/>
                  </a:cubicBezTo>
                  <a:cubicBezTo>
                    <a:pt x="1522423" y="8890"/>
                    <a:pt x="1553365" y="12700"/>
                    <a:pt x="1584307" y="16510"/>
                  </a:cubicBezTo>
                  <a:lnTo>
                    <a:pt x="1605419" y="16510"/>
                  </a:lnTo>
                  <a:cubicBezTo>
                    <a:pt x="1616849" y="17780"/>
                    <a:pt x="1625739" y="20320"/>
                    <a:pt x="1635899" y="21590"/>
                  </a:cubicBezTo>
                  <a:close/>
                  <a:moveTo>
                    <a:pt x="1646060" y="1463139"/>
                  </a:moveTo>
                  <a:cubicBezTo>
                    <a:pt x="1647329" y="1446628"/>
                    <a:pt x="1648599" y="1433928"/>
                    <a:pt x="1648599" y="1421228"/>
                  </a:cubicBezTo>
                  <a:cubicBezTo>
                    <a:pt x="1647329" y="1359082"/>
                    <a:pt x="1646060" y="1301547"/>
                    <a:pt x="1646060" y="1239669"/>
                  </a:cubicBezTo>
                  <a:cubicBezTo>
                    <a:pt x="1646060" y="1211445"/>
                    <a:pt x="1648599" y="1183220"/>
                    <a:pt x="1647329" y="1154995"/>
                  </a:cubicBezTo>
                  <a:cubicBezTo>
                    <a:pt x="1647329" y="1128941"/>
                    <a:pt x="1646060" y="1101802"/>
                    <a:pt x="1644789" y="1075748"/>
                  </a:cubicBezTo>
                  <a:cubicBezTo>
                    <a:pt x="1639710" y="1035582"/>
                    <a:pt x="1628279" y="204034"/>
                    <a:pt x="1628279" y="163868"/>
                  </a:cubicBezTo>
                  <a:cubicBezTo>
                    <a:pt x="1625739" y="130215"/>
                    <a:pt x="1623199" y="95477"/>
                    <a:pt x="1620659" y="61824"/>
                  </a:cubicBezTo>
                  <a:cubicBezTo>
                    <a:pt x="1619389" y="44450"/>
                    <a:pt x="1618119" y="43180"/>
                    <a:pt x="1601634" y="41910"/>
                  </a:cubicBezTo>
                  <a:cubicBezTo>
                    <a:pt x="1597921" y="41910"/>
                    <a:pt x="1595446" y="41910"/>
                    <a:pt x="1591733" y="40640"/>
                  </a:cubicBezTo>
                  <a:cubicBezTo>
                    <a:pt x="1560791" y="36830"/>
                    <a:pt x="1528611" y="31750"/>
                    <a:pt x="1497670" y="30480"/>
                  </a:cubicBezTo>
                  <a:cubicBezTo>
                    <a:pt x="1422171" y="26670"/>
                    <a:pt x="1345435" y="25400"/>
                    <a:pt x="1269937" y="22860"/>
                  </a:cubicBezTo>
                  <a:lnTo>
                    <a:pt x="1180824" y="22860"/>
                  </a:lnTo>
                  <a:cubicBezTo>
                    <a:pt x="1141219" y="22860"/>
                    <a:pt x="1101613" y="22860"/>
                    <a:pt x="1063245" y="24130"/>
                  </a:cubicBezTo>
                  <a:cubicBezTo>
                    <a:pt x="1029828" y="25400"/>
                    <a:pt x="466685" y="29210"/>
                    <a:pt x="433268" y="29210"/>
                  </a:cubicBezTo>
                  <a:cubicBezTo>
                    <a:pt x="378810" y="29210"/>
                    <a:pt x="324352" y="26670"/>
                    <a:pt x="269894" y="33020"/>
                  </a:cubicBezTo>
                  <a:cubicBezTo>
                    <a:pt x="241428" y="36830"/>
                    <a:pt x="214199" y="36830"/>
                    <a:pt x="186970" y="38100"/>
                  </a:cubicBezTo>
                  <a:cubicBezTo>
                    <a:pt x="139938" y="41910"/>
                    <a:pt x="92907" y="45720"/>
                    <a:pt x="45875" y="50800"/>
                  </a:cubicBezTo>
                  <a:cubicBezTo>
                    <a:pt x="33235" y="50800"/>
                    <a:pt x="30695" y="53139"/>
                    <a:pt x="29425" y="66166"/>
                  </a:cubicBezTo>
                  <a:cubicBezTo>
                    <a:pt x="28155" y="85706"/>
                    <a:pt x="28155" y="105247"/>
                    <a:pt x="26885" y="124787"/>
                  </a:cubicBezTo>
                  <a:cubicBezTo>
                    <a:pt x="25615" y="157354"/>
                    <a:pt x="23075" y="188836"/>
                    <a:pt x="21805" y="221403"/>
                  </a:cubicBezTo>
                  <a:cubicBezTo>
                    <a:pt x="16725" y="256141"/>
                    <a:pt x="23075" y="1105059"/>
                    <a:pt x="25615" y="1139797"/>
                  </a:cubicBezTo>
                  <a:cubicBezTo>
                    <a:pt x="25615" y="1176706"/>
                    <a:pt x="25615" y="1214701"/>
                    <a:pt x="26885" y="1251611"/>
                  </a:cubicBezTo>
                  <a:cubicBezTo>
                    <a:pt x="26885" y="1278750"/>
                    <a:pt x="29425" y="1305889"/>
                    <a:pt x="29425" y="1333029"/>
                  </a:cubicBezTo>
                  <a:cubicBezTo>
                    <a:pt x="29425" y="1362339"/>
                    <a:pt x="29425" y="1391649"/>
                    <a:pt x="28155" y="1421228"/>
                  </a:cubicBezTo>
                  <a:lnTo>
                    <a:pt x="28155" y="1431389"/>
                  </a:lnTo>
                  <a:cubicBezTo>
                    <a:pt x="28155" y="1441549"/>
                    <a:pt x="31965" y="1445359"/>
                    <a:pt x="40855" y="1445359"/>
                  </a:cubicBezTo>
                  <a:cubicBezTo>
                    <a:pt x="57014" y="1445359"/>
                    <a:pt x="74341" y="1446628"/>
                    <a:pt x="90431" y="1446628"/>
                  </a:cubicBezTo>
                  <a:cubicBezTo>
                    <a:pt x="113947" y="1446628"/>
                    <a:pt x="138701" y="1444089"/>
                    <a:pt x="162216" y="1446628"/>
                  </a:cubicBezTo>
                  <a:cubicBezTo>
                    <a:pt x="200584" y="1450439"/>
                    <a:pt x="238952" y="1452978"/>
                    <a:pt x="277320" y="1451709"/>
                  </a:cubicBezTo>
                  <a:cubicBezTo>
                    <a:pt x="302074" y="1450439"/>
                    <a:pt x="325590" y="1452978"/>
                    <a:pt x="350343" y="1452978"/>
                  </a:cubicBezTo>
                  <a:cubicBezTo>
                    <a:pt x="386236" y="1452978"/>
                    <a:pt x="422129" y="1451709"/>
                    <a:pt x="458021" y="1452978"/>
                  </a:cubicBezTo>
                  <a:cubicBezTo>
                    <a:pt x="511241" y="1454249"/>
                    <a:pt x="1095425" y="1444089"/>
                    <a:pt x="1149882" y="1446628"/>
                  </a:cubicBezTo>
                  <a:cubicBezTo>
                    <a:pt x="1173398" y="1447899"/>
                    <a:pt x="1196914" y="1449169"/>
                    <a:pt x="1219192" y="1449169"/>
                  </a:cubicBezTo>
                  <a:cubicBezTo>
                    <a:pt x="1260036" y="1451709"/>
                    <a:pt x="1299641" y="1447899"/>
                    <a:pt x="1340485" y="1451709"/>
                  </a:cubicBezTo>
                  <a:cubicBezTo>
                    <a:pt x="1373902" y="1454249"/>
                    <a:pt x="1407319" y="1454249"/>
                    <a:pt x="1440736" y="1456789"/>
                  </a:cubicBezTo>
                  <a:cubicBezTo>
                    <a:pt x="1490243" y="1460599"/>
                    <a:pt x="1539750" y="1463139"/>
                    <a:pt x="1589258" y="1464409"/>
                  </a:cubicBezTo>
                  <a:cubicBezTo>
                    <a:pt x="1607959" y="1464409"/>
                    <a:pt x="1625739" y="1463139"/>
                    <a:pt x="1646060" y="1463139"/>
                  </a:cubicBezTo>
                  <a:close/>
                </a:path>
              </a:pathLst>
            </a:custGeom>
            <a:solidFill>
              <a:srgbClr val="FFD2BB"/>
            </a:solidFill>
          </p:spPr>
          <p:txBody>
            <a:bodyPr/>
            <a:lstStyle/>
            <a:p>
              <a:endParaRPr lang="es-PE"/>
            </a:p>
          </p:txBody>
        </p:sp>
      </p:grpSp>
      <p:grpSp>
        <p:nvGrpSpPr>
          <p:cNvPr id="32" name="Group 32"/>
          <p:cNvGrpSpPr/>
          <p:nvPr/>
        </p:nvGrpSpPr>
        <p:grpSpPr>
          <a:xfrm>
            <a:off x="9145420" y="6256143"/>
            <a:ext cx="3393481" cy="3002157"/>
            <a:chOff x="0" y="0"/>
            <a:chExt cx="1705534" cy="1508858"/>
          </a:xfrm>
        </p:grpSpPr>
        <p:sp>
          <p:nvSpPr>
            <p:cNvPr id="33" name="Freeform 33"/>
            <p:cNvSpPr/>
            <p:nvPr/>
          </p:nvSpPr>
          <p:spPr>
            <a:xfrm>
              <a:off x="39985" y="45156"/>
              <a:ext cx="1665549" cy="1462997"/>
            </a:xfrm>
            <a:custGeom>
              <a:avLst/>
              <a:gdLst/>
              <a:ahLst/>
              <a:cxnLst/>
              <a:rect l="l" t="t" r="r" b="b"/>
              <a:pathLst>
                <a:path w="1665549" h="1462997">
                  <a:moveTo>
                    <a:pt x="655" y="1433222"/>
                  </a:moveTo>
                  <a:cubicBezTo>
                    <a:pt x="-1885" y="1442112"/>
                    <a:pt x="3195" y="1448462"/>
                    <a:pt x="11863" y="1449733"/>
                  </a:cubicBezTo>
                  <a:cubicBezTo>
                    <a:pt x="21765" y="1451002"/>
                    <a:pt x="30428" y="1451002"/>
                    <a:pt x="40330" y="1451002"/>
                  </a:cubicBezTo>
                  <a:cubicBezTo>
                    <a:pt x="79935" y="1452272"/>
                    <a:pt x="119541" y="1452272"/>
                    <a:pt x="160384" y="1453543"/>
                  </a:cubicBezTo>
                  <a:cubicBezTo>
                    <a:pt x="182663" y="1454812"/>
                    <a:pt x="204941" y="1456083"/>
                    <a:pt x="225981" y="1457352"/>
                  </a:cubicBezTo>
                  <a:cubicBezTo>
                    <a:pt x="263112" y="1458622"/>
                    <a:pt x="299004" y="1458622"/>
                    <a:pt x="336135" y="1459893"/>
                  </a:cubicBezTo>
                  <a:cubicBezTo>
                    <a:pt x="350987" y="1459893"/>
                    <a:pt x="364601" y="1459893"/>
                    <a:pt x="379453" y="1458622"/>
                  </a:cubicBezTo>
                  <a:cubicBezTo>
                    <a:pt x="385642" y="1458622"/>
                    <a:pt x="393068" y="1457352"/>
                    <a:pt x="399256" y="1457352"/>
                  </a:cubicBezTo>
                  <a:cubicBezTo>
                    <a:pt x="424010" y="1458622"/>
                    <a:pt x="919080" y="1449733"/>
                    <a:pt x="943834" y="1451002"/>
                  </a:cubicBezTo>
                  <a:cubicBezTo>
                    <a:pt x="978489" y="1452272"/>
                    <a:pt x="1073790" y="1452272"/>
                    <a:pt x="1108445" y="1452272"/>
                  </a:cubicBezTo>
                  <a:cubicBezTo>
                    <a:pt x="1122059" y="1452272"/>
                    <a:pt x="1134436" y="1451002"/>
                    <a:pt x="1148050" y="1451002"/>
                  </a:cubicBezTo>
                  <a:lnTo>
                    <a:pt x="1214885" y="1454812"/>
                  </a:lnTo>
                  <a:cubicBezTo>
                    <a:pt x="1263154" y="1457352"/>
                    <a:pt x="1310186" y="1454812"/>
                    <a:pt x="1358455" y="1458622"/>
                  </a:cubicBezTo>
                  <a:cubicBezTo>
                    <a:pt x="1438904" y="1463702"/>
                    <a:pt x="1520591" y="1457352"/>
                    <a:pt x="1602049" y="1462433"/>
                  </a:cubicBezTo>
                  <a:cubicBezTo>
                    <a:pt x="1622370" y="1463702"/>
                    <a:pt x="1642689" y="1462433"/>
                    <a:pt x="1665549" y="1462433"/>
                  </a:cubicBezTo>
                  <a:lnTo>
                    <a:pt x="1665549" y="1402743"/>
                  </a:lnTo>
                  <a:cubicBezTo>
                    <a:pt x="1664279" y="1343237"/>
                    <a:pt x="1663010" y="1291129"/>
                    <a:pt x="1663010" y="1235765"/>
                  </a:cubicBezTo>
                  <a:cubicBezTo>
                    <a:pt x="1663010" y="1171716"/>
                    <a:pt x="1666820" y="1106582"/>
                    <a:pt x="1660470" y="1042533"/>
                  </a:cubicBezTo>
                  <a:cubicBezTo>
                    <a:pt x="1652849" y="1000196"/>
                    <a:pt x="1641420" y="165391"/>
                    <a:pt x="1641420" y="123054"/>
                  </a:cubicBezTo>
                  <a:cubicBezTo>
                    <a:pt x="1638879" y="93744"/>
                    <a:pt x="1637610" y="63347"/>
                    <a:pt x="1635070" y="34037"/>
                  </a:cubicBezTo>
                  <a:cubicBezTo>
                    <a:pt x="1635070" y="25352"/>
                    <a:pt x="1633799" y="16668"/>
                    <a:pt x="1632529" y="5644"/>
                  </a:cubicBezTo>
                  <a:cubicBezTo>
                    <a:pt x="1622370" y="3104"/>
                    <a:pt x="1613479" y="1834"/>
                    <a:pt x="1603320" y="564"/>
                  </a:cubicBezTo>
                  <a:cubicBezTo>
                    <a:pt x="1595699" y="-706"/>
                    <a:pt x="1588079" y="564"/>
                    <a:pt x="1581729" y="564"/>
                  </a:cubicBezTo>
                  <a:lnTo>
                    <a:pt x="5675" y="5644"/>
                  </a:lnTo>
                  <a:lnTo>
                    <a:pt x="655" y="1433222"/>
                  </a:lnTo>
                  <a:close/>
                </a:path>
              </a:pathLst>
            </a:custGeom>
            <a:solidFill>
              <a:srgbClr val="E8BF02"/>
            </a:solidFill>
          </p:spPr>
          <p:txBody>
            <a:bodyPr/>
            <a:lstStyle/>
            <a:p>
              <a:endParaRPr lang="es-PE"/>
            </a:p>
          </p:txBody>
        </p:sp>
        <p:sp>
          <p:nvSpPr>
            <p:cNvPr id="34" name="Freeform 34"/>
            <p:cNvSpPr/>
            <p:nvPr/>
          </p:nvSpPr>
          <p:spPr>
            <a:xfrm>
              <a:off x="11430" y="16510"/>
              <a:ext cx="1644575" cy="1454249"/>
            </a:xfrm>
            <a:custGeom>
              <a:avLst/>
              <a:gdLst/>
              <a:ahLst/>
              <a:cxnLst/>
              <a:rect l="l" t="t" r="r" b="b"/>
              <a:pathLst>
                <a:path w="1644575" h="1454249">
                  <a:moveTo>
                    <a:pt x="1644575" y="1454249"/>
                  </a:moveTo>
                  <a:lnTo>
                    <a:pt x="0" y="1446629"/>
                  </a:lnTo>
                  <a:lnTo>
                    <a:pt x="0" y="516452"/>
                  </a:lnTo>
                  <a:lnTo>
                    <a:pt x="7620" y="20320"/>
                  </a:lnTo>
                  <a:lnTo>
                    <a:pt x="817679" y="0"/>
                  </a:lnTo>
                  <a:lnTo>
                    <a:pt x="1622985" y="8890"/>
                  </a:lnTo>
                  <a:close/>
                </a:path>
              </a:pathLst>
            </a:custGeom>
            <a:solidFill>
              <a:srgbClr val="FFE492"/>
            </a:solidFill>
          </p:spPr>
          <p:txBody>
            <a:bodyPr/>
            <a:lstStyle/>
            <a:p>
              <a:endParaRPr lang="es-PE"/>
            </a:p>
          </p:txBody>
        </p:sp>
        <p:sp>
          <p:nvSpPr>
            <p:cNvPr id="35" name="Freeform 35"/>
            <p:cNvSpPr/>
            <p:nvPr/>
          </p:nvSpPr>
          <p:spPr>
            <a:xfrm>
              <a:off x="-215" y="0"/>
              <a:ext cx="1668919" cy="1480213"/>
            </a:xfrm>
            <a:custGeom>
              <a:avLst/>
              <a:gdLst/>
              <a:ahLst/>
              <a:cxnLst/>
              <a:rect l="l" t="t" r="r" b="b"/>
              <a:pathLst>
                <a:path w="1668919" h="1480213">
                  <a:moveTo>
                    <a:pt x="1635899" y="21590"/>
                  </a:moveTo>
                  <a:cubicBezTo>
                    <a:pt x="1637170" y="34290"/>
                    <a:pt x="1637170" y="44450"/>
                    <a:pt x="1638439" y="54225"/>
                  </a:cubicBezTo>
                  <a:cubicBezTo>
                    <a:pt x="1640979" y="83535"/>
                    <a:pt x="1642249" y="113931"/>
                    <a:pt x="1644789" y="143242"/>
                  </a:cubicBezTo>
                  <a:cubicBezTo>
                    <a:pt x="1644789" y="185579"/>
                    <a:pt x="1657489" y="1020384"/>
                    <a:pt x="1663839" y="1062721"/>
                  </a:cubicBezTo>
                  <a:cubicBezTo>
                    <a:pt x="1670189" y="1126770"/>
                    <a:pt x="1666379" y="1191904"/>
                    <a:pt x="1666379" y="1255953"/>
                  </a:cubicBezTo>
                  <a:cubicBezTo>
                    <a:pt x="1666379" y="1312403"/>
                    <a:pt x="1667649" y="1364510"/>
                    <a:pt x="1668920" y="1419958"/>
                  </a:cubicBezTo>
                  <a:lnTo>
                    <a:pt x="1668920" y="1479649"/>
                  </a:lnTo>
                  <a:cubicBezTo>
                    <a:pt x="1646060" y="1479649"/>
                    <a:pt x="1625739" y="1480918"/>
                    <a:pt x="1605419" y="1479649"/>
                  </a:cubicBezTo>
                  <a:cubicBezTo>
                    <a:pt x="1524898" y="1474568"/>
                    <a:pt x="1443212" y="1480918"/>
                    <a:pt x="1362763" y="1475839"/>
                  </a:cubicBezTo>
                  <a:cubicBezTo>
                    <a:pt x="1314493" y="1472028"/>
                    <a:pt x="1267462" y="1474568"/>
                    <a:pt x="1219192" y="1472028"/>
                  </a:cubicBezTo>
                  <a:lnTo>
                    <a:pt x="1152358" y="1468218"/>
                  </a:lnTo>
                  <a:cubicBezTo>
                    <a:pt x="1138743" y="1468218"/>
                    <a:pt x="1126367" y="1469489"/>
                    <a:pt x="1112752" y="1469489"/>
                  </a:cubicBezTo>
                  <a:cubicBezTo>
                    <a:pt x="1078097" y="1468218"/>
                    <a:pt x="982796" y="1469489"/>
                    <a:pt x="948141" y="1468218"/>
                  </a:cubicBezTo>
                  <a:cubicBezTo>
                    <a:pt x="923388" y="1466949"/>
                    <a:pt x="428317" y="1475839"/>
                    <a:pt x="403563" y="1474568"/>
                  </a:cubicBezTo>
                  <a:cubicBezTo>
                    <a:pt x="397375" y="1474568"/>
                    <a:pt x="389949" y="1475839"/>
                    <a:pt x="383761" y="1475839"/>
                  </a:cubicBezTo>
                  <a:cubicBezTo>
                    <a:pt x="368908" y="1475839"/>
                    <a:pt x="355294" y="1477108"/>
                    <a:pt x="340442" y="1477108"/>
                  </a:cubicBezTo>
                  <a:cubicBezTo>
                    <a:pt x="303312" y="1477108"/>
                    <a:pt x="267419" y="1475839"/>
                    <a:pt x="230289" y="1474568"/>
                  </a:cubicBezTo>
                  <a:cubicBezTo>
                    <a:pt x="208010" y="1473299"/>
                    <a:pt x="185732" y="1472028"/>
                    <a:pt x="164692" y="1470758"/>
                  </a:cubicBezTo>
                  <a:cubicBezTo>
                    <a:pt x="125086" y="1469489"/>
                    <a:pt x="85481" y="1468218"/>
                    <a:pt x="44637" y="1468218"/>
                  </a:cubicBezTo>
                  <a:cubicBezTo>
                    <a:pt x="34505" y="1468218"/>
                    <a:pt x="25615" y="1468218"/>
                    <a:pt x="15455" y="1466949"/>
                  </a:cubicBezTo>
                  <a:cubicBezTo>
                    <a:pt x="6565" y="1465678"/>
                    <a:pt x="1485" y="1459328"/>
                    <a:pt x="4025" y="1450439"/>
                  </a:cubicBezTo>
                  <a:cubicBezTo>
                    <a:pt x="12915" y="1418789"/>
                    <a:pt x="9105" y="1391649"/>
                    <a:pt x="7835" y="1363425"/>
                  </a:cubicBezTo>
                  <a:cubicBezTo>
                    <a:pt x="6565" y="1305889"/>
                    <a:pt x="2755" y="1249439"/>
                    <a:pt x="4025" y="1191904"/>
                  </a:cubicBezTo>
                  <a:cubicBezTo>
                    <a:pt x="1485" y="1120256"/>
                    <a:pt x="-3595" y="233344"/>
                    <a:pt x="4025" y="160611"/>
                  </a:cubicBezTo>
                  <a:cubicBezTo>
                    <a:pt x="5295" y="146498"/>
                    <a:pt x="4025" y="131300"/>
                    <a:pt x="5295" y="117188"/>
                  </a:cubicBezTo>
                  <a:cubicBezTo>
                    <a:pt x="6565" y="94391"/>
                    <a:pt x="9105" y="69423"/>
                    <a:pt x="10375" y="44450"/>
                  </a:cubicBezTo>
                  <a:cubicBezTo>
                    <a:pt x="10375" y="41910"/>
                    <a:pt x="11645" y="39370"/>
                    <a:pt x="12915" y="38100"/>
                  </a:cubicBezTo>
                  <a:cubicBezTo>
                    <a:pt x="34505" y="35560"/>
                    <a:pt x="54539" y="30480"/>
                    <a:pt x="74341" y="29210"/>
                  </a:cubicBezTo>
                  <a:cubicBezTo>
                    <a:pt x="107759" y="25400"/>
                    <a:pt x="141176" y="22860"/>
                    <a:pt x="175831" y="20320"/>
                  </a:cubicBezTo>
                  <a:cubicBezTo>
                    <a:pt x="199347" y="17780"/>
                    <a:pt x="222863" y="16510"/>
                    <a:pt x="245141" y="13970"/>
                  </a:cubicBezTo>
                  <a:cubicBezTo>
                    <a:pt x="267419" y="11430"/>
                    <a:pt x="290935" y="8890"/>
                    <a:pt x="313213" y="8890"/>
                  </a:cubicBezTo>
                  <a:cubicBezTo>
                    <a:pt x="337967" y="7620"/>
                    <a:pt x="362720" y="10160"/>
                    <a:pt x="387474" y="8890"/>
                  </a:cubicBezTo>
                  <a:cubicBezTo>
                    <a:pt x="418416" y="8890"/>
                    <a:pt x="979083" y="6350"/>
                    <a:pt x="1010025" y="5080"/>
                  </a:cubicBezTo>
                  <a:cubicBezTo>
                    <a:pt x="1039729" y="3810"/>
                    <a:pt x="1069433" y="2540"/>
                    <a:pt x="1100375" y="2540"/>
                  </a:cubicBezTo>
                  <a:cubicBezTo>
                    <a:pt x="1151120" y="1270"/>
                    <a:pt x="1200627" y="0"/>
                    <a:pt x="1251372" y="0"/>
                  </a:cubicBezTo>
                  <a:cubicBezTo>
                    <a:pt x="1272412" y="0"/>
                    <a:pt x="1294691" y="2540"/>
                    <a:pt x="1315731" y="2540"/>
                  </a:cubicBezTo>
                  <a:cubicBezTo>
                    <a:pt x="1373902" y="3810"/>
                    <a:pt x="1433310" y="5080"/>
                    <a:pt x="1491481" y="7620"/>
                  </a:cubicBezTo>
                  <a:cubicBezTo>
                    <a:pt x="1522423" y="8890"/>
                    <a:pt x="1553365" y="12700"/>
                    <a:pt x="1584307" y="16510"/>
                  </a:cubicBezTo>
                  <a:lnTo>
                    <a:pt x="1605419" y="16510"/>
                  </a:lnTo>
                  <a:cubicBezTo>
                    <a:pt x="1616849" y="17780"/>
                    <a:pt x="1625739" y="20320"/>
                    <a:pt x="1635899" y="21590"/>
                  </a:cubicBezTo>
                  <a:close/>
                  <a:moveTo>
                    <a:pt x="1646060" y="1463139"/>
                  </a:moveTo>
                  <a:cubicBezTo>
                    <a:pt x="1647329" y="1446628"/>
                    <a:pt x="1648599" y="1433928"/>
                    <a:pt x="1648599" y="1421228"/>
                  </a:cubicBezTo>
                  <a:cubicBezTo>
                    <a:pt x="1647329" y="1359082"/>
                    <a:pt x="1646060" y="1301547"/>
                    <a:pt x="1646060" y="1239669"/>
                  </a:cubicBezTo>
                  <a:cubicBezTo>
                    <a:pt x="1646060" y="1211445"/>
                    <a:pt x="1648599" y="1183220"/>
                    <a:pt x="1647329" y="1154995"/>
                  </a:cubicBezTo>
                  <a:cubicBezTo>
                    <a:pt x="1647329" y="1128941"/>
                    <a:pt x="1646060" y="1101802"/>
                    <a:pt x="1644789" y="1075748"/>
                  </a:cubicBezTo>
                  <a:cubicBezTo>
                    <a:pt x="1639710" y="1035582"/>
                    <a:pt x="1628279" y="204034"/>
                    <a:pt x="1628279" y="163868"/>
                  </a:cubicBezTo>
                  <a:cubicBezTo>
                    <a:pt x="1625739" y="130215"/>
                    <a:pt x="1623199" y="95477"/>
                    <a:pt x="1620659" y="61824"/>
                  </a:cubicBezTo>
                  <a:cubicBezTo>
                    <a:pt x="1619389" y="44450"/>
                    <a:pt x="1618119" y="43180"/>
                    <a:pt x="1601634" y="41910"/>
                  </a:cubicBezTo>
                  <a:cubicBezTo>
                    <a:pt x="1597921" y="41910"/>
                    <a:pt x="1595446" y="41910"/>
                    <a:pt x="1591733" y="40640"/>
                  </a:cubicBezTo>
                  <a:cubicBezTo>
                    <a:pt x="1560791" y="36830"/>
                    <a:pt x="1528611" y="31750"/>
                    <a:pt x="1497670" y="30480"/>
                  </a:cubicBezTo>
                  <a:cubicBezTo>
                    <a:pt x="1422171" y="26670"/>
                    <a:pt x="1345435" y="25400"/>
                    <a:pt x="1269937" y="22860"/>
                  </a:cubicBezTo>
                  <a:lnTo>
                    <a:pt x="1180824" y="22860"/>
                  </a:lnTo>
                  <a:cubicBezTo>
                    <a:pt x="1141219" y="22860"/>
                    <a:pt x="1101613" y="22860"/>
                    <a:pt x="1063245" y="24130"/>
                  </a:cubicBezTo>
                  <a:cubicBezTo>
                    <a:pt x="1029828" y="25400"/>
                    <a:pt x="466685" y="29210"/>
                    <a:pt x="433268" y="29210"/>
                  </a:cubicBezTo>
                  <a:cubicBezTo>
                    <a:pt x="378810" y="29210"/>
                    <a:pt x="324352" y="26670"/>
                    <a:pt x="269894" y="33020"/>
                  </a:cubicBezTo>
                  <a:cubicBezTo>
                    <a:pt x="241428" y="36830"/>
                    <a:pt x="214199" y="36830"/>
                    <a:pt x="186970" y="38100"/>
                  </a:cubicBezTo>
                  <a:cubicBezTo>
                    <a:pt x="139938" y="41910"/>
                    <a:pt x="92907" y="45720"/>
                    <a:pt x="45875" y="50800"/>
                  </a:cubicBezTo>
                  <a:cubicBezTo>
                    <a:pt x="33235" y="50800"/>
                    <a:pt x="30695" y="53139"/>
                    <a:pt x="29425" y="66166"/>
                  </a:cubicBezTo>
                  <a:cubicBezTo>
                    <a:pt x="28155" y="85706"/>
                    <a:pt x="28155" y="105247"/>
                    <a:pt x="26885" y="124787"/>
                  </a:cubicBezTo>
                  <a:cubicBezTo>
                    <a:pt x="25615" y="157354"/>
                    <a:pt x="23075" y="188836"/>
                    <a:pt x="21805" y="221403"/>
                  </a:cubicBezTo>
                  <a:cubicBezTo>
                    <a:pt x="16725" y="256141"/>
                    <a:pt x="23075" y="1105059"/>
                    <a:pt x="25615" y="1139797"/>
                  </a:cubicBezTo>
                  <a:cubicBezTo>
                    <a:pt x="25615" y="1176706"/>
                    <a:pt x="25615" y="1214701"/>
                    <a:pt x="26885" y="1251611"/>
                  </a:cubicBezTo>
                  <a:cubicBezTo>
                    <a:pt x="26885" y="1278750"/>
                    <a:pt x="29425" y="1305889"/>
                    <a:pt x="29425" y="1333029"/>
                  </a:cubicBezTo>
                  <a:cubicBezTo>
                    <a:pt x="29425" y="1362339"/>
                    <a:pt x="29425" y="1391649"/>
                    <a:pt x="28155" y="1421228"/>
                  </a:cubicBezTo>
                  <a:lnTo>
                    <a:pt x="28155" y="1431389"/>
                  </a:lnTo>
                  <a:cubicBezTo>
                    <a:pt x="28155" y="1441549"/>
                    <a:pt x="31965" y="1445359"/>
                    <a:pt x="40855" y="1445359"/>
                  </a:cubicBezTo>
                  <a:cubicBezTo>
                    <a:pt x="57014" y="1445359"/>
                    <a:pt x="74341" y="1446628"/>
                    <a:pt x="90431" y="1446628"/>
                  </a:cubicBezTo>
                  <a:cubicBezTo>
                    <a:pt x="113947" y="1446628"/>
                    <a:pt x="138701" y="1444089"/>
                    <a:pt x="162216" y="1446628"/>
                  </a:cubicBezTo>
                  <a:cubicBezTo>
                    <a:pt x="200584" y="1450439"/>
                    <a:pt x="238952" y="1452978"/>
                    <a:pt x="277320" y="1451709"/>
                  </a:cubicBezTo>
                  <a:cubicBezTo>
                    <a:pt x="302074" y="1450439"/>
                    <a:pt x="325590" y="1452978"/>
                    <a:pt x="350343" y="1452978"/>
                  </a:cubicBezTo>
                  <a:cubicBezTo>
                    <a:pt x="386236" y="1452978"/>
                    <a:pt x="422129" y="1451709"/>
                    <a:pt x="458021" y="1452978"/>
                  </a:cubicBezTo>
                  <a:cubicBezTo>
                    <a:pt x="511241" y="1454249"/>
                    <a:pt x="1095425" y="1444089"/>
                    <a:pt x="1149882" y="1446628"/>
                  </a:cubicBezTo>
                  <a:cubicBezTo>
                    <a:pt x="1173398" y="1447899"/>
                    <a:pt x="1196914" y="1449169"/>
                    <a:pt x="1219192" y="1449169"/>
                  </a:cubicBezTo>
                  <a:cubicBezTo>
                    <a:pt x="1260036" y="1451709"/>
                    <a:pt x="1299641" y="1447899"/>
                    <a:pt x="1340485" y="1451709"/>
                  </a:cubicBezTo>
                  <a:cubicBezTo>
                    <a:pt x="1373902" y="1454249"/>
                    <a:pt x="1407319" y="1454249"/>
                    <a:pt x="1440736" y="1456789"/>
                  </a:cubicBezTo>
                  <a:cubicBezTo>
                    <a:pt x="1490243" y="1460599"/>
                    <a:pt x="1539750" y="1463139"/>
                    <a:pt x="1589258" y="1464409"/>
                  </a:cubicBezTo>
                  <a:cubicBezTo>
                    <a:pt x="1607959" y="1464409"/>
                    <a:pt x="1625739" y="1463139"/>
                    <a:pt x="1646060" y="1463139"/>
                  </a:cubicBezTo>
                  <a:close/>
                </a:path>
              </a:pathLst>
            </a:custGeom>
            <a:solidFill>
              <a:srgbClr val="FFE492"/>
            </a:solidFill>
          </p:spPr>
          <p:txBody>
            <a:bodyPr/>
            <a:lstStyle/>
            <a:p>
              <a:endParaRPr lang="es-PE"/>
            </a:p>
          </p:txBody>
        </p:sp>
      </p:grpSp>
      <p:grpSp>
        <p:nvGrpSpPr>
          <p:cNvPr id="36" name="Group 36"/>
          <p:cNvGrpSpPr/>
          <p:nvPr/>
        </p:nvGrpSpPr>
        <p:grpSpPr>
          <a:xfrm>
            <a:off x="12856600" y="6256143"/>
            <a:ext cx="3393481" cy="3002157"/>
            <a:chOff x="0" y="0"/>
            <a:chExt cx="1705534" cy="1508858"/>
          </a:xfrm>
        </p:grpSpPr>
        <p:sp>
          <p:nvSpPr>
            <p:cNvPr id="37" name="Freeform 37"/>
            <p:cNvSpPr/>
            <p:nvPr/>
          </p:nvSpPr>
          <p:spPr>
            <a:xfrm>
              <a:off x="39985" y="45156"/>
              <a:ext cx="1665549" cy="1462997"/>
            </a:xfrm>
            <a:custGeom>
              <a:avLst/>
              <a:gdLst/>
              <a:ahLst/>
              <a:cxnLst/>
              <a:rect l="l" t="t" r="r" b="b"/>
              <a:pathLst>
                <a:path w="1665549" h="1462997">
                  <a:moveTo>
                    <a:pt x="655" y="1433222"/>
                  </a:moveTo>
                  <a:cubicBezTo>
                    <a:pt x="-1885" y="1442112"/>
                    <a:pt x="3195" y="1448462"/>
                    <a:pt x="11863" y="1449733"/>
                  </a:cubicBezTo>
                  <a:cubicBezTo>
                    <a:pt x="21765" y="1451002"/>
                    <a:pt x="30428" y="1451002"/>
                    <a:pt x="40330" y="1451002"/>
                  </a:cubicBezTo>
                  <a:cubicBezTo>
                    <a:pt x="79935" y="1452272"/>
                    <a:pt x="119541" y="1452272"/>
                    <a:pt x="160384" y="1453543"/>
                  </a:cubicBezTo>
                  <a:cubicBezTo>
                    <a:pt x="182663" y="1454812"/>
                    <a:pt x="204941" y="1456083"/>
                    <a:pt x="225981" y="1457352"/>
                  </a:cubicBezTo>
                  <a:cubicBezTo>
                    <a:pt x="263112" y="1458622"/>
                    <a:pt x="299004" y="1458622"/>
                    <a:pt x="336135" y="1459893"/>
                  </a:cubicBezTo>
                  <a:cubicBezTo>
                    <a:pt x="350987" y="1459893"/>
                    <a:pt x="364601" y="1459893"/>
                    <a:pt x="379453" y="1458622"/>
                  </a:cubicBezTo>
                  <a:cubicBezTo>
                    <a:pt x="385642" y="1458622"/>
                    <a:pt x="393068" y="1457352"/>
                    <a:pt x="399256" y="1457352"/>
                  </a:cubicBezTo>
                  <a:cubicBezTo>
                    <a:pt x="424010" y="1458622"/>
                    <a:pt x="919080" y="1449733"/>
                    <a:pt x="943834" y="1451002"/>
                  </a:cubicBezTo>
                  <a:cubicBezTo>
                    <a:pt x="978489" y="1452272"/>
                    <a:pt x="1073790" y="1452272"/>
                    <a:pt x="1108445" y="1452272"/>
                  </a:cubicBezTo>
                  <a:cubicBezTo>
                    <a:pt x="1122059" y="1452272"/>
                    <a:pt x="1134436" y="1451002"/>
                    <a:pt x="1148050" y="1451002"/>
                  </a:cubicBezTo>
                  <a:lnTo>
                    <a:pt x="1214885" y="1454812"/>
                  </a:lnTo>
                  <a:cubicBezTo>
                    <a:pt x="1263154" y="1457352"/>
                    <a:pt x="1310186" y="1454812"/>
                    <a:pt x="1358455" y="1458622"/>
                  </a:cubicBezTo>
                  <a:cubicBezTo>
                    <a:pt x="1438904" y="1463702"/>
                    <a:pt x="1520591" y="1457352"/>
                    <a:pt x="1602049" y="1462433"/>
                  </a:cubicBezTo>
                  <a:cubicBezTo>
                    <a:pt x="1622370" y="1463702"/>
                    <a:pt x="1642689" y="1462433"/>
                    <a:pt x="1665549" y="1462433"/>
                  </a:cubicBezTo>
                  <a:lnTo>
                    <a:pt x="1665549" y="1402743"/>
                  </a:lnTo>
                  <a:cubicBezTo>
                    <a:pt x="1664279" y="1343237"/>
                    <a:pt x="1663010" y="1291129"/>
                    <a:pt x="1663010" y="1235765"/>
                  </a:cubicBezTo>
                  <a:cubicBezTo>
                    <a:pt x="1663010" y="1171716"/>
                    <a:pt x="1666820" y="1106582"/>
                    <a:pt x="1660470" y="1042533"/>
                  </a:cubicBezTo>
                  <a:cubicBezTo>
                    <a:pt x="1652849" y="1000196"/>
                    <a:pt x="1641420" y="165391"/>
                    <a:pt x="1641420" y="123054"/>
                  </a:cubicBezTo>
                  <a:cubicBezTo>
                    <a:pt x="1638879" y="93744"/>
                    <a:pt x="1637610" y="63347"/>
                    <a:pt x="1635070" y="34037"/>
                  </a:cubicBezTo>
                  <a:cubicBezTo>
                    <a:pt x="1635070" y="25352"/>
                    <a:pt x="1633799" y="16668"/>
                    <a:pt x="1632529" y="5644"/>
                  </a:cubicBezTo>
                  <a:cubicBezTo>
                    <a:pt x="1622370" y="3104"/>
                    <a:pt x="1613479" y="1834"/>
                    <a:pt x="1603320" y="564"/>
                  </a:cubicBezTo>
                  <a:cubicBezTo>
                    <a:pt x="1595699" y="-706"/>
                    <a:pt x="1588079" y="564"/>
                    <a:pt x="1581729" y="564"/>
                  </a:cubicBezTo>
                  <a:lnTo>
                    <a:pt x="5675" y="5644"/>
                  </a:lnTo>
                  <a:lnTo>
                    <a:pt x="655" y="1433222"/>
                  </a:lnTo>
                  <a:close/>
                </a:path>
              </a:pathLst>
            </a:custGeom>
            <a:solidFill>
              <a:srgbClr val="96C15E"/>
            </a:solidFill>
          </p:spPr>
          <p:txBody>
            <a:bodyPr/>
            <a:lstStyle/>
            <a:p>
              <a:endParaRPr lang="es-PE"/>
            </a:p>
          </p:txBody>
        </p:sp>
        <p:sp>
          <p:nvSpPr>
            <p:cNvPr id="38" name="Freeform 38"/>
            <p:cNvSpPr/>
            <p:nvPr/>
          </p:nvSpPr>
          <p:spPr>
            <a:xfrm>
              <a:off x="11430" y="16510"/>
              <a:ext cx="1644575" cy="1454249"/>
            </a:xfrm>
            <a:custGeom>
              <a:avLst/>
              <a:gdLst/>
              <a:ahLst/>
              <a:cxnLst/>
              <a:rect l="l" t="t" r="r" b="b"/>
              <a:pathLst>
                <a:path w="1644575" h="1454249">
                  <a:moveTo>
                    <a:pt x="1644575" y="1454249"/>
                  </a:moveTo>
                  <a:lnTo>
                    <a:pt x="0" y="1446629"/>
                  </a:lnTo>
                  <a:lnTo>
                    <a:pt x="0" y="516452"/>
                  </a:lnTo>
                  <a:lnTo>
                    <a:pt x="7620" y="20320"/>
                  </a:lnTo>
                  <a:lnTo>
                    <a:pt x="817679" y="0"/>
                  </a:lnTo>
                  <a:lnTo>
                    <a:pt x="1622985" y="8890"/>
                  </a:lnTo>
                  <a:close/>
                </a:path>
              </a:pathLst>
            </a:custGeom>
            <a:solidFill>
              <a:srgbClr val="E0F0CB"/>
            </a:solidFill>
          </p:spPr>
          <p:txBody>
            <a:bodyPr/>
            <a:lstStyle/>
            <a:p>
              <a:endParaRPr lang="es-PE"/>
            </a:p>
          </p:txBody>
        </p:sp>
        <p:sp>
          <p:nvSpPr>
            <p:cNvPr id="39" name="Freeform 39"/>
            <p:cNvSpPr/>
            <p:nvPr/>
          </p:nvSpPr>
          <p:spPr>
            <a:xfrm>
              <a:off x="-215" y="0"/>
              <a:ext cx="1668919" cy="1480213"/>
            </a:xfrm>
            <a:custGeom>
              <a:avLst/>
              <a:gdLst/>
              <a:ahLst/>
              <a:cxnLst/>
              <a:rect l="l" t="t" r="r" b="b"/>
              <a:pathLst>
                <a:path w="1668919" h="1480213">
                  <a:moveTo>
                    <a:pt x="1635899" y="21590"/>
                  </a:moveTo>
                  <a:cubicBezTo>
                    <a:pt x="1637170" y="34290"/>
                    <a:pt x="1637170" y="44450"/>
                    <a:pt x="1638439" y="54225"/>
                  </a:cubicBezTo>
                  <a:cubicBezTo>
                    <a:pt x="1640979" y="83535"/>
                    <a:pt x="1642249" y="113931"/>
                    <a:pt x="1644789" y="143242"/>
                  </a:cubicBezTo>
                  <a:cubicBezTo>
                    <a:pt x="1644789" y="185579"/>
                    <a:pt x="1657489" y="1020384"/>
                    <a:pt x="1663839" y="1062721"/>
                  </a:cubicBezTo>
                  <a:cubicBezTo>
                    <a:pt x="1670189" y="1126770"/>
                    <a:pt x="1666379" y="1191904"/>
                    <a:pt x="1666379" y="1255953"/>
                  </a:cubicBezTo>
                  <a:cubicBezTo>
                    <a:pt x="1666379" y="1312403"/>
                    <a:pt x="1667649" y="1364510"/>
                    <a:pt x="1668920" y="1419958"/>
                  </a:cubicBezTo>
                  <a:lnTo>
                    <a:pt x="1668920" y="1479649"/>
                  </a:lnTo>
                  <a:cubicBezTo>
                    <a:pt x="1646060" y="1479649"/>
                    <a:pt x="1625739" y="1480918"/>
                    <a:pt x="1605419" y="1479649"/>
                  </a:cubicBezTo>
                  <a:cubicBezTo>
                    <a:pt x="1524898" y="1474568"/>
                    <a:pt x="1443212" y="1480918"/>
                    <a:pt x="1362763" y="1475839"/>
                  </a:cubicBezTo>
                  <a:cubicBezTo>
                    <a:pt x="1314493" y="1472028"/>
                    <a:pt x="1267462" y="1474568"/>
                    <a:pt x="1219192" y="1472028"/>
                  </a:cubicBezTo>
                  <a:lnTo>
                    <a:pt x="1152358" y="1468218"/>
                  </a:lnTo>
                  <a:cubicBezTo>
                    <a:pt x="1138743" y="1468218"/>
                    <a:pt x="1126367" y="1469489"/>
                    <a:pt x="1112752" y="1469489"/>
                  </a:cubicBezTo>
                  <a:cubicBezTo>
                    <a:pt x="1078097" y="1468218"/>
                    <a:pt x="982796" y="1469489"/>
                    <a:pt x="948141" y="1468218"/>
                  </a:cubicBezTo>
                  <a:cubicBezTo>
                    <a:pt x="923388" y="1466949"/>
                    <a:pt x="428317" y="1475839"/>
                    <a:pt x="403563" y="1474568"/>
                  </a:cubicBezTo>
                  <a:cubicBezTo>
                    <a:pt x="397375" y="1474568"/>
                    <a:pt x="389949" y="1475839"/>
                    <a:pt x="383761" y="1475839"/>
                  </a:cubicBezTo>
                  <a:cubicBezTo>
                    <a:pt x="368908" y="1475839"/>
                    <a:pt x="355294" y="1477108"/>
                    <a:pt x="340442" y="1477108"/>
                  </a:cubicBezTo>
                  <a:cubicBezTo>
                    <a:pt x="303312" y="1477108"/>
                    <a:pt x="267419" y="1475839"/>
                    <a:pt x="230289" y="1474568"/>
                  </a:cubicBezTo>
                  <a:cubicBezTo>
                    <a:pt x="208010" y="1473299"/>
                    <a:pt x="185732" y="1472028"/>
                    <a:pt x="164692" y="1470758"/>
                  </a:cubicBezTo>
                  <a:cubicBezTo>
                    <a:pt x="125086" y="1469489"/>
                    <a:pt x="85481" y="1468218"/>
                    <a:pt x="44637" y="1468218"/>
                  </a:cubicBezTo>
                  <a:cubicBezTo>
                    <a:pt x="34505" y="1468218"/>
                    <a:pt x="25615" y="1468218"/>
                    <a:pt x="15455" y="1466949"/>
                  </a:cubicBezTo>
                  <a:cubicBezTo>
                    <a:pt x="6565" y="1465678"/>
                    <a:pt x="1485" y="1459328"/>
                    <a:pt x="4025" y="1450439"/>
                  </a:cubicBezTo>
                  <a:cubicBezTo>
                    <a:pt x="12915" y="1418789"/>
                    <a:pt x="9105" y="1391649"/>
                    <a:pt x="7835" y="1363425"/>
                  </a:cubicBezTo>
                  <a:cubicBezTo>
                    <a:pt x="6565" y="1305889"/>
                    <a:pt x="2755" y="1249439"/>
                    <a:pt x="4025" y="1191904"/>
                  </a:cubicBezTo>
                  <a:cubicBezTo>
                    <a:pt x="1485" y="1120256"/>
                    <a:pt x="-3595" y="233344"/>
                    <a:pt x="4025" y="160611"/>
                  </a:cubicBezTo>
                  <a:cubicBezTo>
                    <a:pt x="5295" y="146498"/>
                    <a:pt x="4025" y="131300"/>
                    <a:pt x="5295" y="117188"/>
                  </a:cubicBezTo>
                  <a:cubicBezTo>
                    <a:pt x="6565" y="94391"/>
                    <a:pt x="9105" y="69423"/>
                    <a:pt x="10375" y="44450"/>
                  </a:cubicBezTo>
                  <a:cubicBezTo>
                    <a:pt x="10375" y="41910"/>
                    <a:pt x="11645" y="39370"/>
                    <a:pt x="12915" y="38100"/>
                  </a:cubicBezTo>
                  <a:cubicBezTo>
                    <a:pt x="34505" y="35560"/>
                    <a:pt x="54539" y="30480"/>
                    <a:pt x="74341" y="29210"/>
                  </a:cubicBezTo>
                  <a:cubicBezTo>
                    <a:pt x="107759" y="25400"/>
                    <a:pt x="141176" y="22860"/>
                    <a:pt x="175831" y="20320"/>
                  </a:cubicBezTo>
                  <a:cubicBezTo>
                    <a:pt x="199347" y="17780"/>
                    <a:pt x="222863" y="16510"/>
                    <a:pt x="245141" y="13970"/>
                  </a:cubicBezTo>
                  <a:cubicBezTo>
                    <a:pt x="267419" y="11430"/>
                    <a:pt x="290935" y="8890"/>
                    <a:pt x="313213" y="8890"/>
                  </a:cubicBezTo>
                  <a:cubicBezTo>
                    <a:pt x="337967" y="7620"/>
                    <a:pt x="362720" y="10160"/>
                    <a:pt x="387474" y="8890"/>
                  </a:cubicBezTo>
                  <a:cubicBezTo>
                    <a:pt x="418416" y="8890"/>
                    <a:pt x="979083" y="6350"/>
                    <a:pt x="1010025" y="5080"/>
                  </a:cubicBezTo>
                  <a:cubicBezTo>
                    <a:pt x="1039729" y="3810"/>
                    <a:pt x="1069433" y="2540"/>
                    <a:pt x="1100375" y="2540"/>
                  </a:cubicBezTo>
                  <a:cubicBezTo>
                    <a:pt x="1151120" y="1270"/>
                    <a:pt x="1200627" y="0"/>
                    <a:pt x="1251372" y="0"/>
                  </a:cubicBezTo>
                  <a:cubicBezTo>
                    <a:pt x="1272412" y="0"/>
                    <a:pt x="1294691" y="2540"/>
                    <a:pt x="1315731" y="2540"/>
                  </a:cubicBezTo>
                  <a:cubicBezTo>
                    <a:pt x="1373902" y="3810"/>
                    <a:pt x="1433310" y="5080"/>
                    <a:pt x="1491481" y="7620"/>
                  </a:cubicBezTo>
                  <a:cubicBezTo>
                    <a:pt x="1522423" y="8890"/>
                    <a:pt x="1553365" y="12700"/>
                    <a:pt x="1584307" y="16510"/>
                  </a:cubicBezTo>
                  <a:lnTo>
                    <a:pt x="1605419" y="16510"/>
                  </a:lnTo>
                  <a:cubicBezTo>
                    <a:pt x="1616849" y="17780"/>
                    <a:pt x="1625739" y="20320"/>
                    <a:pt x="1635899" y="21590"/>
                  </a:cubicBezTo>
                  <a:close/>
                  <a:moveTo>
                    <a:pt x="1646060" y="1463139"/>
                  </a:moveTo>
                  <a:cubicBezTo>
                    <a:pt x="1647329" y="1446628"/>
                    <a:pt x="1648599" y="1433928"/>
                    <a:pt x="1648599" y="1421228"/>
                  </a:cubicBezTo>
                  <a:cubicBezTo>
                    <a:pt x="1647329" y="1359082"/>
                    <a:pt x="1646060" y="1301547"/>
                    <a:pt x="1646060" y="1239669"/>
                  </a:cubicBezTo>
                  <a:cubicBezTo>
                    <a:pt x="1646060" y="1211445"/>
                    <a:pt x="1648599" y="1183220"/>
                    <a:pt x="1647329" y="1154995"/>
                  </a:cubicBezTo>
                  <a:cubicBezTo>
                    <a:pt x="1647329" y="1128941"/>
                    <a:pt x="1646060" y="1101802"/>
                    <a:pt x="1644789" y="1075748"/>
                  </a:cubicBezTo>
                  <a:cubicBezTo>
                    <a:pt x="1639710" y="1035582"/>
                    <a:pt x="1628279" y="204034"/>
                    <a:pt x="1628279" y="163868"/>
                  </a:cubicBezTo>
                  <a:cubicBezTo>
                    <a:pt x="1625739" y="130215"/>
                    <a:pt x="1623199" y="95477"/>
                    <a:pt x="1620659" y="61824"/>
                  </a:cubicBezTo>
                  <a:cubicBezTo>
                    <a:pt x="1619389" y="44450"/>
                    <a:pt x="1618119" y="43180"/>
                    <a:pt x="1601634" y="41910"/>
                  </a:cubicBezTo>
                  <a:cubicBezTo>
                    <a:pt x="1597921" y="41910"/>
                    <a:pt x="1595446" y="41910"/>
                    <a:pt x="1591733" y="40640"/>
                  </a:cubicBezTo>
                  <a:cubicBezTo>
                    <a:pt x="1560791" y="36830"/>
                    <a:pt x="1528611" y="31750"/>
                    <a:pt x="1497670" y="30480"/>
                  </a:cubicBezTo>
                  <a:cubicBezTo>
                    <a:pt x="1422171" y="26670"/>
                    <a:pt x="1345435" y="25400"/>
                    <a:pt x="1269937" y="22860"/>
                  </a:cubicBezTo>
                  <a:lnTo>
                    <a:pt x="1180824" y="22860"/>
                  </a:lnTo>
                  <a:cubicBezTo>
                    <a:pt x="1141219" y="22860"/>
                    <a:pt x="1101613" y="22860"/>
                    <a:pt x="1063245" y="24130"/>
                  </a:cubicBezTo>
                  <a:cubicBezTo>
                    <a:pt x="1029828" y="25400"/>
                    <a:pt x="466685" y="29210"/>
                    <a:pt x="433268" y="29210"/>
                  </a:cubicBezTo>
                  <a:cubicBezTo>
                    <a:pt x="378810" y="29210"/>
                    <a:pt x="324352" y="26670"/>
                    <a:pt x="269894" y="33020"/>
                  </a:cubicBezTo>
                  <a:cubicBezTo>
                    <a:pt x="241428" y="36830"/>
                    <a:pt x="214199" y="36830"/>
                    <a:pt x="186970" y="38100"/>
                  </a:cubicBezTo>
                  <a:cubicBezTo>
                    <a:pt x="139938" y="41910"/>
                    <a:pt x="92907" y="45720"/>
                    <a:pt x="45875" y="50800"/>
                  </a:cubicBezTo>
                  <a:cubicBezTo>
                    <a:pt x="33235" y="50800"/>
                    <a:pt x="30695" y="53139"/>
                    <a:pt x="29425" y="66166"/>
                  </a:cubicBezTo>
                  <a:cubicBezTo>
                    <a:pt x="28155" y="85706"/>
                    <a:pt x="28155" y="105247"/>
                    <a:pt x="26885" y="124787"/>
                  </a:cubicBezTo>
                  <a:cubicBezTo>
                    <a:pt x="25615" y="157354"/>
                    <a:pt x="23075" y="188836"/>
                    <a:pt x="21805" y="221403"/>
                  </a:cubicBezTo>
                  <a:cubicBezTo>
                    <a:pt x="16725" y="256141"/>
                    <a:pt x="23075" y="1105059"/>
                    <a:pt x="25615" y="1139797"/>
                  </a:cubicBezTo>
                  <a:cubicBezTo>
                    <a:pt x="25615" y="1176706"/>
                    <a:pt x="25615" y="1214701"/>
                    <a:pt x="26885" y="1251611"/>
                  </a:cubicBezTo>
                  <a:cubicBezTo>
                    <a:pt x="26885" y="1278750"/>
                    <a:pt x="29425" y="1305889"/>
                    <a:pt x="29425" y="1333029"/>
                  </a:cubicBezTo>
                  <a:cubicBezTo>
                    <a:pt x="29425" y="1362339"/>
                    <a:pt x="29425" y="1391649"/>
                    <a:pt x="28155" y="1421228"/>
                  </a:cubicBezTo>
                  <a:lnTo>
                    <a:pt x="28155" y="1431389"/>
                  </a:lnTo>
                  <a:cubicBezTo>
                    <a:pt x="28155" y="1441549"/>
                    <a:pt x="31965" y="1445359"/>
                    <a:pt x="40855" y="1445359"/>
                  </a:cubicBezTo>
                  <a:cubicBezTo>
                    <a:pt x="57014" y="1445359"/>
                    <a:pt x="74341" y="1446628"/>
                    <a:pt x="90431" y="1446628"/>
                  </a:cubicBezTo>
                  <a:cubicBezTo>
                    <a:pt x="113947" y="1446628"/>
                    <a:pt x="138701" y="1444089"/>
                    <a:pt x="162216" y="1446628"/>
                  </a:cubicBezTo>
                  <a:cubicBezTo>
                    <a:pt x="200584" y="1450439"/>
                    <a:pt x="238952" y="1452978"/>
                    <a:pt x="277320" y="1451709"/>
                  </a:cubicBezTo>
                  <a:cubicBezTo>
                    <a:pt x="302074" y="1450439"/>
                    <a:pt x="325590" y="1452978"/>
                    <a:pt x="350343" y="1452978"/>
                  </a:cubicBezTo>
                  <a:cubicBezTo>
                    <a:pt x="386236" y="1452978"/>
                    <a:pt x="422129" y="1451709"/>
                    <a:pt x="458021" y="1452978"/>
                  </a:cubicBezTo>
                  <a:cubicBezTo>
                    <a:pt x="511241" y="1454249"/>
                    <a:pt x="1095425" y="1444089"/>
                    <a:pt x="1149882" y="1446628"/>
                  </a:cubicBezTo>
                  <a:cubicBezTo>
                    <a:pt x="1173398" y="1447899"/>
                    <a:pt x="1196914" y="1449169"/>
                    <a:pt x="1219192" y="1449169"/>
                  </a:cubicBezTo>
                  <a:cubicBezTo>
                    <a:pt x="1260036" y="1451709"/>
                    <a:pt x="1299641" y="1447899"/>
                    <a:pt x="1340485" y="1451709"/>
                  </a:cubicBezTo>
                  <a:cubicBezTo>
                    <a:pt x="1373902" y="1454249"/>
                    <a:pt x="1407319" y="1454249"/>
                    <a:pt x="1440736" y="1456789"/>
                  </a:cubicBezTo>
                  <a:cubicBezTo>
                    <a:pt x="1490243" y="1460599"/>
                    <a:pt x="1539750" y="1463139"/>
                    <a:pt x="1589258" y="1464409"/>
                  </a:cubicBezTo>
                  <a:cubicBezTo>
                    <a:pt x="1607959" y="1464409"/>
                    <a:pt x="1625739" y="1463139"/>
                    <a:pt x="1646060" y="1463139"/>
                  </a:cubicBezTo>
                  <a:close/>
                </a:path>
              </a:pathLst>
            </a:custGeom>
            <a:solidFill>
              <a:srgbClr val="E0F0CB"/>
            </a:solidFill>
          </p:spPr>
          <p:txBody>
            <a:bodyPr/>
            <a:lstStyle/>
            <a:p>
              <a:endParaRPr lang="es-PE"/>
            </a:p>
          </p:txBody>
        </p:sp>
      </p:grpSp>
      <p:sp>
        <p:nvSpPr>
          <p:cNvPr id="40" name="Freeform 40"/>
          <p:cNvSpPr/>
          <p:nvPr/>
        </p:nvSpPr>
        <p:spPr>
          <a:xfrm>
            <a:off x="8539329" y="5646337"/>
            <a:ext cx="4422432" cy="4036474"/>
          </a:xfrm>
          <a:custGeom>
            <a:avLst/>
            <a:gdLst/>
            <a:ahLst/>
            <a:cxnLst/>
            <a:rect l="l" t="t" r="r" b="b"/>
            <a:pathLst>
              <a:path w="4422432" h="4036474">
                <a:moveTo>
                  <a:pt x="0" y="0"/>
                </a:moveTo>
                <a:lnTo>
                  <a:pt x="4422431" y="0"/>
                </a:lnTo>
                <a:lnTo>
                  <a:pt x="4422431" y="4036474"/>
                </a:lnTo>
                <a:lnTo>
                  <a:pt x="0" y="40364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PE"/>
          </a:p>
        </p:txBody>
      </p:sp>
      <p:sp>
        <p:nvSpPr>
          <p:cNvPr id="41" name="TextBox 41"/>
          <p:cNvSpPr txBox="1"/>
          <p:nvPr/>
        </p:nvSpPr>
        <p:spPr>
          <a:xfrm>
            <a:off x="2359887" y="3920158"/>
            <a:ext cx="1831381" cy="545863"/>
          </a:xfrm>
          <a:prstGeom prst="rect">
            <a:avLst/>
          </a:prstGeom>
        </p:spPr>
        <p:txBody>
          <a:bodyPr lIns="0" tIns="0" rIns="0" bIns="0" rtlCol="0" anchor="t">
            <a:spAutoFit/>
          </a:bodyPr>
          <a:lstStyle/>
          <a:p>
            <a:pPr marL="0" lvl="0" indent="0" algn="ctr">
              <a:lnSpc>
                <a:spcPts val="4271"/>
              </a:lnSpc>
            </a:pPr>
            <a:r>
              <a:rPr lang="en-US" sz="3337" b="1">
                <a:solidFill>
                  <a:srgbClr val="000000"/>
                </a:solidFill>
                <a:latin typeface="Aristotelica Pro Semi-Bold"/>
                <a:ea typeface="Aristotelica Pro Semi-Bold"/>
                <a:cs typeface="Aristotelica Pro Semi-Bold"/>
                <a:sym typeface="Aristotelica Pro Semi-Bold"/>
              </a:rPr>
              <a:t>1859</a:t>
            </a:r>
          </a:p>
        </p:txBody>
      </p:sp>
      <p:sp>
        <p:nvSpPr>
          <p:cNvPr id="42" name="TextBox 42"/>
          <p:cNvSpPr txBox="1"/>
          <p:nvPr/>
        </p:nvSpPr>
        <p:spPr>
          <a:xfrm>
            <a:off x="6142893" y="3920158"/>
            <a:ext cx="1831381" cy="545863"/>
          </a:xfrm>
          <a:prstGeom prst="rect">
            <a:avLst/>
          </a:prstGeom>
        </p:spPr>
        <p:txBody>
          <a:bodyPr lIns="0" tIns="0" rIns="0" bIns="0" rtlCol="0" anchor="t">
            <a:spAutoFit/>
          </a:bodyPr>
          <a:lstStyle/>
          <a:p>
            <a:pPr marL="0" lvl="0" indent="0" algn="ctr">
              <a:lnSpc>
                <a:spcPts val="4271"/>
              </a:lnSpc>
            </a:pPr>
            <a:r>
              <a:rPr lang="en-US" sz="3337" b="1">
                <a:solidFill>
                  <a:srgbClr val="000000"/>
                </a:solidFill>
                <a:latin typeface="Aristotelica Pro Semi-Bold"/>
                <a:ea typeface="Aristotelica Pro Semi-Bold"/>
                <a:cs typeface="Aristotelica Pro Semi-Bold"/>
                <a:sym typeface="Aristotelica Pro Semi-Bold"/>
              </a:rPr>
              <a:t>1937</a:t>
            </a:r>
          </a:p>
        </p:txBody>
      </p:sp>
      <p:sp>
        <p:nvSpPr>
          <p:cNvPr id="43" name="TextBox 43"/>
          <p:cNvSpPr txBox="1"/>
          <p:nvPr/>
        </p:nvSpPr>
        <p:spPr>
          <a:xfrm>
            <a:off x="9925899" y="3920158"/>
            <a:ext cx="1831381" cy="545863"/>
          </a:xfrm>
          <a:prstGeom prst="rect">
            <a:avLst/>
          </a:prstGeom>
        </p:spPr>
        <p:txBody>
          <a:bodyPr lIns="0" tIns="0" rIns="0" bIns="0" rtlCol="0" anchor="t">
            <a:spAutoFit/>
          </a:bodyPr>
          <a:lstStyle/>
          <a:p>
            <a:pPr marL="0" lvl="0" indent="0" algn="ctr">
              <a:lnSpc>
                <a:spcPts val="4271"/>
              </a:lnSpc>
            </a:pPr>
            <a:r>
              <a:rPr lang="en-US" sz="3337" b="1">
                <a:solidFill>
                  <a:srgbClr val="000000"/>
                </a:solidFill>
                <a:latin typeface="Aristotelica Pro Semi-Bold"/>
                <a:ea typeface="Aristotelica Pro Semi-Bold"/>
                <a:cs typeface="Aristotelica Pro Semi-Bold"/>
                <a:sym typeface="Aristotelica Pro Semi-Bold"/>
              </a:rPr>
              <a:t>1958</a:t>
            </a:r>
          </a:p>
        </p:txBody>
      </p:sp>
      <p:sp>
        <p:nvSpPr>
          <p:cNvPr id="44" name="TextBox 44"/>
          <p:cNvSpPr txBox="1"/>
          <p:nvPr/>
        </p:nvSpPr>
        <p:spPr>
          <a:xfrm>
            <a:off x="13708905" y="3920158"/>
            <a:ext cx="1831381" cy="545863"/>
          </a:xfrm>
          <a:prstGeom prst="rect">
            <a:avLst/>
          </a:prstGeom>
        </p:spPr>
        <p:txBody>
          <a:bodyPr lIns="0" tIns="0" rIns="0" bIns="0" rtlCol="0" anchor="t">
            <a:spAutoFit/>
          </a:bodyPr>
          <a:lstStyle/>
          <a:p>
            <a:pPr marL="0" lvl="0" indent="0" algn="ctr">
              <a:lnSpc>
                <a:spcPts val="4271"/>
              </a:lnSpc>
            </a:pPr>
            <a:r>
              <a:rPr lang="en-US" sz="3337" b="1">
                <a:solidFill>
                  <a:srgbClr val="000000"/>
                </a:solidFill>
                <a:latin typeface="Aristotelica Pro Semi-Bold"/>
                <a:ea typeface="Aristotelica Pro Semi-Bold"/>
                <a:cs typeface="Aristotelica Pro Semi-Bold"/>
                <a:sym typeface="Aristotelica Pro Semi-Bold"/>
              </a:rPr>
              <a:t>2010</a:t>
            </a:r>
          </a:p>
        </p:txBody>
      </p:sp>
      <p:sp>
        <p:nvSpPr>
          <p:cNvPr id="45" name="TextBox 45"/>
          <p:cNvSpPr txBox="1"/>
          <p:nvPr/>
        </p:nvSpPr>
        <p:spPr>
          <a:xfrm>
            <a:off x="2078126" y="7686404"/>
            <a:ext cx="2683347" cy="664874"/>
          </a:xfrm>
          <a:prstGeom prst="rect">
            <a:avLst/>
          </a:prstGeom>
        </p:spPr>
        <p:txBody>
          <a:bodyPr lIns="0" tIns="0" rIns="0" bIns="0" rtlCol="0" anchor="t">
            <a:spAutoFit/>
          </a:bodyPr>
          <a:lstStyle/>
          <a:p>
            <a:pPr algn="ctr">
              <a:lnSpc>
                <a:spcPts val="2699"/>
              </a:lnSpc>
            </a:pPr>
            <a:r>
              <a:rPr lang="en-US" sz="1764">
                <a:solidFill>
                  <a:srgbClr val="000000"/>
                </a:solidFill>
                <a:latin typeface="Aristotelica Pro Light"/>
                <a:ea typeface="Aristotelica Pro Light"/>
                <a:cs typeface="Aristotelica Pro Light"/>
                <a:sym typeface="Aristotelica Pro Light"/>
              </a:rPr>
              <a:t>Ácido sulfúrico (H2SO4 ) y Clorato de potasioKClO3</a:t>
            </a:r>
          </a:p>
        </p:txBody>
      </p:sp>
      <p:sp>
        <p:nvSpPr>
          <p:cNvPr id="46" name="TextBox 46"/>
          <p:cNvSpPr txBox="1"/>
          <p:nvPr/>
        </p:nvSpPr>
        <p:spPr>
          <a:xfrm>
            <a:off x="2114046" y="6527828"/>
            <a:ext cx="2611508" cy="990626"/>
          </a:xfrm>
          <a:prstGeom prst="rect">
            <a:avLst/>
          </a:prstGeom>
        </p:spPr>
        <p:txBody>
          <a:bodyPr lIns="0" tIns="0" rIns="0" bIns="0" rtlCol="0" anchor="t">
            <a:spAutoFit/>
          </a:bodyPr>
          <a:lstStyle/>
          <a:p>
            <a:pPr marL="0" lvl="0" indent="0" algn="ctr">
              <a:lnSpc>
                <a:spcPts val="3995"/>
              </a:lnSpc>
              <a:spcBef>
                <a:spcPct val="0"/>
              </a:spcBef>
            </a:pPr>
            <a:r>
              <a:rPr lang="en-US" sz="3121" b="1">
                <a:solidFill>
                  <a:srgbClr val="000000"/>
                </a:solidFill>
                <a:latin typeface="Aristotelica Pro Semi-Bold"/>
                <a:ea typeface="Aristotelica Pro Semi-Bold"/>
                <a:cs typeface="Aristotelica Pro Semi-Bold"/>
                <a:sym typeface="Aristotelica Pro Semi-Bold"/>
              </a:rPr>
              <a:t>Método de Brod</a:t>
            </a:r>
            <a:r>
              <a:rPr lang="en-US" sz="3121" b="1" u="none" strike="noStrike">
                <a:solidFill>
                  <a:srgbClr val="000000"/>
                </a:solidFill>
                <a:latin typeface="Aristotelica Pro Semi-Bold"/>
                <a:ea typeface="Aristotelica Pro Semi-Bold"/>
                <a:cs typeface="Aristotelica Pro Semi-Bold"/>
                <a:sym typeface="Aristotelica Pro Semi-Bold"/>
              </a:rPr>
              <a:t>ie</a:t>
            </a:r>
          </a:p>
        </p:txBody>
      </p:sp>
      <p:sp>
        <p:nvSpPr>
          <p:cNvPr id="47" name="TextBox 47"/>
          <p:cNvSpPr txBox="1"/>
          <p:nvPr/>
        </p:nvSpPr>
        <p:spPr>
          <a:xfrm>
            <a:off x="5789307" y="7686404"/>
            <a:ext cx="2683347" cy="1000941"/>
          </a:xfrm>
          <a:prstGeom prst="rect">
            <a:avLst/>
          </a:prstGeom>
        </p:spPr>
        <p:txBody>
          <a:bodyPr lIns="0" tIns="0" rIns="0" bIns="0" rtlCol="0" anchor="t">
            <a:spAutoFit/>
          </a:bodyPr>
          <a:lstStyle/>
          <a:p>
            <a:pPr algn="ctr">
              <a:lnSpc>
                <a:spcPts val="2699"/>
              </a:lnSpc>
            </a:pPr>
            <a:r>
              <a:rPr lang="en-US" sz="1764">
                <a:solidFill>
                  <a:srgbClr val="000000"/>
                </a:solidFill>
                <a:latin typeface="Aristotelica Pro Light"/>
                <a:ea typeface="Aristotelica Pro Light"/>
                <a:cs typeface="Aristotelica Pro Light"/>
                <a:sym typeface="Aristotelica Pro Light"/>
              </a:rPr>
              <a:t>Ácido sulfúrico (H2SO4),  ácido nítrico (HNO3) y  clorato de potasio (KClO3)</a:t>
            </a:r>
          </a:p>
        </p:txBody>
      </p:sp>
      <p:sp>
        <p:nvSpPr>
          <p:cNvPr id="48" name="TextBox 48"/>
          <p:cNvSpPr txBox="1"/>
          <p:nvPr/>
        </p:nvSpPr>
        <p:spPr>
          <a:xfrm>
            <a:off x="5825226" y="6527828"/>
            <a:ext cx="2611508" cy="990626"/>
          </a:xfrm>
          <a:prstGeom prst="rect">
            <a:avLst/>
          </a:prstGeom>
        </p:spPr>
        <p:txBody>
          <a:bodyPr lIns="0" tIns="0" rIns="0" bIns="0" rtlCol="0" anchor="t">
            <a:spAutoFit/>
          </a:bodyPr>
          <a:lstStyle/>
          <a:p>
            <a:pPr marL="0" lvl="0" indent="0" algn="ctr">
              <a:lnSpc>
                <a:spcPts val="3995"/>
              </a:lnSpc>
              <a:spcBef>
                <a:spcPct val="0"/>
              </a:spcBef>
            </a:pPr>
            <a:r>
              <a:rPr lang="en-US" sz="3121" b="1">
                <a:solidFill>
                  <a:srgbClr val="000000"/>
                </a:solidFill>
                <a:latin typeface="Aristotelica Pro Semi-Bold"/>
                <a:ea typeface="Aristotelica Pro Semi-Bold"/>
                <a:cs typeface="Aristotelica Pro Semi-Bold"/>
                <a:sym typeface="Aristotelica Pro Semi-Bold"/>
              </a:rPr>
              <a:t>Método de Hofmann</a:t>
            </a:r>
          </a:p>
        </p:txBody>
      </p:sp>
      <p:sp>
        <p:nvSpPr>
          <p:cNvPr id="49" name="TextBox 49"/>
          <p:cNvSpPr txBox="1"/>
          <p:nvPr/>
        </p:nvSpPr>
        <p:spPr>
          <a:xfrm>
            <a:off x="9500487" y="7686404"/>
            <a:ext cx="2683347" cy="1337008"/>
          </a:xfrm>
          <a:prstGeom prst="rect">
            <a:avLst/>
          </a:prstGeom>
        </p:spPr>
        <p:txBody>
          <a:bodyPr lIns="0" tIns="0" rIns="0" bIns="0" rtlCol="0" anchor="t">
            <a:spAutoFit/>
          </a:bodyPr>
          <a:lstStyle/>
          <a:p>
            <a:pPr algn="ctr">
              <a:lnSpc>
                <a:spcPts val="2699"/>
              </a:lnSpc>
            </a:pPr>
            <a:r>
              <a:rPr lang="en-US" sz="1764">
                <a:solidFill>
                  <a:srgbClr val="000000"/>
                </a:solidFill>
                <a:latin typeface="Aristotelica Pro Light"/>
                <a:ea typeface="Aristotelica Pro Light"/>
                <a:cs typeface="Aristotelica Pro Light"/>
                <a:sym typeface="Aristotelica Pro Light"/>
              </a:rPr>
              <a:t>Ácido sulfúrico (H2SO4), nitrato de sodio (NaNO3) y permanganato de potasio (KMnO4)</a:t>
            </a:r>
          </a:p>
        </p:txBody>
      </p:sp>
      <p:sp>
        <p:nvSpPr>
          <p:cNvPr id="50" name="TextBox 50"/>
          <p:cNvSpPr txBox="1"/>
          <p:nvPr/>
        </p:nvSpPr>
        <p:spPr>
          <a:xfrm>
            <a:off x="9536407" y="6527828"/>
            <a:ext cx="2611508" cy="990626"/>
          </a:xfrm>
          <a:prstGeom prst="rect">
            <a:avLst/>
          </a:prstGeom>
        </p:spPr>
        <p:txBody>
          <a:bodyPr lIns="0" tIns="0" rIns="0" bIns="0" rtlCol="0" anchor="t">
            <a:spAutoFit/>
          </a:bodyPr>
          <a:lstStyle/>
          <a:p>
            <a:pPr marL="0" lvl="0" indent="0" algn="ctr">
              <a:lnSpc>
                <a:spcPts val="3995"/>
              </a:lnSpc>
              <a:spcBef>
                <a:spcPct val="0"/>
              </a:spcBef>
            </a:pPr>
            <a:r>
              <a:rPr lang="en-US" sz="3121" b="1">
                <a:solidFill>
                  <a:srgbClr val="000000"/>
                </a:solidFill>
                <a:latin typeface="Aristotelica Pro Semi-Bold"/>
                <a:ea typeface="Aristotelica Pro Semi-Bold"/>
                <a:cs typeface="Aristotelica Pro Semi-Bold"/>
                <a:sym typeface="Aristotelica Pro Semi-Bold"/>
              </a:rPr>
              <a:t>Método </a:t>
            </a:r>
            <a:r>
              <a:rPr lang="en-US" sz="3121" b="1" u="none" strike="noStrike">
                <a:solidFill>
                  <a:srgbClr val="000000"/>
                </a:solidFill>
                <a:latin typeface="Aristotelica Pro Semi-Bold"/>
                <a:ea typeface="Aristotelica Pro Semi-Bold"/>
                <a:cs typeface="Aristotelica Pro Semi-Bold"/>
                <a:sym typeface="Aristotelica Pro Semi-Bold"/>
              </a:rPr>
              <a:t>de Hummer</a:t>
            </a:r>
          </a:p>
        </p:txBody>
      </p:sp>
      <p:sp>
        <p:nvSpPr>
          <p:cNvPr id="51" name="TextBox 51"/>
          <p:cNvSpPr txBox="1"/>
          <p:nvPr/>
        </p:nvSpPr>
        <p:spPr>
          <a:xfrm>
            <a:off x="13211667" y="7686404"/>
            <a:ext cx="2683347" cy="1337008"/>
          </a:xfrm>
          <a:prstGeom prst="rect">
            <a:avLst/>
          </a:prstGeom>
        </p:spPr>
        <p:txBody>
          <a:bodyPr lIns="0" tIns="0" rIns="0" bIns="0" rtlCol="0" anchor="t">
            <a:spAutoFit/>
          </a:bodyPr>
          <a:lstStyle/>
          <a:p>
            <a:pPr algn="ctr">
              <a:lnSpc>
                <a:spcPts val="2699"/>
              </a:lnSpc>
            </a:pPr>
            <a:r>
              <a:rPr lang="en-US" sz="1764">
                <a:solidFill>
                  <a:srgbClr val="000000"/>
                </a:solidFill>
                <a:latin typeface="Aristotelica Pro Light"/>
                <a:ea typeface="Aristotelica Pro Light"/>
                <a:cs typeface="Aristotelica Pro Light"/>
                <a:sym typeface="Aristotelica Pro Light"/>
              </a:rPr>
              <a:t>Ácido sulfúrico (H2SO4), permanganato de potasio (KMnO4) y ácido fosfórico (H3PO4) .</a:t>
            </a:r>
          </a:p>
        </p:txBody>
      </p:sp>
      <p:sp>
        <p:nvSpPr>
          <p:cNvPr id="52" name="TextBox 52"/>
          <p:cNvSpPr txBox="1"/>
          <p:nvPr/>
        </p:nvSpPr>
        <p:spPr>
          <a:xfrm>
            <a:off x="13247587" y="6527828"/>
            <a:ext cx="2611508" cy="990626"/>
          </a:xfrm>
          <a:prstGeom prst="rect">
            <a:avLst/>
          </a:prstGeom>
        </p:spPr>
        <p:txBody>
          <a:bodyPr lIns="0" tIns="0" rIns="0" bIns="0" rtlCol="0" anchor="t">
            <a:spAutoFit/>
          </a:bodyPr>
          <a:lstStyle/>
          <a:p>
            <a:pPr marL="0" lvl="0" indent="0" algn="ctr">
              <a:lnSpc>
                <a:spcPts val="3995"/>
              </a:lnSpc>
              <a:spcBef>
                <a:spcPct val="0"/>
              </a:spcBef>
            </a:pPr>
            <a:r>
              <a:rPr lang="en-US" sz="3121" b="1">
                <a:solidFill>
                  <a:srgbClr val="000000"/>
                </a:solidFill>
                <a:latin typeface="Aristotelica Pro Semi-Bold"/>
                <a:ea typeface="Aristotelica Pro Semi-Bold"/>
                <a:cs typeface="Aristotelica Pro Semi-Bold"/>
                <a:sym typeface="Aristotelica Pro Semi-Bold"/>
              </a:rPr>
              <a:t>Método Marcano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Freeform 2"/>
          <p:cNvSpPr/>
          <p:nvPr/>
        </p:nvSpPr>
        <p:spPr>
          <a:xfrm rot="-10800000">
            <a:off x="-305814" y="-323115"/>
            <a:ext cx="7936661" cy="2279986"/>
          </a:xfrm>
          <a:custGeom>
            <a:avLst/>
            <a:gdLst/>
            <a:ahLst/>
            <a:cxnLst/>
            <a:rect l="l" t="t" r="r" b="b"/>
            <a:pathLst>
              <a:path w="7936661" h="2279986">
                <a:moveTo>
                  <a:pt x="0" y="0"/>
                </a:moveTo>
                <a:lnTo>
                  <a:pt x="7936662" y="0"/>
                </a:lnTo>
                <a:lnTo>
                  <a:pt x="7936662" y="2279987"/>
                </a:lnTo>
                <a:lnTo>
                  <a:pt x="0" y="22799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PE"/>
          </a:p>
        </p:txBody>
      </p:sp>
      <p:sp>
        <p:nvSpPr>
          <p:cNvPr id="3" name="Freeform 3"/>
          <p:cNvSpPr/>
          <p:nvPr/>
        </p:nvSpPr>
        <p:spPr>
          <a:xfrm>
            <a:off x="695215" y="3612144"/>
            <a:ext cx="16897570" cy="3700983"/>
          </a:xfrm>
          <a:custGeom>
            <a:avLst/>
            <a:gdLst/>
            <a:ahLst/>
            <a:cxnLst/>
            <a:rect l="l" t="t" r="r" b="b"/>
            <a:pathLst>
              <a:path w="16897570" h="3700983">
                <a:moveTo>
                  <a:pt x="0" y="0"/>
                </a:moveTo>
                <a:lnTo>
                  <a:pt x="16897570" y="0"/>
                </a:lnTo>
                <a:lnTo>
                  <a:pt x="16897570" y="3700984"/>
                </a:lnTo>
                <a:lnTo>
                  <a:pt x="0" y="3700984"/>
                </a:lnTo>
                <a:lnTo>
                  <a:pt x="0" y="0"/>
                </a:lnTo>
                <a:close/>
              </a:path>
            </a:pathLst>
          </a:custGeom>
          <a:blipFill>
            <a:blip r:embed="rId4"/>
            <a:stretch>
              <a:fillRect r="-1089" b="-17116"/>
            </a:stretch>
          </a:blipFill>
        </p:spPr>
        <p:txBody>
          <a:bodyPr/>
          <a:lstStyle/>
          <a:p>
            <a:endParaRPr lang="es-PE"/>
          </a:p>
        </p:txBody>
      </p:sp>
      <p:sp>
        <p:nvSpPr>
          <p:cNvPr id="4" name="Freeform 4"/>
          <p:cNvSpPr/>
          <p:nvPr/>
        </p:nvSpPr>
        <p:spPr>
          <a:xfrm>
            <a:off x="14681097" y="-1664706"/>
            <a:ext cx="4122295" cy="4114800"/>
          </a:xfrm>
          <a:custGeom>
            <a:avLst/>
            <a:gdLst/>
            <a:ahLst/>
            <a:cxnLst/>
            <a:rect l="l" t="t" r="r" b="b"/>
            <a:pathLst>
              <a:path w="4122295" h="4114800">
                <a:moveTo>
                  <a:pt x="0" y="0"/>
                </a:moveTo>
                <a:lnTo>
                  <a:pt x="4122295" y="0"/>
                </a:lnTo>
                <a:lnTo>
                  <a:pt x="4122295"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PE"/>
          </a:p>
        </p:txBody>
      </p:sp>
      <p:sp>
        <p:nvSpPr>
          <p:cNvPr id="5" name="TextBox 5"/>
          <p:cNvSpPr txBox="1"/>
          <p:nvPr/>
        </p:nvSpPr>
        <p:spPr>
          <a:xfrm>
            <a:off x="4755448" y="1395520"/>
            <a:ext cx="9925648" cy="786578"/>
          </a:xfrm>
          <a:prstGeom prst="rect">
            <a:avLst/>
          </a:prstGeom>
        </p:spPr>
        <p:txBody>
          <a:bodyPr lIns="0" tIns="0" rIns="0" bIns="0" rtlCol="0" anchor="t">
            <a:spAutoFit/>
          </a:bodyPr>
          <a:lstStyle/>
          <a:p>
            <a:pPr marL="0" lvl="0" indent="0" algn="l">
              <a:lnSpc>
                <a:spcPts val="5862"/>
              </a:lnSpc>
              <a:spcBef>
                <a:spcPct val="0"/>
              </a:spcBef>
            </a:pPr>
            <a:r>
              <a:rPr lang="en-US" sz="5921" b="1" spc="207">
                <a:solidFill>
                  <a:srgbClr val="040506"/>
                </a:solidFill>
                <a:latin typeface="Montserrat Bold"/>
                <a:ea typeface="Montserrat Bold"/>
                <a:cs typeface="Montserrat Bold"/>
                <a:sym typeface="Montserrat Bold"/>
              </a:rPr>
              <a:t>Metodo de Hummer: </a:t>
            </a:r>
          </a:p>
        </p:txBody>
      </p:sp>
      <p:sp>
        <p:nvSpPr>
          <p:cNvPr id="6" name="TextBox 6"/>
          <p:cNvSpPr txBox="1"/>
          <p:nvPr/>
        </p:nvSpPr>
        <p:spPr>
          <a:xfrm>
            <a:off x="1618930" y="8439396"/>
            <a:ext cx="15050139" cy="984250"/>
          </a:xfrm>
          <a:prstGeom prst="rect">
            <a:avLst/>
          </a:prstGeom>
        </p:spPr>
        <p:txBody>
          <a:bodyPr lIns="0" tIns="0" rIns="0" bIns="0" rtlCol="0" anchor="t">
            <a:spAutoFit/>
          </a:bodyPr>
          <a:lstStyle/>
          <a:p>
            <a:pPr algn="l">
              <a:lnSpc>
                <a:spcPts val="2600"/>
              </a:lnSpc>
              <a:spcBef>
                <a:spcPct val="0"/>
              </a:spcBef>
            </a:pPr>
            <a:r>
              <a:rPr lang="en-US" sz="2000" b="1">
                <a:solidFill>
                  <a:srgbClr val="231F20"/>
                </a:solidFill>
                <a:latin typeface="Times New Roman Bold"/>
                <a:ea typeface="Times New Roman Bold"/>
                <a:cs typeface="Times New Roman Bold"/>
                <a:sym typeface="Times New Roman Bold"/>
              </a:rPr>
              <a:t>Figure 1. </a:t>
            </a:r>
            <a:r>
              <a:rPr lang="en-US" sz="2000">
                <a:solidFill>
                  <a:srgbClr val="231F20"/>
                </a:solidFill>
                <a:latin typeface="Times New Roman"/>
                <a:ea typeface="Times New Roman"/>
                <a:cs typeface="Times New Roman"/>
                <a:sym typeface="Times New Roman"/>
              </a:rPr>
              <a:t>Representación esquemática del proceso de síntesis de GO. a) Etapa inicial que involucra la adición de los reactivos principales. b) Etapa en baño de hielo, durante la cual se introduce gradualmente el permanganato de potasio. c) Adición de agua desionizada a la mezcla de reacción. d) Etapa final con la adición de peróxido de hidrógeno para completar el proceso.</a:t>
            </a:r>
          </a:p>
        </p:txBody>
      </p:sp>
      <p:sp>
        <p:nvSpPr>
          <p:cNvPr id="7" name="Freeform 7"/>
          <p:cNvSpPr/>
          <p:nvPr/>
        </p:nvSpPr>
        <p:spPr>
          <a:xfrm>
            <a:off x="333017" y="3612144"/>
            <a:ext cx="4422432" cy="4036474"/>
          </a:xfrm>
          <a:custGeom>
            <a:avLst/>
            <a:gdLst/>
            <a:ahLst/>
            <a:cxnLst/>
            <a:rect l="l" t="t" r="r" b="b"/>
            <a:pathLst>
              <a:path w="4422432" h="4036474">
                <a:moveTo>
                  <a:pt x="0" y="0"/>
                </a:moveTo>
                <a:lnTo>
                  <a:pt x="4422431" y="0"/>
                </a:lnTo>
                <a:lnTo>
                  <a:pt x="4422431" y="4036475"/>
                </a:lnTo>
                <a:lnTo>
                  <a:pt x="0" y="403647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PE"/>
          </a:p>
        </p:txBody>
      </p:sp>
      <p:sp>
        <p:nvSpPr>
          <p:cNvPr id="8" name="Freeform 8"/>
          <p:cNvSpPr/>
          <p:nvPr/>
        </p:nvSpPr>
        <p:spPr>
          <a:xfrm>
            <a:off x="4721568" y="3612144"/>
            <a:ext cx="4422432" cy="4036474"/>
          </a:xfrm>
          <a:custGeom>
            <a:avLst/>
            <a:gdLst/>
            <a:ahLst/>
            <a:cxnLst/>
            <a:rect l="l" t="t" r="r" b="b"/>
            <a:pathLst>
              <a:path w="4422432" h="4036474">
                <a:moveTo>
                  <a:pt x="0" y="0"/>
                </a:moveTo>
                <a:lnTo>
                  <a:pt x="4422432" y="0"/>
                </a:lnTo>
                <a:lnTo>
                  <a:pt x="4422432" y="4036475"/>
                </a:lnTo>
                <a:lnTo>
                  <a:pt x="0" y="403647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PE"/>
          </a:p>
        </p:txBody>
      </p:sp>
      <p:sp>
        <p:nvSpPr>
          <p:cNvPr id="9" name="TextBox 9"/>
          <p:cNvSpPr txBox="1"/>
          <p:nvPr/>
        </p:nvSpPr>
        <p:spPr>
          <a:xfrm>
            <a:off x="1831048" y="3334395"/>
            <a:ext cx="1426369" cy="277749"/>
          </a:xfrm>
          <a:prstGeom prst="rect">
            <a:avLst/>
          </a:prstGeom>
        </p:spPr>
        <p:txBody>
          <a:bodyPr lIns="0" tIns="0" rIns="0" bIns="0" rtlCol="0" anchor="t">
            <a:spAutoFit/>
          </a:bodyPr>
          <a:lstStyle/>
          <a:p>
            <a:pPr algn="ctr">
              <a:lnSpc>
                <a:spcPts val="2207"/>
              </a:lnSpc>
              <a:spcBef>
                <a:spcPct val="0"/>
              </a:spcBef>
            </a:pPr>
            <a:r>
              <a:rPr lang="en-US" sz="1599" b="1" i="1" spc="15" dirty="0">
                <a:solidFill>
                  <a:srgbClr val="000000"/>
                </a:solidFill>
                <a:latin typeface="Open Sauce Bold Italics"/>
                <a:ea typeface="Open Sauce Bold Italics"/>
                <a:cs typeface="Open Sauce Bold Italics"/>
                <a:sym typeface="Open Sauce Bold Italics"/>
              </a:rPr>
              <a:t>Pre-</a:t>
            </a:r>
            <a:r>
              <a:rPr lang="en-US" sz="1599" b="1" i="1" spc="15" dirty="0" err="1">
                <a:solidFill>
                  <a:srgbClr val="000000"/>
                </a:solidFill>
                <a:latin typeface="Open Sauce Bold Italics"/>
                <a:ea typeface="Open Sauce Bold Italics"/>
                <a:cs typeface="Open Sauce Bold Italics"/>
                <a:sym typeface="Open Sauce Bold Italics"/>
              </a:rPr>
              <a:t>oxidación</a:t>
            </a:r>
            <a:endParaRPr lang="en-US" sz="1599" b="1" i="1" spc="15" dirty="0">
              <a:solidFill>
                <a:srgbClr val="000000"/>
              </a:solidFill>
              <a:latin typeface="Open Sauce Bold Italics"/>
              <a:ea typeface="Open Sauce Bold Italics"/>
              <a:cs typeface="Open Sauce Bold Italics"/>
              <a:sym typeface="Open Sauce Bold Italics"/>
            </a:endParaRPr>
          </a:p>
        </p:txBody>
      </p:sp>
      <p:sp>
        <p:nvSpPr>
          <p:cNvPr id="10" name="TextBox 10"/>
          <p:cNvSpPr txBox="1"/>
          <p:nvPr/>
        </p:nvSpPr>
        <p:spPr>
          <a:xfrm>
            <a:off x="6412719" y="3334395"/>
            <a:ext cx="1040130" cy="277749"/>
          </a:xfrm>
          <a:prstGeom prst="rect">
            <a:avLst/>
          </a:prstGeom>
        </p:spPr>
        <p:txBody>
          <a:bodyPr lIns="0" tIns="0" rIns="0" bIns="0" rtlCol="0" anchor="t">
            <a:spAutoFit/>
          </a:bodyPr>
          <a:lstStyle/>
          <a:p>
            <a:pPr algn="ctr">
              <a:lnSpc>
                <a:spcPts val="2207"/>
              </a:lnSpc>
              <a:spcBef>
                <a:spcPct val="0"/>
              </a:spcBef>
            </a:pPr>
            <a:r>
              <a:rPr lang="en-US" sz="1599" b="1" i="1" spc="15" dirty="0" err="1">
                <a:solidFill>
                  <a:srgbClr val="000000"/>
                </a:solidFill>
                <a:latin typeface="Open Sauce Bold Italics"/>
                <a:ea typeface="Open Sauce Bold Italics"/>
                <a:cs typeface="Open Sauce Bold Italics"/>
                <a:sym typeface="Open Sauce Bold Italics"/>
              </a:rPr>
              <a:t>Oxidación</a:t>
            </a:r>
            <a:endParaRPr lang="en-US" sz="1599" b="1" i="1" spc="15" dirty="0">
              <a:solidFill>
                <a:srgbClr val="000000"/>
              </a:solidFill>
              <a:latin typeface="Open Sauce Bold Italics"/>
              <a:ea typeface="Open Sauce Bold Italics"/>
              <a:cs typeface="Open Sauce Bold Italics"/>
              <a:sym typeface="Open Sauce Bold Itali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Freeform 2"/>
          <p:cNvSpPr/>
          <p:nvPr/>
        </p:nvSpPr>
        <p:spPr>
          <a:xfrm rot="-10800000">
            <a:off x="-305814" y="-323115"/>
            <a:ext cx="7936661" cy="2279986"/>
          </a:xfrm>
          <a:custGeom>
            <a:avLst/>
            <a:gdLst/>
            <a:ahLst/>
            <a:cxnLst/>
            <a:rect l="l" t="t" r="r" b="b"/>
            <a:pathLst>
              <a:path w="7936661" h="2279986">
                <a:moveTo>
                  <a:pt x="0" y="0"/>
                </a:moveTo>
                <a:lnTo>
                  <a:pt x="7936662" y="0"/>
                </a:lnTo>
                <a:lnTo>
                  <a:pt x="7936662" y="2279987"/>
                </a:lnTo>
                <a:lnTo>
                  <a:pt x="0" y="22799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PE"/>
          </a:p>
        </p:txBody>
      </p:sp>
      <p:sp>
        <p:nvSpPr>
          <p:cNvPr id="3" name="Freeform 3"/>
          <p:cNvSpPr/>
          <p:nvPr/>
        </p:nvSpPr>
        <p:spPr>
          <a:xfrm>
            <a:off x="15523541" y="-2380515"/>
            <a:ext cx="4122295" cy="4114800"/>
          </a:xfrm>
          <a:custGeom>
            <a:avLst/>
            <a:gdLst/>
            <a:ahLst/>
            <a:cxnLst/>
            <a:rect l="l" t="t" r="r" b="b"/>
            <a:pathLst>
              <a:path w="4122295" h="4114800">
                <a:moveTo>
                  <a:pt x="0" y="0"/>
                </a:moveTo>
                <a:lnTo>
                  <a:pt x="4122295" y="0"/>
                </a:lnTo>
                <a:lnTo>
                  <a:pt x="412229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PE"/>
          </a:p>
        </p:txBody>
      </p:sp>
      <p:grpSp>
        <p:nvGrpSpPr>
          <p:cNvPr id="4" name="Group 4"/>
          <p:cNvGrpSpPr/>
          <p:nvPr/>
        </p:nvGrpSpPr>
        <p:grpSpPr>
          <a:xfrm>
            <a:off x="882437" y="3597884"/>
            <a:ext cx="4841251" cy="762983"/>
            <a:chOff x="0" y="0"/>
            <a:chExt cx="1275062" cy="200950"/>
          </a:xfrm>
        </p:grpSpPr>
        <p:sp>
          <p:nvSpPr>
            <p:cNvPr id="5" name="Freeform 5"/>
            <p:cNvSpPr/>
            <p:nvPr/>
          </p:nvSpPr>
          <p:spPr>
            <a:xfrm>
              <a:off x="0" y="0"/>
              <a:ext cx="1275062" cy="200950"/>
            </a:xfrm>
            <a:custGeom>
              <a:avLst/>
              <a:gdLst/>
              <a:ahLst/>
              <a:cxnLst/>
              <a:rect l="l" t="t" r="r" b="b"/>
              <a:pathLst>
                <a:path w="1275062" h="200950">
                  <a:moveTo>
                    <a:pt x="81557" y="0"/>
                  </a:moveTo>
                  <a:lnTo>
                    <a:pt x="1193505" y="0"/>
                  </a:lnTo>
                  <a:cubicBezTo>
                    <a:pt x="1238548" y="0"/>
                    <a:pt x="1275062" y="36514"/>
                    <a:pt x="1275062" y="81557"/>
                  </a:cubicBezTo>
                  <a:lnTo>
                    <a:pt x="1275062" y="119393"/>
                  </a:lnTo>
                  <a:cubicBezTo>
                    <a:pt x="1275062" y="164436"/>
                    <a:pt x="1238548" y="200950"/>
                    <a:pt x="1193505" y="200950"/>
                  </a:cubicBezTo>
                  <a:lnTo>
                    <a:pt x="81557" y="200950"/>
                  </a:lnTo>
                  <a:cubicBezTo>
                    <a:pt x="36514" y="200950"/>
                    <a:pt x="0" y="164436"/>
                    <a:pt x="0" y="119393"/>
                  </a:cubicBezTo>
                  <a:lnTo>
                    <a:pt x="0" y="81557"/>
                  </a:lnTo>
                  <a:cubicBezTo>
                    <a:pt x="0" y="36514"/>
                    <a:pt x="36514" y="0"/>
                    <a:pt x="81557" y="0"/>
                  </a:cubicBezTo>
                  <a:close/>
                </a:path>
              </a:pathLst>
            </a:custGeom>
            <a:solidFill>
              <a:srgbClr val="96C15E"/>
            </a:solidFill>
          </p:spPr>
          <p:txBody>
            <a:bodyPr/>
            <a:lstStyle/>
            <a:p>
              <a:endParaRPr lang="es-PE"/>
            </a:p>
          </p:txBody>
        </p:sp>
        <p:sp>
          <p:nvSpPr>
            <p:cNvPr id="6" name="TextBox 6"/>
            <p:cNvSpPr txBox="1"/>
            <p:nvPr/>
          </p:nvSpPr>
          <p:spPr>
            <a:xfrm>
              <a:off x="0" y="-38100"/>
              <a:ext cx="1275062" cy="239050"/>
            </a:xfrm>
            <a:prstGeom prst="rect">
              <a:avLst/>
            </a:prstGeom>
          </p:spPr>
          <p:txBody>
            <a:bodyPr lIns="50800" tIns="50800" rIns="50800" bIns="50800" rtlCol="0" anchor="ctr"/>
            <a:lstStyle/>
            <a:p>
              <a:pPr algn="ctr">
                <a:lnSpc>
                  <a:spcPts val="2207"/>
                </a:lnSpc>
              </a:pPr>
              <a:r>
                <a:rPr lang="en-US" sz="1599" b="1" i="1" spc="15">
                  <a:solidFill>
                    <a:srgbClr val="FFFFFF"/>
                  </a:solidFill>
                  <a:latin typeface="Open Sauce Bold Italics"/>
                  <a:ea typeface="Open Sauce Bold Italics"/>
                  <a:cs typeface="Open Sauce Bold Italics"/>
                  <a:sym typeface="Open Sauce Bold Italics"/>
                </a:rPr>
                <a:t>Tiempo de oxidación</a:t>
              </a:r>
            </a:p>
          </p:txBody>
        </p:sp>
      </p:grpSp>
      <p:grpSp>
        <p:nvGrpSpPr>
          <p:cNvPr id="7" name="Group 7"/>
          <p:cNvGrpSpPr/>
          <p:nvPr/>
        </p:nvGrpSpPr>
        <p:grpSpPr>
          <a:xfrm>
            <a:off x="6746031" y="3597884"/>
            <a:ext cx="5060644" cy="762983"/>
            <a:chOff x="0" y="0"/>
            <a:chExt cx="1332845" cy="200950"/>
          </a:xfrm>
        </p:grpSpPr>
        <p:sp>
          <p:nvSpPr>
            <p:cNvPr id="8" name="Freeform 8"/>
            <p:cNvSpPr/>
            <p:nvPr/>
          </p:nvSpPr>
          <p:spPr>
            <a:xfrm>
              <a:off x="0" y="0"/>
              <a:ext cx="1332845" cy="200950"/>
            </a:xfrm>
            <a:custGeom>
              <a:avLst/>
              <a:gdLst/>
              <a:ahLst/>
              <a:cxnLst/>
              <a:rect l="l" t="t" r="r" b="b"/>
              <a:pathLst>
                <a:path w="1332845" h="200950">
                  <a:moveTo>
                    <a:pt x="78021" y="0"/>
                  </a:moveTo>
                  <a:lnTo>
                    <a:pt x="1254823" y="0"/>
                  </a:lnTo>
                  <a:cubicBezTo>
                    <a:pt x="1275516" y="0"/>
                    <a:pt x="1295361" y="8220"/>
                    <a:pt x="1309993" y="22852"/>
                  </a:cubicBezTo>
                  <a:cubicBezTo>
                    <a:pt x="1324625" y="37484"/>
                    <a:pt x="1332845" y="57329"/>
                    <a:pt x="1332845" y="78021"/>
                  </a:cubicBezTo>
                  <a:lnTo>
                    <a:pt x="1332845" y="122929"/>
                  </a:lnTo>
                  <a:cubicBezTo>
                    <a:pt x="1332845" y="143622"/>
                    <a:pt x="1324625" y="163467"/>
                    <a:pt x="1309993" y="178098"/>
                  </a:cubicBezTo>
                  <a:cubicBezTo>
                    <a:pt x="1295361" y="192730"/>
                    <a:pt x="1275516" y="200950"/>
                    <a:pt x="1254823" y="200950"/>
                  </a:cubicBezTo>
                  <a:lnTo>
                    <a:pt x="78021" y="200950"/>
                  </a:lnTo>
                  <a:cubicBezTo>
                    <a:pt x="34931" y="200950"/>
                    <a:pt x="0" y="166019"/>
                    <a:pt x="0" y="122929"/>
                  </a:cubicBezTo>
                  <a:lnTo>
                    <a:pt x="0" y="78021"/>
                  </a:lnTo>
                  <a:cubicBezTo>
                    <a:pt x="0" y="57329"/>
                    <a:pt x="8220" y="37484"/>
                    <a:pt x="22852" y="22852"/>
                  </a:cubicBezTo>
                  <a:cubicBezTo>
                    <a:pt x="37484" y="8220"/>
                    <a:pt x="57329" y="0"/>
                    <a:pt x="78021" y="0"/>
                  </a:cubicBezTo>
                  <a:close/>
                </a:path>
              </a:pathLst>
            </a:custGeom>
            <a:solidFill>
              <a:srgbClr val="96C15E"/>
            </a:solidFill>
          </p:spPr>
          <p:txBody>
            <a:bodyPr/>
            <a:lstStyle/>
            <a:p>
              <a:endParaRPr lang="es-PE"/>
            </a:p>
          </p:txBody>
        </p:sp>
        <p:sp>
          <p:nvSpPr>
            <p:cNvPr id="9" name="TextBox 9"/>
            <p:cNvSpPr txBox="1"/>
            <p:nvPr/>
          </p:nvSpPr>
          <p:spPr>
            <a:xfrm>
              <a:off x="0" y="-38100"/>
              <a:ext cx="1332845" cy="239050"/>
            </a:xfrm>
            <a:prstGeom prst="rect">
              <a:avLst/>
            </a:prstGeom>
          </p:spPr>
          <p:txBody>
            <a:bodyPr lIns="50800" tIns="50800" rIns="50800" bIns="50800" rtlCol="0" anchor="ctr"/>
            <a:lstStyle/>
            <a:p>
              <a:pPr algn="ctr">
                <a:lnSpc>
                  <a:spcPts val="2207"/>
                </a:lnSpc>
              </a:pPr>
              <a:r>
                <a:rPr lang="en-US" sz="1599" b="1" i="1" spc="15">
                  <a:solidFill>
                    <a:srgbClr val="FFFFFF"/>
                  </a:solidFill>
                  <a:latin typeface="Open Sauce Bold Italics"/>
                  <a:ea typeface="Open Sauce Bold Italics"/>
                  <a:cs typeface="Open Sauce Bold Italics"/>
                  <a:sym typeface="Open Sauce Bold Italics"/>
                </a:rPr>
                <a:t>Diferentes reactivos </a:t>
              </a:r>
            </a:p>
          </p:txBody>
        </p:sp>
      </p:grpSp>
      <p:grpSp>
        <p:nvGrpSpPr>
          <p:cNvPr id="10" name="Group 10"/>
          <p:cNvGrpSpPr/>
          <p:nvPr/>
        </p:nvGrpSpPr>
        <p:grpSpPr>
          <a:xfrm>
            <a:off x="12829019" y="3597884"/>
            <a:ext cx="5011890" cy="762983"/>
            <a:chOff x="0" y="0"/>
            <a:chExt cx="1320004" cy="200950"/>
          </a:xfrm>
        </p:grpSpPr>
        <p:sp>
          <p:nvSpPr>
            <p:cNvPr id="11" name="Freeform 11"/>
            <p:cNvSpPr/>
            <p:nvPr/>
          </p:nvSpPr>
          <p:spPr>
            <a:xfrm>
              <a:off x="0" y="0"/>
              <a:ext cx="1320004" cy="200950"/>
            </a:xfrm>
            <a:custGeom>
              <a:avLst/>
              <a:gdLst/>
              <a:ahLst/>
              <a:cxnLst/>
              <a:rect l="l" t="t" r="r" b="b"/>
              <a:pathLst>
                <a:path w="1320004" h="200950">
                  <a:moveTo>
                    <a:pt x="78780" y="0"/>
                  </a:moveTo>
                  <a:lnTo>
                    <a:pt x="1241224" y="0"/>
                  </a:lnTo>
                  <a:cubicBezTo>
                    <a:pt x="1284733" y="0"/>
                    <a:pt x="1320004" y="35271"/>
                    <a:pt x="1320004" y="78780"/>
                  </a:cubicBezTo>
                  <a:lnTo>
                    <a:pt x="1320004" y="122170"/>
                  </a:lnTo>
                  <a:cubicBezTo>
                    <a:pt x="1320004" y="165679"/>
                    <a:pt x="1284733" y="200950"/>
                    <a:pt x="1241224" y="200950"/>
                  </a:cubicBezTo>
                  <a:lnTo>
                    <a:pt x="78780" y="200950"/>
                  </a:lnTo>
                  <a:cubicBezTo>
                    <a:pt x="35271" y="200950"/>
                    <a:pt x="0" y="165679"/>
                    <a:pt x="0" y="122170"/>
                  </a:cubicBezTo>
                  <a:lnTo>
                    <a:pt x="0" y="78780"/>
                  </a:lnTo>
                  <a:cubicBezTo>
                    <a:pt x="0" y="35271"/>
                    <a:pt x="35271" y="0"/>
                    <a:pt x="78780" y="0"/>
                  </a:cubicBezTo>
                  <a:close/>
                </a:path>
              </a:pathLst>
            </a:custGeom>
            <a:solidFill>
              <a:srgbClr val="1C5739"/>
            </a:solidFill>
          </p:spPr>
          <p:txBody>
            <a:bodyPr/>
            <a:lstStyle/>
            <a:p>
              <a:endParaRPr lang="es-PE"/>
            </a:p>
          </p:txBody>
        </p:sp>
        <p:sp>
          <p:nvSpPr>
            <p:cNvPr id="12" name="TextBox 12"/>
            <p:cNvSpPr txBox="1"/>
            <p:nvPr/>
          </p:nvSpPr>
          <p:spPr>
            <a:xfrm>
              <a:off x="0" y="-38100"/>
              <a:ext cx="1320004" cy="239050"/>
            </a:xfrm>
            <a:prstGeom prst="rect">
              <a:avLst/>
            </a:prstGeom>
          </p:spPr>
          <p:txBody>
            <a:bodyPr lIns="50800" tIns="50800" rIns="50800" bIns="50800" rtlCol="0" anchor="ctr"/>
            <a:lstStyle/>
            <a:p>
              <a:pPr algn="ctr">
                <a:lnSpc>
                  <a:spcPts val="2207"/>
                </a:lnSpc>
              </a:pPr>
              <a:r>
                <a:rPr lang="en-US" sz="1599" b="1" i="1" spc="15">
                  <a:solidFill>
                    <a:srgbClr val="FFFFFF"/>
                  </a:solidFill>
                  <a:latin typeface="Open Sauce Bold Italics"/>
                  <a:ea typeface="Open Sauce Bold Italics"/>
                  <a:cs typeface="Open Sauce Bold Italics"/>
                  <a:sym typeface="Open Sauce Bold Italics"/>
                </a:rPr>
                <a:t>Temperatura de pre-oxidación </a:t>
              </a:r>
            </a:p>
          </p:txBody>
        </p:sp>
      </p:grpSp>
      <p:sp>
        <p:nvSpPr>
          <p:cNvPr id="13" name="Freeform 13"/>
          <p:cNvSpPr/>
          <p:nvPr/>
        </p:nvSpPr>
        <p:spPr>
          <a:xfrm>
            <a:off x="1388835" y="4833454"/>
            <a:ext cx="3828456" cy="3864918"/>
          </a:xfrm>
          <a:custGeom>
            <a:avLst/>
            <a:gdLst/>
            <a:ahLst/>
            <a:cxnLst/>
            <a:rect l="l" t="t" r="r" b="b"/>
            <a:pathLst>
              <a:path w="3828456" h="3864918">
                <a:moveTo>
                  <a:pt x="0" y="0"/>
                </a:moveTo>
                <a:lnTo>
                  <a:pt x="3828456" y="0"/>
                </a:lnTo>
                <a:lnTo>
                  <a:pt x="3828456" y="3864917"/>
                </a:lnTo>
                <a:lnTo>
                  <a:pt x="0" y="3864917"/>
                </a:lnTo>
                <a:lnTo>
                  <a:pt x="0" y="0"/>
                </a:lnTo>
                <a:close/>
              </a:path>
            </a:pathLst>
          </a:custGeom>
          <a:blipFill>
            <a:blip r:embed="rId6"/>
            <a:stretch>
              <a:fillRect/>
            </a:stretch>
          </a:blipFill>
        </p:spPr>
        <p:txBody>
          <a:bodyPr/>
          <a:lstStyle/>
          <a:p>
            <a:endParaRPr lang="es-PE"/>
          </a:p>
        </p:txBody>
      </p:sp>
      <p:sp>
        <p:nvSpPr>
          <p:cNvPr id="14" name="Freeform 14"/>
          <p:cNvSpPr/>
          <p:nvPr/>
        </p:nvSpPr>
        <p:spPr>
          <a:xfrm>
            <a:off x="5828174" y="4833454"/>
            <a:ext cx="7257067" cy="3980235"/>
          </a:xfrm>
          <a:custGeom>
            <a:avLst/>
            <a:gdLst/>
            <a:ahLst/>
            <a:cxnLst/>
            <a:rect l="l" t="t" r="r" b="b"/>
            <a:pathLst>
              <a:path w="7257067" h="3980235">
                <a:moveTo>
                  <a:pt x="0" y="0"/>
                </a:moveTo>
                <a:lnTo>
                  <a:pt x="7257066" y="0"/>
                </a:lnTo>
                <a:lnTo>
                  <a:pt x="7257066" y="3980235"/>
                </a:lnTo>
                <a:lnTo>
                  <a:pt x="0" y="3980235"/>
                </a:lnTo>
                <a:lnTo>
                  <a:pt x="0" y="0"/>
                </a:lnTo>
                <a:close/>
              </a:path>
            </a:pathLst>
          </a:custGeom>
          <a:blipFill>
            <a:blip r:embed="rId7"/>
            <a:stretch>
              <a:fillRect/>
            </a:stretch>
          </a:blipFill>
        </p:spPr>
        <p:txBody>
          <a:bodyPr/>
          <a:lstStyle/>
          <a:p>
            <a:endParaRPr lang="es-PE" dirty="0"/>
          </a:p>
        </p:txBody>
      </p:sp>
      <p:sp>
        <p:nvSpPr>
          <p:cNvPr id="15" name="Freeform 15"/>
          <p:cNvSpPr/>
          <p:nvPr/>
        </p:nvSpPr>
        <p:spPr>
          <a:xfrm rot="-3632740">
            <a:off x="8736708" y="6211854"/>
            <a:ext cx="1318219" cy="524891"/>
          </a:xfrm>
          <a:custGeom>
            <a:avLst/>
            <a:gdLst/>
            <a:ahLst/>
            <a:cxnLst/>
            <a:rect l="l" t="t" r="r" b="b"/>
            <a:pathLst>
              <a:path w="1318219" h="524891">
                <a:moveTo>
                  <a:pt x="0" y="0"/>
                </a:moveTo>
                <a:lnTo>
                  <a:pt x="1318218" y="0"/>
                </a:lnTo>
                <a:lnTo>
                  <a:pt x="1318218" y="524891"/>
                </a:lnTo>
                <a:lnTo>
                  <a:pt x="0" y="5248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PE"/>
          </a:p>
        </p:txBody>
      </p:sp>
      <p:sp>
        <p:nvSpPr>
          <p:cNvPr id="16" name="Freeform 16"/>
          <p:cNvSpPr/>
          <p:nvPr/>
        </p:nvSpPr>
        <p:spPr>
          <a:xfrm>
            <a:off x="13179005" y="4614308"/>
            <a:ext cx="4499448" cy="4354305"/>
          </a:xfrm>
          <a:custGeom>
            <a:avLst/>
            <a:gdLst/>
            <a:ahLst/>
            <a:cxnLst/>
            <a:rect l="l" t="t" r="r" b="b"/>
            <a:pathLst>
              <a:path w="4499448" h="4354305">
                <a:moveTo>
                  <a:pt x="0" y="0"/>
                </a:moveTo>
                <a:lnTo>
                  <a:pt x="4499448" y="0"/>
                </a:lnTo>
                <a:lnTo>
                  <a:pt x="4499448" y="4354305"/>
                </a:lnTo>
                <a:lnTo>
                  <a:pt x="0" y="4354305"/>
                </a:lnTo>
                <a:lnTo>
                  <a:pt x="0" y="0"/>
                </a:lnTo>
                <a:close/>
              </a:path>
            </a:pathLst>
          </a:custGeom>
          <a:blipFill>
            <a:blip r:embed="rId10"/>
            <a:stretch>
              <a:fillRect/>
            </a:stretch>
          </a:blipFill>
        </p:spPr>
        <p:txBody>
          <a:bodyPr/>
          <a:lstStyle/>
          <a:p>
            <a:endParaRPr lang="es-PE"/>
          </a:p>
        </p:txBody>
      </p:sp>
      <p:sp>
        <p:nvSpPr>
          <p:cNvPr id="17" name="TextBox 17"/>
          <p:cNvSpPr txBox="1"/>
          <p:nvPr/>
        </p:nvSpPr>
        <p:spPr>
          <a:xfrm>
            <a:off x="2223026" y="1839060"/>
            <a:ext cx="16702251" cy="669992"/>
          </a:xfrm>
          <a:prstGeom prst="rect">
            <a:avLst/>
          </a:prstGeom>
        </p:spPr>
        <p:txBody>
          <a:bodyPr lIns="0" tIns="0" rIns="0" bIns="0" rtlCol="0" anchor="t">
            <a:spAutoFit/>
          </a:bodyPr>
          <a:lstStyle/>
          <a:p>
            <a:pPr marL="0" lvl="0" indent="0" algn="l">
              <a:lnSpc>
                <a:spcPts val="5070"/>
              </a:lnSpc>
              <a:spcBef>
                <a:spcPct val="0"/>
              </a:spcBef>
            </a:pPr>
            <a:r>
              <a:rPr lang="en-US" sz="5121" b="1" spc="179">
                <a:solidFill>
                  <a:srgbClr val="040506"/>
                </a:solidFill>
                <a:latin typeface="Montserrat Bold"/>
                <a:ea typeface="Montserrat Bold"/>
                <a:cs typeface="Montserrat Bold"/>
                <a:sym typeface="Montserrat Bold"/>
              </a:rPr>
              <a:t>Modificaciones del Metodo de Hummer: </a:t>
            </a:r>
          </a:p>
        </p:txBody>
      </p:sp>
      <p:sp>
        <p:nvSpPr>
          <p:cNvPr id="18" name="TextBox 18"/>
          <p:cNvSpPr txBox="1"/>
          <p:nvPr/>
        </p:nvSpPr>
        <p:spPr>
          <a:xfrm>
            <a:off x="9395817" y="5217355"/>
            <a:ext cx="1910239" cy="553974"/>
          </a:xfrm>
          <a:prstGeom prst="rect">
            <a:avLst/>
          </a:prstGeom>
        </p:spPr>
        <p:txBody>
          <a:bodyPr lIns="0" tIns="0" rIns="0" bIns="0" rtlCol="0" anchor="t">
            <a:spAutoFit/>
          </a:bodyPr>
          <a:lstStyle/>
          <a:p>
            <a:pPr algn="ctr">
              <a:lnSpc>
                <a:spcPts val="2207"/>
              </a:lnSpc>
              <a:spcBef>
                <a:spcPct val="0"/>
              </a:spcBef>
            </a:pPr>
            <a:r>
              <a:rPr lang="en-US" sz="1599" b="1" i="1" spc="15" dirty="0">
                <a:solidFill>
                  <a:srgbClr val="040506"/>
                </a:solidFill>
                <a:latin typeface="Open Sauce Bold Italics"/>
                <a:ea typeface="Open Sauce Bold Italics"/>
                <a:cs typeface="Open Sauce Bold Italics"/>
                <a:sym typeface="Open Sauce Bold Italics"/>
              </a:rPr>
              <a:t> </a:t>
            </a:r>
            <a:r>
              <a:rPr lang="en-US" sz="1599" b="1" i="1" spc="15" dirty="0" err="1">
                <a:solidFill>
                  <a:srgbClr val="040506"/>
                </a:solidFill>
                <a:latin typeface="Open Sauce Bold Italics"/>
                <a:ea typeface="Open Sauce Bold Italics"/>
                <a:cs typeface="Open Sauce Bold Italics"/>
                <a:sym typeface="Open Sauce Bold Italics"/>
              </a:rPr>
              <a:t>ácido</a:t>
            </a:r>
            <a:r>
              <a:rPr lang="en-US" sz="1599" b="1" i="1" spc="15" dirty="0">
                <a:solidFill>
                  <a:srgbClr val="040506"/>
                </a:solidFill>
                <a:latin typeface="Open Sauce Bold Italics"/>
                <a:ea typeface="Open Sauce Bold Italics"/>
                <a:cs typeface="Open Sauce Bold Italics"/>
                <a:sym typeface="Open Sauce Bold Italics"/>
              </a:rPr>
              <a:t> </a:t>
            </a:r>
            <a:r>
              <a:rPr lang="en-US" sz="1599" b="1" i="1" spc="15" dirty="0" err="1">
                <a:solidFill>
                  <a:srgbClr val="040506"/>
                </a:solidFill>
                <a:latin typeface="Open Sauce Bold Italics"/>
                <a:ea typeface="Open Sauce Bold Italics"/>
                <a:cs typeface="Open Sauce Bold Italics"/>
                <a:sym typeface="Open Sauce Bold Italics"/>
              </a:rPr>
              <a:t>fosfórico</a:t>
            </a:r>
            <a:r>
              <a:rPr lang="en-US" sz="1599" b="1" i="1" spc="15" dirty="0">
                <a:solidFill>
                  <a:srgbClr val="040506"/>
                </a:solidFill>
                <a:latin typeface="Open Sauce Bold Italics"/>
                <a:ea typeface="Open Sauce Bold Italics"/>
                <a:cs typeface="Open Sauce Bold Italics"/>
                <a:sym typeface="Open Sauce Bold Italics"/>
              </a:rPr>
              <a:t> (H3PO4)</a:t>
            </a:r>
          </a:p>
        </p:txBody>
      </p:sp>
      <p:sp>
        <p:nvSpPr>
          <p:cNvPr id="19" name="Freeform 19"/>
          <p:cNvSpPr/>
          <p:nvPr/>
        </p:nvSpPr>
        <p:spPr>
          <a:xfrm>
            <a:off x="12957129" y="4614308"/>
            <a:ext cx="4755669" cy="4340629"/>
          </a:xfrm>
          <a:custGeom>
            <a:avLst/>
            <a:gdLst/>
            <a:ahLst/>
            <a:cxnLst/>
            <a:rect l="l" t="t" r="r" b="b"/>
            <a:pathLst>
              <a:path w="4755669" h="4340629">
                <a:moveTo>
                  <a:pt x="0" y="0"/>
                </a:moveTo>
                <a:lnTo>
                  <a:pt x="4755669" y="0"/>
                </a:lnTo>
                <a:lnTo>
                  <a:pt x="4755669" y="4340629"/>
                </a:lnTo>
                <a:lnTo>
                  <a:pt x="0" y="434062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s-P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8" grpId="0"/>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Freeform 2"/>
          <p:cNvSpPr/>
          <p:nvPr/>
        </p:nvSpPr>
        <p:spPr>
          <a:xfrm rot="-10800000">
            <a:off x="-305814" y="-323115"/>
            <a:ext cx="7936661" cy="2279986"/>
          </a:xfrm>
          <a:custGeom>
            <a:avLst/>
            <a:gdLst/>
            <a:ahLst/>
            <a:cxnLst/>
            <a:rect l="l" t="t" r="r" b="b"/>
            <a:pathLst>
              <a:path w="7936661" h="2279986">
                <a:moveTo>
                  <a:pt x="0" y="0"/>
                </a:moveTo>
                <a:lnTo>
                  <a:pt x="7936662" y="0"/>
                </a:lnTo>
                <a:lnTo>
                  <a:pt x="7936662" y="2279987"/>
                </a:lnTo>
                <a:lnTo>
                  <a:pt x="0" y="22799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PE"/>
          </a:p>
        </p:txBody>
      </p:sp>
      <p:sp>
        <p:nvSpPr>
          <p:cNvPr id="3" name="Freeform 3"/>
          <p:cNvSpPr/>
          <p:nvPr/>
        </p:nvSpPr>
        <p:spPr>
          <a:xfrm>
            <a:off x="15523541" y="-2380515"/>
            <a:ext cx="4122295" cy="4114800"/>
          </a:xfrm>
          <a:custGeom>
            <a:avLst/>
            <a:gdLst/>
            <a:ahLst/>
            <a:cxnLst/>
            <a:rect l="l" t="t" r="r" b="b"/>
            <a:pathLst>
              <a:path w="4122295" h="4114800">
                <a:moveTo>
                  <a:pt x="0" y="0"/>
                </a:moveTo>
                <a:lnTo>
                  <a:pt x="4122295" y="0"/>
                </a:lnTo>
                <a:lnTo>
                  <a:pt x="412229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PE"/>
          </a:p>
        </p:txBody>
      </p:sp>
      <p:grpSp>
        <p:nvGrpSpPr>
          <p:cNvPr id="4" name="Group 4"/>
          <p:cNvGrpSpPr/>
          <p:nvPr/>
        </p:nvGrpSpPr>
        <p:grpSpPr>
          <a:xfrm>
            <a:off x="2298115" y="3695392"/>
            <a:ext cx="5011890" cy="762983"/>
            <a:chOff x="0" y="0"/>
            <a:chExt cx="1320004" cy="200950"/>
          </a:xfrm>
        </p:grpSpPr>
        <p:sp>
          <p:nvSpPr>
            <p:cNvPr id="5" name="Freeform 5"/>
            <p:cNvSpPr/>
            <p:nvPr/>
          </p:nvSpPr>
          <p:spPr>
            <a:xfrm>
              <a:off x="0" y="0"/>
              <a:ext cx="1320004" cy="200950"/>
            </a:xfrm>
            <a:custGeom>
              <a:avLst/>
              <a:gdLst/>
              <a:ahLst/>
              <a:cxnLst/>
              <a:rect l="l" t="t" r="r" b="b"/>
              <a:pathLst>
                <a:path w="1320004" h="200950">
                  <a:moveTo>
                    <a:pt x="78780" y="0"/>
                  </a:moveTo>
                  <a:lnTo>
                    <a:pt x="1241224" y="0"/>
                  </a:lnTo>
                  <a:cubicBezTo>
                    <a:pt x="1284733" y="0"/>
                    <a:pt x="1320004" y="35271"/>
                    <a:pt x="1320004" y="78780"/>
                  </a:cubicBezTo>
                  <a:lnTo>
                    <a:pt x="1320004" y="122170"/>
                  </a:lnTo>
                  <a:cubicBezTo>
                    <a:pt x="1320004" y="165679"/>
                    <a:pt x="1284733" y="200950"/>
                    <a:pt x="1241224" y="200950"/>
                  </a:cubicBezTo>
                  <a:lnTo>
                    <a:pt x="78780" y="200950"/>
                  </a:lnTo>
                  <a:cubicBezTo>
                    <a:pt x="35271" y="200950"/>
                    <a:pt x="0" y="165679"/>
                    <a:pt x="0" y="122170"/>
                  </a:cubicBezTo>
                  <a:lnTo>
                    <a:pt x="0" y="78780"/>
                  </a:lnTo>
                  <a:cubicBezTo>
                    <a:pt x="0" y="35271"/>
                    <a:pt x="35271" y="0"/>
                    <a:pt x="78780" y="0"/>
                  </a:cubicBezTo>
                  <a:close/>
                </a:path>
              </a:pathLst>
            </a:custGeom>
            <a:solidFill>
              <a:srgbClr val="1C5739"/>
            </a:solidFill>
          </p:spPr>
          <p:txBody>
            <a:bodyPr/>
            <a:lstStyle/>
            <a:p>
              <a:endParaRPr lang="es-PE"/>
            </a:p>
          </p:txBody>
        </p:sp>
        <p:sp>
          <p:nvSpPr>
            <p:cNvPr id="6" name="TextBox 6"/>
            <p:cNvSpPr txBox="1"/>
            <p:nvPr/>
          </p:nvSpPr>
          <p:spPr>
            <a:xfrm>
              <a:off x="0" y="-38100"/>
              <a:ext cx="1320004" cy="239050"/>
            </a:xfrm>
            <a:prstGeom prst="rect">
              <a:avLst/>
            </a:prstGeom>
          </p:spPr>
          <p:txBody>
            <a:bodyPr lIns="50800" tIns="50800" rIns="50800" bIns="50800" rtlCol="0" anchor="ctr"/>
            <a:lstStyle/>
            <a:p>
              <a:pPr algn="ctr">
                <a:lnSpc>
                  <a:spcPts val="2207"/>
                </a:lnSpc>
              </a:pPr>
              <a:r>
                <a:rPr lang="en-US" sz="1599" b="1" i="1" spc="15" dirty="0" err="1">
                  <a:solidFill>
                    <a:srgbClr val="FFFFFF"/>
                  </a:solidFill>
                  <a:latin typeface="Open Sauce Bold Italics"/>
                  <a:ea typeface="Open Sauce Bold Italics"/>
                  <a:cs typeface="Open Sauce Bold Italics"/>
                  <a:sym typeface="Open Sauce Bold Italics"/>
                </a:rPr>
                <a:t>Temperatura</a:t>
              </a:r>
              <a:r>
                <a:rPr lang="en-US" sz="1599" b="1" i="1" spc="15" dirty="0">
                  <a:solidFill>
                    <a:srgbClr val="FFFFFF"/>
                  </a:solidFill>
                  <a:latin typeface="Open Sauce Bold Italics"/>
                  <a:ea typeface="Open Sauce Bold Italics"/>
                  <a:cs typeface="Open Sauce Bold Italics"/>
                  <a:sym typeface="Open Sauce Bold Italics"/>
                </a:rPr>
                <a:t> de pre-</a:t>
              </a:r>
              <a:r>
                <a:rPr lang="en-US" sz="1599" b="1" i="1" spc="15" dirty="0" err="1">
                  <a:solidFill>
                    <a:srgbClr val="FFFFFF"/>
                  </a:solidFill>
                  <a:latin typeface="Open Sauce Bold Italics"/>
                  <a:ea typeface="Open Sauce Bold Italics"/>
                  <a:cs typeface="Open Sauce Bold Italics"/>
                  <a:sym typeface="Open Sauce Bold Italics"/>
                </a:rPr>
                <a:t>oxidación</a:t>
              </a:r>
              <a:r>
                <a:rPr lang="en-US" sz="1599" b="1" i="1" spc="15" dirty="0">
                  <a:solidFill>
                    <a:srgbClr val="FFFFFF"/>
                  </a:solidFill>
                  <a:latin typeface="Open Sauce Bold Italics"/>
                  <a:ea typeface="Open Sauce Bold Italics"/>
                  <a:cs typeface="Open Sauce Bold Italics"/>
                  <a:sym typeface="Open Sauce Bold Italics"/>
                </a:rPr>
                <a:t> </a:t>
              </a:r>
            </a:p>
          </p:txBody>
        </p:sp>
      </p:grpSp>
      <p:sp>
        <p:nvSpPr>
          <p:cNvPr id="7" name="Freeform 7"/>
          <p:cNvSpPr/>
          <p:nvPr/>
        </p:nvSpPr>
        <p:spPr>
          <a:xfrm>
            <a:off x="2554336" y="4743927"/>
            <a:ext cx="4499448" cy="4354305"/>
          </a:xfrm>
          <a:custGeom>
            <a:avLst/>
            <a:gdLst/>
            <a:ahLst/>
            <a:cxnLst/>
            <a:rect l="l" t="t" r="r" b="b"/>
            <a:pathLst>
              <a:path w="4499448" h="4354305">
                <a:moveTo>
                  <a:pt x="0" y="0"/>
                </a:moveTo>
                <a:lnTo>
                  <a:pt x="4499449" y="0"/>
                </a:lnTo>
                <a:lnTo>
                  <a:pt x="4499449" y="4354305"/>
                </a:lnTo>
                <a:lnTo>
                  <a:pt x="0" y="4354305"/>
                </a:lnTo>
                <a:lnTo>
                  <a:pt x="0" y="0"/>
                </a:lnTo>
                <a:close/>
              </a:path>
            </a:pathLst>
          </a:custGeom>
          <a:blipFill>
            <a:blip r:embed="rId6"/>
            <a:stretch>
              <a:fillRect/>
            </a:stretch>
          </a:blipFill>
        </p:spPr>
        <p:txBody>
          <a:bodyPr/>
          <a:lstStyle/>
          <a:p>
            <a:endParaRPr lang="es-PE"/>
          </a:p>
        </p:txBody>
      </p:sp>
      <p:sp>
        <p:nvSpPr>
          <p:cNvPr id="8" name="TextBox 8"/>
          <p:cNvSpPr txBox="1"/>
          <p:nvPr/>
        </p:nvSpPr>
        <p:spPr>
          <a:xfrm>
            <a:off x="5711592" y="1598802"/>
            <a:ext cx="6512626" cy="752669"/>
          </a:xfrm>
          <a:prstGeom prst="rect">
            <a:avLst/>
          </a:prstGeom>
        </p:spPr>
        <p:txBody>
          <a:bodyPr lIns="0" tIns="0" rIns="0" bIns="0" rtlCol="0" anchor="t">
            <a:spAutoFit/>
          </a:bodyPr>
          <a:lstStyle/>
          <a:p>
            <a:pPr marL="0" lvl="0" indent="0" algn="l">
              <a:lnSpc>
                <a:spcPts val="5664"/>
              </a:lnSpc>
              <a:spcBef>
                <a:spcPct val="0"/>
              </a:spcBef>
            </a:pPr>
            <a:r>
              <a:rPr lang="en-US" sz="5721" b="1" spc="200">
                <a:solidFill>
                  <a:srgbClr val="040506"/>
                </a:solidFill>
                <a:latin typeface="Montserrat Bold"/>
                <a:ea typeface="Montserrat Bold"/>
                <a:cs typeface="Montserrat Bold"/>
                <a:sym typeface="Montserrat Bold"/>
              </a:rPr>
              <a:t>En este trabajo: </a:t>
            </a:r>
          </a:p>
        </p:txBody>
      </p:sp>
      <p:grpSp>
        <p:nvGrpSpPr>
          <p:cNvPr id="9" name="Group 9"/>
          <p:cNvGrpSpPr/>
          <p:nvPr/>
        </p:nvGrpSpPr>
        <p:grpSpPr>
          <a:xfrm>
            <a:off x="11990956" y="3513521"/>
            <a:ext cx="4143524" cy="670705"/>
            <a:chOff x="0" y="0"/>
            <a:chExt cx="1091299" cy="176647"/>
          </a:xfrm>
        </p:grpSpPr>
        <p:sp>
          <p:nvSpPr>
            <p:cNvPr id="10" name="Freeform 10"/>
            <p:cNvSpPr/>
            <p:nvPr/>
          </p:nvSpPr>
          <p:spPr>
            <a:xfrm>
              <a:off x="0" y="0"/>
              <a:ext cx="1091299" cy="176647"/>
            </a:xfrm>
            <a:custGeom>
              <a:avLst/>
              <a:gdLst/>
              <a:ahLst/>
              <a:cxnLst/>
              <a:rect l="l" t="t" r="r" b="b"/>
              <a:pathLst>
                <a:path w="1091299" h="176647">
                  <a:moveTo>
                    <a:pt x="88323" y="0"/>
                  </a:moveTo>
                  <a:lnTo>
                    <a:pt x="1002975" y="0"/>
                  </a:lnTo>
                  <a:cubicBezTo>
                    <a:pt x="1051755" y="0"/>
                    <a:pt x="1091299" y="39544"/>
                    <a:pt x="1091299" y="88323"/>
                  </a:cubicBezTo>
                  <a:lnTo>
                    <a:pt x="1091299" y="88323"/>
                  </a:lnTo>
                  <a:cubicBezTo>
                    <a:pt x="1091299" y="137103"/>
                    <a:pt x="1051755" y="176647"/>
                    <a:pt x="1002975" y="176647"/>
                  </a:cubicBezTo>
                  <a:lnTo>
                    <a:pt x="88323" y="176647"/>
                  </a:lnTo>
                  <a:cubicBezTo>
                    <a:pt x="39544" y="176647"/>
                    <a:pt x="0" y="137103"/>
                    <a:pt x="0" y="88323"/>
                  </a:cubicBezTo>
                  <a:lnTo>
                    <a:pt x="0" y="88323"/>
                  </a:lnTo>
                  <a:cubicBezTo>
                    <a:pt x="0" y="39544"/>
                    <a:pt x="39544" y="0"/>
                    <a:pt x="88323" y="0"/>
                  </a:cubicBezTo>
                  <a:close/>
                </a:path>
              </a:pathLst>
            </a:custGeom>
            <a:solidFill>
              <a:srgbClr val="1C5739"/>
            </a:solidFill>
          </p:spPr>
          <p:txBody>
            <a:bodyPr/>
            <a:lstStyle/>
            <a:p>
              <a:endParaRPr lang="es-PE"/>
            </a:p>
          </p:txBody>
        </p:sp>
        <p:sp>
          <p:nvSpPr>
            <p:cNvPr id="11" name="TextBox 11"/>
            <p:cNvSpPr txBox="1"/>
            <p:nvPr/>
          </p:nvSpPr>
          <p:spPr>
            <a:xfrm>
              <a:off x="0" y="-38100"/>
              <a:ext cx="1091299" cy="214747"/>
            </a:xfrm>
            <a:prstGeom prst="rect">
              <a:avLst/>
            </a:prstGeom>
          </p:spPr>
          <p:txBody>
            <a:bodyPr lIns="50800" tIns="50800" rIns="50800" bIns="50800" rtlCol="0" anchor="ctr"/>
            <a:lstStyle/>
            <a:p>
              <a:pPr algn="ctr">
                <a:lnSpc>
                  <a:spcPts val="2207"/>
                </a:lnSpc>
              </a:pPr>
              <a:r>
                <a:rPr lang="en-US" sz="1599" b="1" i="1" spc="15">
                  <a:solidFill>
                    <a:srgbClr val="FFFFFF"/>
                  </a:solidFill>
                  <a:latin typeface="Open Sauce Bold Italics"/>
                  <a:ea typeface="Open Sauce Bold Italics"/>
                  <a:cs typeface="Open Sauce Bold Italics"/>
                  <a:sym typeface="Open Sauce Bold Italics"/>
                </a:rPr>
                <a:t>25ºC : GO-1</a:t>
              </a:r>
            </a:p>
          </p:txBody>
        </p:sp>
      </p:grpSp>
      <p:grpSp>
        <p:nvGrpSpPr>
          <p:cNvPr id="12" name="Group 12"/>
          <p:cNvGrpSpPr/>
          <p:nvPr/>
        </p:nvGrpSpPr>
        <p:grpSpPr>
          <a:xfrm>
            <a:off x="12040573" y="5143500"/>
            <a:ext cx="4044290" cy="702229"/>
            <a:chOff x="0" y="0"/>
            <a:chExt cx="1065163" cy="184949"/>
          </a:xfrm>
        </p:grpSpPr>
        <p:sp>
          <p:nvSpPr>
            <p:cNvPr id="13" name="Freeform 13"/>
            <p:cNvSpPr/>
            <p:nvPr/>
          </p:nvSpPr>
          <p:spPr>
            <a:xfrm>
              <a:off x="0" y="0"/>
              <a:ext cx="1065163" cy="184949"/>
            </a:xfrm>
            <a:custGeom>
              <a:avLst/>
              <a:gdLst/>
              <a:ahLst/>
              <a:cxnLst/>
              <a:rect l="l" t="t" r="r" b="b"/>
              <a:pathLst>
                <a:path w="1065163" h="184949">
                  <a:moveTo>
                    <a:pt x="92475" y="0"/>
                  </a:moveTo>
                  <a:lnTo>
                    <a:pt x="972688" y="0"/>
                  </a:lnTo>
                  <a:cubicBezTo>
                    <a:pt x="997214" y="0"/>
                    <a:pt x="1020735" y="9743"/>
                    <a:pt x="1038078" y="27085"/>
                  </a:cubicBezTo>
                  <a:cubicBezTo>
                    <a:pt x="1055420" y="44428"/>
                    <a:pt x="1065163" y="67949"/>
                    <a:pt x="1065163" y="92475"/>
                  </a:cubicBezTo>
                  <a:lnTo>
                    <a:pt x="1065163" y="92475"/>
                  </a:lnTo>
                  <a:cubicBezTo>
                    <a:pt x="1065163" y="117000"/>
                    <a:pt x="1055420" y="140522"/>
                    <a:pt x="1038078" y="157864"/>
                  </a:cubicBezTo>
                  <a:cubicBezTo>
                    <a:pt x="1020735" y="175206"/>
                    <a:pt x="997214" y="184949"/>
                    <a:pt x="972688" y="184949"/>
                  </a:cubicBezTo>
                  <a:lnTo>
                    <a:pt x="92475" y="184949"/>
                  </a:lnTo>
                  <a:cubicBezTo>
                    <a:pt x="67949" y="184949"/>
                    <a:pt x="44428" y="175206"/>
                    <a:pt x="27085" y="157864"/>
                  </a:cubicBezTo>
                  <a:cubicBezTo>
                    <a:pt x="9743" y="140522"/>
                    <a:pt x="0" y="117000"/>
                    <a:pt x="0" y="92475"/>
                  </a:cubicBezTo>
                  <a:lnTo>
                    <a:pt x="0" y="92475"/>
                  </a:lnTo>
                  <a:cubicBezTo>
                    <a:pt x="0" y="67949"/>
                    <a:pt x="9743" y="44428"/>
                    <a:pt x="27085" y="27085"/>
                  </a:cubicBezTo>
                  <a:cubicBezTo>
                    <a:pt x="44428" y="9743"/>
                    <a:pt x="67949" y="0"/>
                    <a:pt x="92475" y="0"/>
                  </a:cubicBezTo>
                  <a:close/>
                </a:path>
              </a:pathLst>
            </a:custGeom>
            <a:solidFill>
              <a:srgbClr val="1C5739"/>
            </a:solidFill>
          </p:spPr>
          <p:txBody>
            <a:bodyPr/>
            <a:lstStyle/>
            <a:p>
              <a:endParaRPr lang="es-PE"/>
            </a:p>
          </p:txBody>
        </p:sp>
        <p:sp>
          <p:nvSpPr>
            <p:cNvPr id="14" name="TextBox 14"/>
            <p:cNvSpPr txBox="1"/>
            <p:nvPr/>
          </p:nvSpPr>
          <p:spPr>
            <a:xfrm>
              <a:off x="0" y="-38100"/>
              <a:ext cx="1065163" cy="223049"/>
            </a:xfrm>
            <a:prstGeom prst="rect">
              <a:avLst/>
            </a:prstGeom>
          </p:spPr>
          <p:txBody>
            <a:bodyPr lIns="50800" tIns="50800" rIns="50800" bIns="50800" rtlCol="0" anchor="ctr"/>
            <a:lstStyle/>
            <a:p>
              <a:pPr algn="ctr">
                <a:lnSpc>
                  <a:spcPts val="2207"/>
                </a:lnSpc>
              </a:pPr>
              <a:r>
                <a:rPr lang="en-US" sz="1599" b="1" i="1" spc="15">
                  <a:solidFill>
                    <a:srgbClr val="FFFFFF"/>
                  </a:solidFill>
                  <a:latin typeface="Open Sauce Bold Italics"/>
                  <a:ea typeface="Open Sauce Bold Italics"/>
                  <a:cs typeface="Open Sauce Bold Italics"/>
                  <a:sym typeface="Open Sauce Bold Italics"/>
                </a:rPr>
                <a:t>5º C : GO-2</a:t>
              </a:r>
            </a:p>
          </p:txBody>
        </p:sp>
      </p:grpSp>
      <p:grpSp>
        <p:nvGrpSpPr>
          <p:cNvPr id="15" name="Group 15"/>
          <p:cNvGrpSpPr/>
          <p:nvPr/>
        </p:nvGrpSpPr>
        <p:grpSpPr>
          <a:xfrm>
            <a:off x="12040573" y="7358598"/>
            <a:ext cx="4044290" cy="666119"/>
            <a:chOff x="0" y="0"/>
            <a:chExt cx="1065163" cy="175439"/>
          </a:xfrm>
        </p:grpSpPr>
        <p:sp>
          <p:nvSpPr>
            <p:cNvPr id="16" name="Freeform 16"/>
            <p:cNvSpPr/>
            <p:nvPr/>
          </p:nvSpPr>
          <p:spPr>
            <a:xfrm>
              <a:off x="0" y="0"/>
              <a:ext cx="1065163" cy="175439"/>
            </a:xfrm>
            <a:custGeom>
              <a:avLst/>
              <a:gdLst/>
              <a:ahLst/>
              <a:cxnLst/>
              <a:rect l="l" t="t" r="r" b="b"/>
              <a:pathLst>
                <a:path w="1065163" h="175439">
                  <a:moveTo>
                    <a:pt x="87719" y="0"/>
                  </a:moveTo>
                  <a:lnTo>
                    <a:pt x="977443" y="0"/>
                  </a:lnTo>
                  <a:cubicBezTo>
                    <a:pt x="1025889" y="0"/>
                    <a:pt x="1065163" y="39273"/>
                    <a:pt x="1065163" y="87719"/>
                  </a:cubicBezTo>
                  <a:lnTo>
                    <a:pt x="1065163" y="87719"/>
                  </a:lnTo>
                  <a:cubicBezTo>
                    <a:pt x="1065163" y="110984"/>
                    <a:pt x="1055921" y="133296"/>
                    <a:pt x="1039470" y="149746"/>
                  </a:cubicBezTo>
                  <a:cubicBezTo>
                    <a:pt x="1023020" y="166197"/>
                    <a:pt x="1000708" y="175439"/>
                    <a:pt x="977443" y="175439"/>
                  </a:cubicBezTo>
                  <a:lnTo>
                    <a:pt x="87719" y="175439"/>
                  </a:lnTo>
                  <a:cubicBezTo>
                    <a:pt x="39273" y="175439"/>
                    <a:pt x="0" y="136166"/>
                    <a:pt x="0" y="87719"/>
                  </a:cubicBezTo>
                  <a:lnTo>
                    <a:pt x="0" y="87719"/>
                  </a:lnTo>
                  <a:cubicBezTo>
                    <a:pt x="0" y="39273"/>
                    <a:pt x="39273" y="0"/>
                    <a:pt x="87719" y="0"/>
                  </a:cubicBezTo>
                  <a:close/>
                </a:path>
              </a:pathLst>
            </a:custGeom>
            <a:solidFill>
              <a:srgbClr val="1C5739"/>
            </a:solidFill>
          </p:spPr>
          <p:txBody>
            <a:bodyPr/>
            <a:lstStyle/>
            <a:p>
              <a:endParaRPr lang="es-PE"/>
            </a:p>
          </p:txBody>
        </p:sp>
        <p:sp>
          <p:nvSpPr>
            <p:cNvPr id="17" name="TextBox 17"/>
            <p:cNvSpPr txBox="1"/>
            <p:nvPr/>
          </p:nvSpPr>
          <p:spPr>
            <a:xfrm>
              <a:off x="0" y="-38100"/>
              <a:ext cx="1065163" cy="213539"/>
            </a:xfrm>
            <a:prstGeom prst="rect">
              <a:avLst/>
            </a:prstGeom>
          </p:spPr>
          <p:txBody>
            <a:bodyPr lIns="50800" tIns="50800" rIns="50800" bIns="50800" rtlCol="0" anchor="ctr"/>
            <a:lstStyle/>
            <a:p>
              <a:pPr algn="ctr">
                <a:lnSpc>
                  <a:spcPts val="2207"/>
                </a:lnSpc>
              </a:pPr>
              <a:r>
                <a:rPr lang="en-US" sz="1599" b="1" i="1" spc="15">
                  <a:solidFill>
                    <a:srgbClr val="FFFFFF"/>
                  </a:solidFill>
                  <a:latin typeface="Open Sauce Bold Italics"/>
                  <a:ea typeface="Open Sauce Bold Italics"/>
                  <a:cs typeface="Open Sauce Bold Italics"/>
                  <a:sym typeface="Open Sauce Bold Italics"/>
                </a:rPr>
                <a:t>40º C : GO-3</a:t>
              </a:r>
            </a:p>
          </p:txBody>
        </p:sp>
      </p:grpSp>
      <p:sp>
        <p:nvSpPr>
          <p:cNvPr id="18" name="AutoShape 18"/>
          <p:cNvSpPr/>
          <p:nvPr/>
        </p:nvSpPr>
        <p:spPr>
          <a:xfrm flipV="1">
            <a:off x="7928792" y="3848874"/>
            <a:ext cx="3445103" cy="1466260"/>
          </a:xfrm>
          <a:prstGeom prst="line">
            <a:avLst/>
          </a:prstGeom>
          <a:ln w="38100" cap="flat">
            <a:solidFill>
              <a:srgbClr val="000000"/>
            </a:solidFill>
            <a:prstDash val="solid"/>
            <a:headEnd type="none" w="sm" len="sm"/>
            <a:tailEnd type="arrow" w="med" len="sm"/>
          </a:ln>
        </p:spPr>
        <p:txBody>
          <a:bodyPr/>
          <a:lstStyle/>
          <a:p>
            <a:endParaRPr lang="es-PE"/>
          </a:p>
        </p:txBody>
      </p:sp>
      <p:sp>
        <p:nvSpPr>
          <p:cNvPr id="19" name="AutoShape 19"/>
          <p:cNvSpPr/>
          <p:nvPr/>
        </p:nvSpPr>
        <p:spPr>
          <a:xfrm flipV="1">
            <a:off x="7928792" y="5638298"/>
            <a:ext cx="3445103" cy="19050"/>
          </a:xfrm>
          <a:prstGeom prst="line">
            <a:avLst/>
          </a:prstGeom>
          <a:ln w="38100" cap="flat">
            <a:solidFill>
              <a:srgbClr val="000000"/>
            </a:solidFill>
            <a:prstDash val="solid"/>
            <a:headEnd type="none" w="sm" len="sm"/>
            <a:tailEnd type="arrow" w="med" len="sm"/>
          </a:ln>
        </p:spPr>
        <p:txBody>
          <a:bodyPr/>
          <a:lstStyle/>
          <a:p>
            <a:endParaRPr lang="es-PE"/>
          </a:p>
        </p:txBody>
      </p:sp>
      <p:sp>
        <p:nvSpPr>
          <p:cNvPr id="20" name="AutoShape 20"/>
          <p:cNvSpPr/>
          <p:nvPr/>
        </p:nvSpPr>
        <p:spPr>
          <a:xfrm>
            <a:off x="7937563" y="6160397"/>
            <a:ext cx="3436332" cy="1521365"/>
          </a:xfrm>
          <a:prstGeom prst="line">
            <a:avLst/>
          </a:prstGeom>
          <a:ln w="38100" cap="flat">
            <a:solidFill>
              <a:srgbClr val="000000"/>
            </a:solidFill>
            <a:prstDash val="solid"/>
            <a:headEnd type="none" w="sm" len="sm"/>
            <a:tailEnd type="arrow" w="med" len="sm"/>
          </a:ln>
        </p:spPr>
        <p:txBody>
          <a:bodyPr/>
          <a:lstStyle/>
          <a:p>
            <a:endParaRPr lang="es-P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8002" y="0"/>
            <a:ext cx="19048322" cy="10287000"/>
            <a:chOff x="0" y="0"/>
            <a:chExt cx="5016842" cy="2709333"/>
          </a:xfrm>
        </p:grpSpPr>
        <p:sp>
          <p:nvSpPr>
            <p:cNvPr id="3" name="Freeform 3"/>
            <p:cNvSpPr/>
            <p:nvPr/>
          </p:nvSpPr>
          <p:spPr>
            <a:xfrm>
              <a:off x="0" y="0"/>
              <a:ext cx="5016842" cy="2709333"/>
            </a:xfrm>
            <a:custGeom>
              <a:avLst/>
              <a:gdLst/>
              <a:ahLst/>
              <a:cxnLst/>
              <a:rect l="l" t="t" r="r" b="b"/>
              <a:pathLst>
                <a:path w="5016842" h="2709333">
                  <a:moveTo>
                    <a:pt x="0" y="0"/>
                  </a:moveTo>
                  <a:lnTo>
                    <a:pt x="5016842" y="0"/>
                  </a:lnTo>
                  <a:lnTo>
                    <a:pt x="5016842" y="2709333"/>
                  </a:lnTo>
                  <a:lnTo>
                    <a:pt x="0" y="2709333"/>
                  </a:lnTo>
                  <a:close/>
                </a:path>
              </a:pathLst>
            </a:custGeom>
            <a:solidFill>
              <a:srgbClr val="1C5739"/>
            </a:solidFill>
          </p:spPr>
          <p:txBody>
            <a:bodyPr/>
            <a:lstStyle/>
            <a:p>
              <a:endParaRPr lang="es-PE"/>
            </a:p>
          </p:txBody>
        </p:sp>
        <p:sp>
          <p:nvSpPr>
            <p:cNvPr id="4" name="TextBox 4"/>
            <p:cNvSpPr txBox="1"/>
            <p:nvPr/>
          </p:nvSpPr>
          <p:spPr>
            <a:xfrm>
              <a:off x="0" y="-19050"/>
              <a:ext cx="5016842" cy="2728383"/>
            </a:xfrm>
            <a:prstGeom prst="rect">
              <a:avLst/>
            </a:prstGeom>
          </p:spPr>
          <p:txBody>
            <a:bodyPr lIns="50800" tIns="50800" rIns="50800" bIns="50800" rtlCol="0" anchor="ctr"/>
            <a:lstStyle/>
            <a:p>
              <a:pPr algn="ctr">
                <a:lnSpc>
                  <a:spcPts val="2859"/>
                </a:lnSpc>
              </a:pPr>
              <a:endParaRPr/>
            </a:p>
          </p:txBody>
        </p:sp>
      </p:grpSp>
      <p:sp>
        <p:nvSpPr>
          <p:cNvPr id="5" name="TextBox 5"/>
          <p:cNvSpPr txBox="1"/>
          <p:nvPr/>
        </p:nvSpPr>
        <p:spPr>
          <a:xfrm>
            <a:off x="1028700" y="1337707"/>
            <a:ext cx="16749669" cy="1023951"/>
          </a:xfrm>
          <a:prstGeom prst="rect">
            <a:avLst/>
          </a:prstGeom>
        </p:spPr>
        <p:txBody>
          <a:bodyPr lIns="0" tIns="0" rIns="0" bIns="0" rtlCol="0" anchor="t">
            <a:spAutoFit/>
          </a:bodyPr>
          <a:lstStyle/>
          <a:p>
            <a:pPr algn="ctr">
              <a:lnSpc>
                <a:spcPts val="8336"/>
              </a:lnSpc>
            </a:pPr>
            <a:r>
              <a:rPr lang="en-US" sz="6041" b="1" spc="592">
                <a:solidFill>
                  <a:srgbClr val="FFFFFF"/>
                </a:solidFill>
                <a:latin typeface="Montserrat Bold"/>
                <a:ea typeface="Montserrat Bold"/>
                <a:cs typeface="Montserrat Bold"/>
                <a:sym typeface="Montserrat Bold"/>
              </a:rPr>
              <a:t>Caracterizaciones:  </a:t>
            </a:r>
          </a:p>
        </p:txBody>
      </p:sp>
      <p:sp>
        <p:nvSpPr>
          <p:cNvPr id="6" name="Freeform 6"/>
          <p:cNvSpPr/>
          <p:nvPr/>
        </p:nvSpPr>
        <p:spPr>
          <a:xfrm>
            <a:off x="15408481" y="-2153153"/>
            <a:ext cx="4116356" cy="4116356"/>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PE"/>
          </a:p>
        </p:txBody>
      </p:sp>
      <p:sp>
        <p:nvSpPr>
          <p:cNvPr id="7" name="Freeform 7"/>
          <p:cNvSpPr/>
          <p:nvPr/>
        </p:nvSpPr>
        <p:spPr>
          <a:xfrm>
            <a:off x="-2602379" y="0"/>
            <a:ext cx="3256087" cy="3256087"/>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PE"/>
          </a:p>
        </p:txBody>
      </p:sp>
      <p:sp>
        <p:nvSpPr>
          <p:cNvPr id="8" name="Freeform 8"/>
          <p:cNvSpPr/>
          <p:nvPr/>
        </p:nvSpPr>
        <p:spPr>
          <a:xfrm>
            <a:off x="2643322" y="4454698"/>
            <a:ext cx="5126662" cy="4018195"/>
          </a:xfrm>
          <a:custGeom>
            <a:avLst/>
            <a:gdLst/>
            <a:ahLst/>
            <a:cxnLst/>
            <a:rect l="l" t="t" r="r" b="b"/>
            <a:pathLst>
              <a:path w="5126662" h="4018195">
                <a:moveTo>
                  <a:pt x="0" y="0"/>
                </a:moveTo>
                <a:lnTo>
                  <a:pt x="5126662" y="0"/>
                </a:lnTo>
                <a:lnTo>
                  <a:pt x="5126662" y="4018195"/>
                </a:lnTo>
                <a:lnTo>
                  <a:pt x="0" y="4018195"/>
                </a:lnTo>
                <a:lnTo>
                  <a:pt x="0" y="0"/>
                </a:lnTo>
                <a:close/>
              </a:path>
            </a:pathLst>
          </a:custGeom>
          <a:blipFill>
            <a:blip r:embed="rId4"/>
            <a:stretch>
              <a:fillRect/>
            </a:stretch>
          </a:blipFill>
        </p:spPr>
        <p:txBody>
          <a:bodyPr/>
          <a:lstStyle/>
          <a:p>
            <a:endParaRPr lang="es-PE"/>
          </a:p>
        </p:txBody>
      </p:sp>
      <p:sp>
        <p:nvSpPr>
          <p:cNvPr id="9" name="Freeform 9"/>
          <p:cNvSpPr/>
          <p:nvPr/>
        </p:nvSpPr>
        <p:spPr>
          <a:xfrm>
            <a:off x="10575748" y="4458141"/>
            <a:ext cx="5639764" cy="4014752"/>
          </a:xfrm>
          <a:custGeom>
            <a:avLst/>
            <a:gdLst/>
            <a:ahLst/>
            <a:cxnLst/>
            <a:rect l="l" t="t" r="r" b="b"/>
            <a:pathLst>
              <a:path w="5639764" h="4014752">
                <a:moveTo>
                  <a:pt x="0" y="0"/>
                </a:moveTo>
                <a:lnTo>
                  <a:pt x="5639764" y="0"/>
                </a:lnTo>
                <a:lnTo>
                  <a:pt x="5639764" y="4014752"/>
                </a:lnTo>
                <a:lnTo>
                  <a:pt x="0" y="4014752"/>
                </a:lnTo>
                <a:lnTo>
                  <a:pt x="0" y="0"/>
                </a:lnTo>
                <a:close/>
              </a:path>
            </a:pathLst>
          </a:custGeom>
          <a:blipFill>
            <a:blip r:embed="rId5"/>
            <a:stretch>
              <a:fillRect l="-9509" b="-2492"/>
            </a:stretch>
          </a:blipFill>
        </p:spPr>
        <p:txBody>
          <a:bodyPr/>
          <a:lstStyle/>
          <a:p>
            <a:endParaRPr lang="es-PE"/>
          </a:p>
        </p:txBody>
      </p:sp>
      <p:grpSp>
        <p:nvGrpSpPr>
          <p:cNvPr id="10" name="Group 10"/>
          <p:cNvGrpSpPr/>
          <p:nvPr/>
        </p:nvGrpSpPr>
        <p:grpSpPr>
          <a:xfrm>
            <a:off x="2700708" y="3028408"/>
            <a:ext cx="5011890" cy="762983"/>
            <a:chOff x="0" y="0"/>
            <a:chExt cx="1320004" cy="200950"/>
          </a:xfrm>
        </p:grpSpPr>
        <p:sp>
          <p:nvSpPr>
            <p:cNvPr id="11" name="Freeform 11"/>
            <p:cNvSpPr/>
            <p:nvPr/>
          </p:nvSpPr>
          <p:spPr>
            <a:xfrm>
              <a:off x="0" y="0"/>
              <a:ext cx="1320004" cy="200950"/>
            </a:xfrm>
            <a:custGeom>
              <a:avLst/>
              <a:gdLst/>
              <a:ahLst/>
              <a:cxnLst/>
              <a:rect l="l" t="t" r="r" b="b"/>
              <a:pathLst>
                <a:path w="1320004" h="200950">
                  <a:moveTo>
                    <a:pt x="78780" y="0"/>
                  </a:moveTo>
                  <a:lnTo>
                    <a:pt x="1241224" y="0"/>
                  </a:lnTo>
                  <a:cubicBezTo>
                    <a:pt x="1284733" y="0"/>
                    <a:pt x="1320004" y="35271"/>
                    <a:pt x="1320004" y="78780"/>
                  </a:cubicBezTo>
                  <a:lnTo>
                    <a:pt x="1320004" y="122170"/>
                  </a:lnTo>
                  <a:cubicBezTo>
                    <a:pt x="1320004" y="165679"/>
                    <a:pt x="1284733" y="200950"/>
                    <a:pt x="1241224" y="200950"/>
                  </a:cubicBezTo>
                  <a:lnTo>
                    <a:pt x="78780" y="200950"/>
                  </a:lnTo>
                  <a:cubicBezTo>
                    <a:pt x="35271" y="200950"/>
                    <a:pt x="0" y="165679"/>
                    <a:pt x="0" y="122170"/>
                  </a:cubicBezTo>
                  <a:lnTo>
                    <a:pt x="0" y="78780"/>
                  </a:lnTo>
                  <a:cubicBezTo>
                    <a:pt x="0" y="35271"/>
                    <a:pt x="35271" y="0"/>
                    <a:pt x="78780" y="0"/>
                  </a:cubicBezTo>
                  <a:close/>
                </a:path>
              </a:pathLst>
            </a:custGeom>
            <a:solidFill>
              <a:srgbClr val="B29E7F"/>
            </a:solidFill>
          </p:spPr>
          <p:txBody>
            <a:bodyPr/>
            <a:lstStyle/>
            <a:p>
              <a:endParaRPr lang="es-PE"/>
            </a:p>
          </p:txBody>
        </p:sp>
        <p:sp>
          <p:nvSpPr>
            <p:cNvPr id="12" name="TextBox 12"/>
            <p:cNvSpPr txBox="1"/>
            <p:nvPr/>
          </p:nvSpPr>
          <p:spPr>
            <a:xfrm>
              <a:off x="0" y="-38100"/>
              <a:ext cx="1320004" cy="239050"/>
            </a:xfrm>
            <a:prstGeom prst="rect">
              <a:avLst/>
            </a:prstGeom>
          </p:spPr>
          <p:txBody>
            <a:bodyPr lIns="50800" tIns="50800" rIns="50800" bIns="50800" rtlCol="0" anchor="ctr"/>
            <a:lstStyle/>
            <a:p>
              <a:pPr algn="ctr">
                <a:lnSpc>
                  <a:spcPts val="2207"/>
                </a:lnSpc>
              </a:pPr>
              <a:r>
                <a:rPr lang="en-US" sz="1599" b="1" i="1" spc="15">
                  <a:solidFill>
                    <a:srgbClr val="FFFFFF"/>
                  </a:solidFill>
                  <a:latin typeface="Open Sauce Bold Italics"/>
                  <a:ea typeface="Open Sauce Bold Italics"/>
                  <a:cs typeface="Open Sauce Bold Italics"/>
                  <a:sym typeface="Open Sauce Bold Italics"/>
                </a:rPr>
                <a:t>Fourier-transform infrared (FTIR) </a:t>
              </a:r>
            </a:p>
          </p:txBody>
        </p:sp>
      </p:grpSp>
      <p:grpSp>
        <p:nvGrpSpPr>
          <p:cNvPr id="13" name="Group 13"/>
          <p:cNvGrpSpPr/>
          <p:nvPr/>
        </p:nvGrpSpPr>
        <p:grpSpPr>
          <a:xfrm>
            <a:off x="10889685" y="3028408"/>
            <a:ext cx="5011890" cy="762983"/>
            <a:chOff x="0" y="0"/>
            <a:chExt cx="1320004" cy="200950"/>
          </a:xfrm>
        </p:grpSpPr>
        <p:sp>
          <p:nvSpPr>
            <p:cNvPr id="14" name="Freeform 14"/>
            <p:cNvSpPr/>
            <p:nvPr/>
          </p:nvSpPr>
          <p:spPr>
            <a:xfrm>
              <a:off x="0" y="0"/>
              <a:ext cx="1320004" cy="200950"/>
            </a:xfrm>
            <a:custGeom>
              <a:avLst/>
              <a:gdLst/>
              <a:ahLst/>
              <a:cxnLst/>
              <a:rect l="l" t="t" r="r" b="b"/>
              <a:pathLst>
                <a:path w="1320004" h="200950">
                  <a:moveTo>
                    <a:pt x="78780" y="0"/>
                  </a:moveTo>
                  <a:lnTo>
                    <a:pt x="1241224" y="0"/>
                  </a:lnTo>
                  <a:cubicBezTo>
                    <a:pt x="1284733" y="0"/>
                    <a:pt x="1320004" y="35271"/>
                    <a:pt x="1320004" y="78780"/>
                  </a:cubicBezTo>
                  <a:lnTo>
                    <a:pt x="1320004" y="122170"/>
                  </a:lnTo>
                  <a:cubicBezTo>
                    <a:pt x="1320004" y="165679"/>
                    <a:pt x="1284733" y="200950"/>
                    <a:pt x="1241224" y="200950"/>
                  </a:cubicBezTo>
                  <a:lnTo>
                    <a:pt x="78780" y="200950"/>
                  </a:lnTo>
                  <a:cubicBezTo>
                    <a:pt x="35271" y="200950"/>
                    <a:pt x="0" y="165679"/>
                    <a:pt x="0" y="122170"/>
                  </a:cubicBezTo>
                  <a:lnTo>
                    <a:pt x="0" y="78780"/>
                  </a:lnTo>
                  <a:cubicBezTo>
                    <a:pt x="0" y="35271"/>
                    <a:pt x="35271" y="0"/>
                    <a:pt x="78780" y="0"/>
                  </a:cubicBezTo>
                  <a:close/>
                </a:path>
              </a:pathLst>
            </a:custGeom>
            <a:solidFill>
              <a:srgbClr val="B29E7F"/>
            </a:solidFill>
          </p:spPr>
          <p:txBody>
            <a:bodyPr/>
            <a:lstStyle/>
            <a:p>
              <a:endParaRPr lang="es-PE"/>
            </a:p>
          </p:txBody>
        </p:sp>
        <p:sp>
          <p:nvSpPr>
            <p:cNvPr id="15" name="TextBox 15"/>
            <p:cNvSpPr txBox="1"/>
            <p:nvPr/>
          </p:nvSpPr>
          <p:spPr>
            <a:xfrm>
              <a:off x="0" y="-38100"/>
              <a:ext cx="1320004" cy="239050"/>
            </a:xfrm>
            <a:prstGeom prst="rect">
              <a:avLst/>
            </a:prstGeom>
          </p:spPr>
          <p:txBody>
            <a:bodyPr lIns="50800" tIns="50800" rIns="50800" bIns="50800" rtlCol="0" anchor="ctr"/>
            <a:lstStyle/>
            <a:p>
              <a:pPr algn="ctr">
                <a:lnSpc>
                  <a:spcPts val="2207"/>
                </a:lnSpc>
              </a:pPr>
              <a:r>
                <a:rPr lang="en-US" sz="1599" b="1" i="1" spc="15">
                  <a:solidFill>
                    <a:srgbClr val="FFFFFF"/>
                  </a:solidFill>
                  <a:latin typeface="Open Sauce Bold Italics"/>
                  <a:ea typeface="Open Sauce Bold Italics"/>
                  <a:cs typeface="Open Sauce Bold Italics"/>
                  <a:sym typeface="Open Sauce Bold Italics"/>
                </a:rPr>
                <a:t>Raman microscope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1483098" y="628638"/>
            <a:ext cx="16288588" cy="714398"/>
          </a:xfrm>
          <a:prstGeom prst="rect">
            <a:avLst/>
          </a:prstGeom>
        </p:spPr>
        <p:txBody>
          <a:bodyPr lIns="0" tIns="0" rIns="0" bIns="0" rtlCol="0" anchor="t">
            <a:spAutoFit/>
          </a:bodyPr>
          <a:lstStyle/>
          <a:p>
            <a:pPr marL="0" lvl="0" indent="0" algn="ctr">
              <a:lnSpc>
                <a:spcPts val="5748"/>
              </a:lnSpc>
              <a:spcBef>
                <a:spcPct val="0"/>
              </a:spcBef>
            </a:pPr>
            <a:r>
              <a:rPr lang="en-US" sz="4165" b="1" spc="408">
                <a:solidFill>
                  <a:srgbClr val="231F20"/>
                </a:solidFill>
                <a:latin typeface="Times New Roman Bold"/>
                <a:ea typeface="Times New Roman Bold"/>
                <a:cs typeface="Times New Roman Bold"/>
                <a:sym typeface="Times New Roman Bold"/>
              </a:rPr>
              <a:t>Fourier Transform Infrared Spectroscopy (FTIR)</a:t>
            </a:r>
          </a:p>
        </p:txBody>
      </p:sp>
      <p:sp>
        <p:nvSpPr>
          <p:cNvPr id="3" name="Freeform 3"/>
          <p:cNvSpPr/>
          <p:nvPr/>
        </p:nvSpPr>
        <p:spPr>
          <a:xfrm>
            <a:off x="16322124" y="7754894"/>
            <a:ext cx="4118443" cy="3654183"/>
          </a:xfrm>
          <a:custGeom>
            <a:avLst/>
            <a:gdLst/>
            <a:ahLst/>
            <a:cxnLst/>
            <a:rect l="l" t="t" r="r" b="b"/>
            <a:pathLst>
              <a:path w="4118443" h="3654183">
                <a:moveTo>
                  <a:pt x="0" y="0"/>
                </a:moveTo>
                <a:lnTo>
                  <a:pt x="4118443" y="0"/>
                </a:lnTo>
                <a:lnTo>
                  <a:pt x="4118443" y="3654183"/>
                </a:lnTo>
                <a:lnTo>
                  <a:pt x="0" y="3654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PE"/>
          </a:p>
        </p:txBody>
      </p:sp>
      <p:sp>
        <p:nvSpPr>
          <p:cNvPr id="4" name="Freeform 4"/>
          <p:cNvSpPr/>
          <p:nvPr/>
        </p:nvSpPr>
        <p:spPr>
          <a:xfrm flipH="1" flipV="1">
            <a:off x="-2059222" y="-798391"/>
            <a:ext cx="4118443" cy="3654183"/>
          </a:xfrm>
          <a:custGeom>
            <a:avLst/>
            <a:gdLst/>
            <a:ahLst/>
            <a:cxnLst/>
            <a:rect l="l" t="t" r="r" b="b"/>
            <a:pathLst>
              <a:path w="4118443" h="3654183">
                <a:moveTo>
                  <a:pt x="4118444" y="3654182"/>
                </a:moveTo>
                <a:lnTo>
                  <a:pt x="0" y="3654182"/>
                </a:lnTo>
                <a:lnTo>
                  <a:pt x="0" y="0"/>
                </a:lnTo>
                <a:lnTo>
                  <a:pt x="4118444" y="0"/>
                </a:lnTo>
                <a:lnTo>
                  <a:pt x="4118444" y="3654182"/>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PE"/>
          </a:p>
        </p:txBody>
      </p:sp>
      <p:sp>
        <p:nvSpPr>
          <p:cNvPr id="5" name="Freeform 5"/>
          <p:cNvSpPr/>
          <p:nvPr/>
        </p:nvSpPr>
        <p:spPr>
          <a:xfrm>
            <a:off x="4079336" y="1711050"/>
            <a:ext cx="10363326" cy="7805290"/>
          </a:xfrm>
          <a:custGeom>
            <a:avLst/>
            <a:gdLst/>
            <a:ahLst/>
            <a:cxnLst/>
            <a:rect l="l" t="t" r="r" b="b"/>
            <a:pathLst>
              <a:path w="10363326" h="7805290">
                <a:moveTo>
                  <a:pt x="0" y="0"/>
                </a:moveTo>
                <a:lnTo>
                  <a:pt x="10363326" y="0"/>
                </a:lnTo>
                <a:lnTo>
                  <a:pt x="10363326" y="7805290"/>
                </a:lnTo>
                <a:lnTo>
                  <a:pt x="0" y="7805290"/>
                </a:lnTo>
                <a:lnTo>
                  <a:pt x="0" y="0"/>
                </a:lnTo>
                <a:close/>
              </a:path>
            </a:pathLst>
          </a:custGeom>
          <a:blipFill>
            <a:blip r:embed="rId4"/>
            <a:stretch>
              <a:fillRect/>
            </a:stretch>
          </a:blipFill>
        </p:spPr>
        <p:txBody>
          <a:bodyPr/>
          <a:lstStyle/>
          <a:p>
            <a:endParaRPr lang="es-PE"/>
          </a:p>
        </p:txBody>
      </p:sp>
      <p:sp>
        <p:nvSpPr>
          <p:cNvPr id="6" name="TextBox 6"/>
          <p:cNvSpPr txBox="1"/>
          <p:nvPr/>
        </p:nvSpPr>
        <p:spPr>
          <a:xfrm>
            <a:off x="4812123" y="9478240"/>
            <a:ext cx="9630539" cy="554180"/>
          </a:xfrm>
          <a:prstGeom prst="rect">
            <a:avLst/>
          </a:prstGeom>
        </p:spPr>
        <p:txBody>
          <a:bodyPr lIns="0" tIns="0" rIns="0" bIns="0" rtlCol="0" anchor="t">
            <a:spAutoFit/>
          </a:bodyPr>
          <a:lstStyle/>
          <a:p>
            <a:pPr algn="just">
              <a:lnSpc>
                <a:spcPts val="2195"/>
              </a:lnSpc>
              <a:spcBef>
                <a:spcPct val="0"/>
              </a:spcBef>
            </a:pPr>
            <a:r>
              <a:rPr lang="en-US" sz="1590" b="1" spc="155">
                <a:solidFill>
                  <a:srgbClr val="231F20"/>
                </a:solidFill>
                <a:latin typeface="Times New Roman Bold"/>
                <a:ea typeface="Times New Roman Bold"/>
                <a:cs typeface="Times New Roman Bold"/>
                <a:sym typeface="Times New Roman Bold"/>
              </a:rPr>
              <a:t>Figure 2. FTIR spectra of synthesized graphene oxides: GO-01 (25 °C), GO-02 (5 °C), and GO-03 (40 °C).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1483098" y="628638"/>
            <a:ext cx="16288588" cy="714398"/>
          </a:xfrm>
          <a:prstGeom prst="rect">
            <a:avLst/>
          </a:prstGeom>
        </p:spPr>
        <p:txBody>
          <a:bodyPr lIns="0" tIns="0" rIns="0" bIns="0" rtlCol="0" anchor="t">
            <a:spAutoFit/>
          </a:bodyPr>
          <a:lstStyle/>
          <a:p>
            <a:pPr marL="0" lvl="0" indent="0" algn="ctr">
              <a:lnSpc>
                <a:spcPts val="5748"/>
              </a:lnSpc>
              <a:spcBef>
                <a:spcPct val="0"/>
              </a:spcBef>
            </a:pPr>
            <a:r>
              <a:rPr lang="en-US" sz="4165" b="1" spc="408">
                <a:solidFill>
                  <a:srgbClr val="231F20"/>
                </a:solidFill>
                <a:latin typeface="Times New Roman Bold"/>
                <a:ea typeface="Times New Roman Bold"/>
                <a:cs typeface="Times New Roman Bold"/>
                <a:sym typeface="Times New Roman Bold"/>
              </a:rPr>
              <a:t>Fourier Transform Infrared Spectroscopy (FTIR)</a:t>
            </a:r>
          </a:p>
        </p:txBody>
      </p:sp>
      <p:sp>
        <p:nvSpPr>
          <p:cNvPr id="3" name="Freeform 3"/>
          <p:cNvSpPr/>
          <p:nvPr/>
        </p:nvSpPr>
        <p:spPr>
          <a:xfrm>
            <a:off x="16322124" y="7754894"/>
            <a:ext cx="4118443" cy="3654183"/>
          </a:xfrm>
          <a:custGeom>
            <a:avLst/>
            <a:gdLst/>
            <a:ahLst/>
            <a:cxnLst/>
            <a:rect l="l" t="t" r="r" b="b"/>
            <a:pathLst>
              <a:path w="4118443" h="3654183">
                <a:moveTo>
                  <a:pt x="0" y="0"/>
                </a:moveTo>
                <a:lnTo>
                  <a:pt x="4118443" y="0"/>
                </a:lnTo>
                <a:lnTo>
                  <a:pt x="4118443" y="3654183"/>
                </a:lnTo>
                <a:lnTo>
                  <a:pt x="0" y="3654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PE"/>
          </a:p>
        </p:txBody>
      </p:sp>
      <p:sp>
        <p:nvSpPr>
          <p:cNvPr id="4" name="Freeform 4"/>
          <p:cNvSpPr/>
          <p:nvPr/>
        </p:nvSpPr>
        <p:spPr>
          <a:xfrm flipH="1" flipV="1">
            <a:off x="-2059222" y="-798391"/>
            <a:ext cx="4118443" cy="3654183"/>
          </a:xfrm>
          <a:custGeom>
            <a:avLst/>
            <a:gdLst/>
            <a:ahLst/>
            <a:cxnLst/>
            <a:rect l="l" t="t" r="r" b="b"/>
            <a:pathLst>
              <a:path w="4118443" h="3654183">
                <a:moveTo>
                  <a:pt x="4118444" y="3654182"/>
                </a:moveTo>
                <a:lnTo>
                  <a:pt x="0" y="3654182"/>
                </a:lnTo>
                <a:lnTo>
                  <a:pt x="0" y="0"/>
                </a:lnTo>
                <a:lnTo>
                  <a:pt x="4118444" y="0"/>
                </a:lnTo>
                <a:lnTo>
                  <a:pt x="4118444" y="3654182"/>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PE"/>
          </a:p>
        </p:txBody>
      </p:sp>
      <p:sp>
        <p:nvSpPr>
          <p:cNvPr id="5" name="Freeform 5"/>
          <p:cNvSpPr/>
          <p:nvPr/>
        </p:nvSpPr>
        <p:spPr>
          <a:xfrm>
            <a:off x="9467804" y="2359355"/>
            <a:ext cx="7981883" cy="5966458"/>
          </a:xfrm>
          <a:custGeom>
            <a:avLst/>
            <a:gdLst/>
            <a:ahLst/>
            <a:cxnLst/>
            <a:rect l="l" t="t" r="r" b="b"/>
            <a:pathLst>
              <a:path w="7981883" h="5966458">
                <a:moveTo>
                  <a:pt x="0" y="0"/>
                </a:moveTo>
                <a:lnTo>
                  <a:pt x="7981883" y="0"/>
                </a:lnTo>
                <a:lnTo>
                  <a:pt x="7981883" y="5966458"/>
                </a:lnTo>
                <a:lnTo>
                  <a:pt x="0" y="5966458"/>
                </a:lnTo>
                <a:lnTo>
                  <a:pt x="0" y="0"/>
                </a:lnTo>
                <a:close/>
              </a:path>
            </a:pathLst>
          </a:custGeom>
          <a:blipFill>
            <a:blip r:embed="rId4"/>
            <a:stretch>
              <a:fillRect/>
            </a:stretch>
          </a:blipFill>
        </p:spPr>
        <p:txBody>
          <a:bodyPr/>
          <a:lstStyle/>
          <a:p>
            <a:endParaRPr lang="es-PE"/>
          </a:p>
        </p:txBody>
      </p:sp>
      <p:sp>
        <p:nvSpPr>
          <p:cNvPr id="6" name="Freeform 6"/>
          <p:cNvSpPr/>
          <p:nvPr/>
        </p:nvSpPr>
        <p:spPr>
          <a:xfrm>
            <a:off x="988575" y="2453947"/>
            <a:ext cx="8479228" cy="5871866"/>
          </a:xfrm>
          <a:custGeom>
            <a:avLst/>
            <a:gdLst/>
            <a:ahLst/>
            <a:cxnLst/>
            <a:rect l="l" t="t" r="r" b="b"/>
            <a:pathLst>
              <a:path w="8479228" h="5871866">
                <a:moveTo>
                  <a:pt x="0" y="0"/>
                </a:moveTo>
                <a:lnTo>
                  <a:pt x="8479229" y="0"/>
                </a:lnTo>
                <a:lnTo>
                  <a:pt x="8479229" y="5871866"/>
                </a:lnTo>
                <a:lnTo>
                  <a:pt x="0" y="5871866"/>
                </a:lnTo>
                <a:lnTo>
                  <a:pt x="0" y="0"/>
                </a:lnTo>
                <a:close/>
              </a:path>
            </a:pathLst>
          </a:custGeom>
          <a:blipFill>
            <a:blip r:embed="rId5"/>
            <a:stretch>
              <a:fillRect/>
            </a:stretch>
          </a:blipFill>
        </p:spPr>
        <p:txBody>
          <a:bodyPr/>
          <a:lstStyle/>
          <a:p>
            <a:endParaRPr lang="es-PE"/>
          </a:p>
        </p:txBody>
      </p:sp>
      <p:sp>
        <p:nvSpPr>
          <p:cNvPr id="7" name="TextBox 7"/>
          <p:cNvSpPr txBox="1"/>
          <p:nvPr/>
        </p:nvSpPr>
        <p:spPr>
          <a:xfrm>
            <a:off x="2069700" y="8980345"/>
            <a:ext cx="15115385" cy="277955"/>
          </a:xfrm>
          <a:prstGeom prst="rect">
            <a:avLst/>
          </a:prstGeom>
        </p:spPr>
        <p:txBody>
          <a:bodyPr lIns="0" tIns="0" rIns="0" bIns="0" rtlCol="0" anchor="t">
            <a:spAutoFit/>
          </a:bodyPr>
          <a:lstStyle/>
          <a:p>
            <a:pPr algn="just">
              <a:lnSpc>
                <a:spcPts val="2195"/>
              </a:lnSpc>
              <a:spcBef>
                <a:spcPct val="0"/>
              </a:spcBef>
            </a:pPr>
            <a:r>
              <a:rPr lang="en-US" sz="1590" b="1" spc="155">
                <a:solidFill>
                  <a:srgbClr val="231F20"/>
                </a:solidFill>
                <a:latin typeface="Times New Roman Bold"/>
                <a:ea typeface="Times New Roman Bold"/>
                <a:cs typeface="Times New Roman Bold"/>
                <a:sym typeface="Times New Roman Bold"/>
              </a:rPr>
              <a:t>Figure 3. Normalized FTIR spectra in the region from 1500 to 1800 cm⁻¹ and Normalized FTIR spectra in the region from 1500 to 900 cm⁻¹.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1413</Words>
  <Application>Microsoft Office PowerPoint</Application>
  <PresentationFormat>Personalizado</PresentationFormat>
  <Paragraphs>103</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Presentacion resumen de proyecto de la empresa corporativo profesional verde</dc:title>
  <dc:creator>Jose Calderon Rojas</dc:creator>
  <cp:lastModifiedBy>OLLENKA GERALDINE HUAMAN BARDALES</cp:lastModifiedBy>
  <cp:revision>4</cp:revision>
  <dcterms:created xsi:type="dcterms:W3CDTF">2006-08-16T00:00:00Z</dcterms:created>
  <dcterms:modified xsi:type="dcterms:W3CDTF">2025-12-17T11:35:12Z</dcterms:modified>
  <dc:identifier>DAG7pJnFVNg</dc:identifier>
</cp:coreProperties>
</file>