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Lora"/>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ora-regular.fntdata"/><Relationship Id="rId25" Type="http://schemas.openxmlformats.org/officeDocument/2006/relationships/slide" Target="slides/slide20.xml"/><Relationship Id="rId28" Type="http://schemas.openxmlformats.org/officeDocument/2006/relationships/font" Target="fonts/Lora-italic.fntdata"/><Relationship Id="rId27" Type="http://schemas.openxmlformats.org/officeDocument/2006/relationships/font" Target="fonts/Lora-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ora-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ae0846a5e1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ae0846a5e1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ae0846a5e1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ae0846a5e1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afde31a3d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afde31a3d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ae0846a5e1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ae0846a5e1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ae0846a5e1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ae0846a5e1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ae0846a5e1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ae0846a5e1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ae2b1cd753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ae2b1cd753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b0273878c9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b0273878c9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ae0846a5e1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ae0846a5e1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ae2b1cd753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ae2b1cd75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adeabaff0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adeabaff0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ae0846a5e1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ae0846a5e1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adeabaff0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adeabaff0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adeabaff02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adeabaff0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adeabaff02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adeabaff02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ae0846a5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ae0846a5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ae0846a5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ae0846a5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ae0846a5e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ae0846a5e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ae0846a5e1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ae0846a5e1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erick.montoya@usach.cl" TargetMode="External"/><Relationship Id="rId4" Type="http://schemas.openxmlformats.org/officeDocument/2006/relationships/image" Target="../media/image4.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27.png"/><Relationship Id="rId6" Type="http://schemas.openxmlformats.org/officeDocument/2006/relationships/image" Target="../media/image23.png"/><Relationship Id="rId7" Type="http://schemas.openxmlformats.org/officeDocument/2006/relationships/image" Target="../media/image26.png"/><Relationship Id="rId8"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jpg"/><Relationship Id="rId4" Type="http://schemas.openxmlformats.org/officeDocument/2006/relationships/image" Target="../media/image4.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28.png"/><Relationship Id="rId6"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19.png"/><Relationship Id="rId7" Type="http://schemas.openxmlformats.org/officeDocument/2006/relationships/image" Target="../media/image34.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3.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25.jpg"/><Relationship Id="rId6"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jpg"/><Relationship Id="rId4" Type="http://schemas.openxmlformats.org/officeDocument/2006/relationships/image" Target="../media/image4.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1.png"/><Relationship Id="rId7"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8.jpg"/><Relationship Id="rId6" Type="http://schemas.openxmlformats.org/officeDocument/2006/relationships/image" Target="../media/image6.jpg"/><Relationship Id="rId7" Type="http://schemas.openxmlformats.org/officeDocument/2006/relationships/image" Target="../media/image12.jpg"/><Relationship Id="rId8"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17.jpg"/><Relationship Id="rId7"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0.jpg"/><Relationship Id="rId6"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315525"/>
            <a:ext cx="8520600" cy="24000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s" sz="3700">
                <a:solidFill>
                  <a:schemeClr val="lt1"/>
                </a:solidFill>
                <a:latin typeface="Lora"/>
                <a:ea typeface="Lora"/>
                <a:cs typeface="Lora"/>
                <a:sym typeface="Lora"/>
              </a:rPr>
              <a:t>FU Orionis: a case study for understanding the formation of complex substructures within protoplanetary disks of eruptive stars</a:t>
            </a:r>
            <a:endParaRPr b="1" sz="3700">
              <a:solidFill>
                <a:schemeClr val="lt1"/>
              </a:solidFill>
              <a:latin typeface="Lora"/>
              <a:ea typeface="Lora"/>
              <a:cs typeface="Lora"/>
              <a:sym typeface="Lora"/>
            </a:endParaRPr>
          </a:p>
        </p:txBody>
      </p:sp>
      <p:sp>
        <p:nvSpPr>
          <p:cNvPr id="55" name="Google Shape;55;p13"/>
          <p:cNvSpPr txBox="1"/>
          <p:nvPr>
            <p:ph idx="1" type="subTitle"/>
          </p:nvPr>
        </p:nvSpPr>
        <p:spPr>
          <a:xfrm>
            <a:off x="459925" y="2980900"/>
            <a:ext cx="5174700" cy="1683300"/>
          </a:xfrm>
          <a:prstGeom prst="rect">
            <a:avLst/>
          </a:prstGeom>
        </p:spPr>
        <p:txBody>
          <a:bodyPr anchorCtr="0" anchor="t" bIns="91425" lIns="91425" spcFirstLastPara="1" rIns="91425" wrap="square" tIns="91425">
            <a:normAutofit lnSpcReduction="10000"/>
          </a:bodyPr>
          <a:lstStyle/>
          <a:p>
            <a:pPr indent="0" lvl="0" marL="0" rtl="0" algn="l">
              <a:lnSpc>
                <a:spcPct val="90000"/>
              </a:lnSpc>
              <a:spcBef>
                <a:spcPts val="0"/>
              </a:spcBef>
              <a:spcAft>
                <a:spcPts val="0"/>
              </a:spcAft>
              <a:buNone/>
            </a:pPr>
            <a:r>
              <a:rPr b="1" lang="es" sz="1800">
                <a:solidFill>
                  <a:schemeClr val="lt1"/>
                </a:solidFill>
                <a:latin typeface="Lora"/>
                <a:ea typeface="Lora"/>
                <a:cs typeface="Lora"/>
                <a:sym typeface="Lora"/>
              </a:rPr>
              <a:t>Author: </a:t>
            </a:r>
            <a:r>
              <a:rPr lang="es" sz="1800">
                <a:solidFill>
                  <a:schemeClr val="lt1"/>
                </a:solidFill>
                <a:latin typeface="Lora"/>
                <a:ea typeface="Lora"/>
                <a:cs typeface="Lora"/>
                <a:sym typeface="Lora"/>
              </a:rPr>
              <a:t>BSc. Erick Montoya*</a:t>
            </a:r>
            <a:endParaRPr sz="18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800">
                <a:solidFill>
                  <a:schemeClr val="lt1"/>
                </a:solidFill>
                <a:latin typeface="Lora"/>
                <a:ea typeface="Lora"/>
                <a:cs typeface="Lora"/>
                <a:sym typeface="Lora"/>
              </a:rPr>
              <a:t>Supervisor:</a:t>
            </a:r>
            <a:r>
              <a:rPr lang="es" sz="1800">
                <a:solidFill>
                  <a:schemeClr val="lt1"/>
                </a:solidFill>
                <a:latin typeface="Lora"/>
                <a:ea typeface="Lora"/>
                <a:cs typeface="Lora"/>
                <a:sym typeface="Lora"/>
              </a:rPr>
              <a:t> Dr. Sebasti</a:t>
            </a:r>
            <a:r>
              <a:rPr lang="es" sz="1800">
                <a:solidFill>
                  <a:schemeClr val="lt1"/>
                </a:solidFill>
                <a:latin typeface="Lora"/>
                <a:ea typeface="Lora"/>
                <a:cs typeface="Lora"/>
                <a:sym typeface="Lora"/>
              </a:rPr>
              <a:t>án Pérez**</a:t>
            </a:r>
            <a:endParaRPr sz="1800">
              <a:solidFill>
                <a:schemeClr val="lt1"/>
              </a:solidFill>
              <a:latin typeface="Lora"/>
              <a:ea typeface="Lora"/>
              <a:cs typeface="Lora"/>
              <a:sym typeface="Lora"/>
            </a:endParaRPr>
          </a:p>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2400">
              <a:solidFill>
                <a:schemeClr val="lt1"/>
              </a:solidFill>
              <a:latin typeface="Lora"/>
              <a:ea typeface="Lora"/>
              <a:cs typeface="Lora"/>
              <a:sym typeface="Lora"/>
            </a:endParaRPr>
          </a:p>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a:t>
            </a:r>
            <a:r>
              <a:rPr lang="es" sz="1200">
                <a:solidFill>
                  <a:schemeClr val="lt1"/>
                </a:solidFill>
                <a:latin typeface="Lora"/>
                <a:ea typeface="Lora"/>
                <a:cs typeface="Lora"/>
                <a:sym typeface="Lora"/>
              </a:rPr>
              <a:t>: First-year Physics PhD student at Universidad de Santiago de Chile (USACH) and Nucleus Millennium on Young Exoplanets and their Moons (YEMS). Email: </a:t>
            </a:r>
            <a:r>
              <a:rPr lang="es" sz="1200" u="sng">
                <a:solidFill>
                  <a:schemeClr val="lt1"/>
                </a:solidFill>
                <a:latin typeface="Lora"/>
                <a:ea typeface="Lora"/>
                <a:cs typeface="Lora"/>
                <a:sym typeface="Lora"/>
                <a:hlinkClick r:id="rId3">
                  <a:extLst>
                    <a:ext uri="{A12FA001-AC4F-418D-AE19-62706E023703}">
                      <ahyp:hlinkClr val="tx"/>
                    </a:ext>
                  </a:extLst>
                </a:hlinkClick>
              </a:rPr>
              <a:t>erick.montoya@usach.cl</a:t>
            </a:r>
            <a:endParaRPr sz="12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200">
              <a:solidFill>
                <a:schemeClr val="lt1"/>
              </a:solidFill>
              <a:latin typeface="Lora"/>
              <a:ea typeface="Lora"/>
              <a:cs typeface="Lora"/>
              <a:sym typeface="Lora"/>
            </a:endParaRPr>
          </a:p>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Alternate director of Nucleus Millennium YEMS.</a:t>
            </a:r>
            <a:endParaRPr sz="1200">
              <a:solidFill>
                <a:schemeClr val="lt1"/>
              </a:solidFill>
              <a:latin typeface="Lora"/>
              <a:ea typeface="Lora"/>
              <a:cs typeface="Lora"/>
              <a:sym typeface="Lora"/>
            </a:endParaRPr>
          </a:p>
        </p:txBody>
      </p:sp>
      <p:pic>
        <p:nvPicPr>
          <p:cNvPr id="56" name="Google Shape;56;p13" title="YEMS.png"/>
          <p:cNvPicPr preferRelativeResize="0"/>
          <p:nvPr/>
        </p:nvPicPr>
        <p:blipFill>
          <a:blip r:embed="rId4">
            <a:alphaModFix/>
          </a:blip>
          <a:stretch>
            <a:fillRect/>
          </a:stretch>
        </p:blipFill>
        <p:spPr>
          <a:xfrm>
            <a:off x="5213675" y="3051045"/>
            <a:ext cx="2438702" cy="1330118"/>
          </a:xfrm>
          <a:prstGeom prst="rect">
            <a:avLst/>
          </a:prstGeom>
          <a:noFill/>
          <a:ln>
            <a:noFill/>
          </a:ln>
        </p:spPr>
      </p:pic>
      <p:pic>
        <p:nvPicPr>
          <p:cNvPr id="57" name="Google Shape;57;p13" title="USACH.png"/>
          <p:cNvPicPr preferRelativeResize="0"/>
          <p:nvPr/>
        </p:nvPicPr>
        <p:blipFill>
          <a:blip r:embed="rId5">
            <a:alphaModFix/>
          </a:blip>
          <a:stretch>
            <a:fillRect/>
          </a:stretch>
        </p:blipFill>
        <p:spPr>
          <a:xfrm>
            <a:off x="7488725" y="3132000"/>
            <a:ext cx="1168226" cy="1168226"/>
          </a:xfrm>
          <a:prstGeom prst="rect">
            <a:avLst/>
          </a:prstGeom>
          <a:noFill/>
          <a:ln>
            <a:noFill/>
          </a:ln>
        </p:spPr>
      </p:pic>
      <p:sp>
        <p:nvSpPr>
          <p:cNvPr id="58" name="Google Shape;58;p13"/>
          <p:cNvSpPr txBox="1"/>
          <p:nvPr>
            <p:ph idx="1" type="subTitle"/>
          </p:nvPr>
        </p:nvSpPr>
        <p:spPr>
          <a:xfrm>
            <a:off x="0" y="-268875"/>
            <a:ext cx="91440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24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250">
                <a:solidFill>
                  <a:schemeClr val="lt1"/>
                </a:solidFill>
                <a:latin typeface="Lora"/>
                <a:ea typeface="Lora"/>
                <a:cs typeface="Lora"/>
                <a:sym typeface="Lora"/>
              </a:rPr>
              <a:t>XXXI Peruvian Physics Symposium at Universidad Nacional Mayor de San Marcos (UNMSM)</a:t>
            </a:r>
            <a:endParaRPr sz="1250">
              <a:solidFill>
                <a:schemeClr val="lt1"/>
              </a:solidFill>
              <a:latin typeface="Lora"/>
              <a:ea typeface="Lora"/>
              <a:cs typeface="Lora"/>
              <a:sym typeface="Lora"/>
            </a:endParaRPr>
          </a:p>
        </p:txBody>
      </p:sp>
      <p:sp>
        <p:nvSpPr>
          <p:cNvPr id="59" name="Google Shape;59;p13"/>
          <p:cNvSpPr txBox="1"/>
          <p:nvPr>
            <p:ph idx="1" type="subTitle"/>
          </p:nvPr>
        </p:nvSpPr>
        <p:spPr>
          <a:xfrm>
            <a:off x="6242350" y="4559100"/>
            <a:ext cx="27474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2400">
              <a:solidFill>
                <a:schemeClr val="lt1"/>
              </a:solidFill>
              <a:latin typeface="Lora"/>
              <a:ea typeface="Lora"/>
              <a:cs typeface="Lora"/>
              <a:sym typeface="Lora"/>
            </a:endParaRPr>
          </a:p>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December 19th 2025, Lima, Peru.</a:t>
            </a:r>
            <a:endParaRPr sz="1200">
              <a:solidFill>
                <a:schemeClr val="lt1"/>
              </a:solidFill>
              <a:latin typeface="Lora"/>
              <a:ea typeface="Lora"/>
              <a:cs typeface="Lora"/>
              <a:sym typeface="Lora"/>
            </a:endParaRPr>
          </a:p>
        </p:txBody>
      </p:sp>
      <p:sp>
        <p:nvSpPr>
          <p:cNvPr id="60" name="Google Shape;60;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9" name="Shape 189"/>
        <p:cNvGrpSpPr/>
        <p:nvPr/>
      </p:nvGrpSpPr>
      <p:grpSpPr>
        <a:xfrm>
          <a:off x="0" y="0"/>
          <a:ext cx="0" cy="0"/>
          <a:chOff x="0" y="0"/>
          <a:chExt cx="0" cy="0"/>
        </a:xfrm>
      </p:grpSpPr>
      <p:sp>
        <p:nvSpPr>
          <p:cNvPr id="190" name="Google Shape;190;p22"/>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Young eruptive stars</a:t>
            </a:r>
            <a:endParaRPr b="1" sz="2400">
              <a:solidFill>
                <a:schemeClr val="lt1"/>
              </a:solidFill>
              <a:latin typeface="Lora"/>
              <a:ea typeface="Lora"/>
              <a:cs typeface="Lora"/>
              <a:sym typeface="Lora"/>
            </a:endParaRPr>
          </a:p>
        </p:txBody>
      </p:sp>
      <p:sp>
        <p:nvSpPr>
          <p:cNvPr id="191" name="Google Shape;191;p22"/>
          <p:cNvSpPr txBox="1"/>
          <p:nvPr>
            <p:ph idx="1" type="subTitle"/>
          </p:nvPr>
        </p:nvSpPr>
        <p:spPr>
          <a:xfrm>
            <a:off x="370175" y="806400"/>
            <a:ext cx="83823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They are pre-main sequence stars </a:t>
            </a:r>
            <a:r>
              <a:rPr lang="es" sz="1400">
                <a:solidFill>
                  <a:schemeClr val="lt1"/>
                </a:solidFill>
                <a:latin typeface="Lora"/>
                <a:ea typeface="Lora"/>
                <a:cs typeface="Lora"/>
                <a:sym typeface="Lora"/>
              </a:rPr>
              <a:t>(age &lt; 10 Myr, still displaying disks) </a:t>
            </a:r>
            <a:r>
              <a:rPr lang="es" sz="1400">
                <a:solidFill>
                  <a:schemeClr val="lt1"/>
                </a:solidFill>
                <a:latin typeface="Lora"/>
                <a:ea typeface="Lora"/>
                <a:cs typeface="Lora"/>
                <a:sym typeface="Lora"/>
              </a:rPr>
              <a:t>whose luminosity undergoes abrupt, episodic increases of several orders of magnitude called </a:t>
            </a:r>
            <a:r>
              <a:rPr b="1" lang="es" sz="1400">
                <a:solidFill>
                  <a:schemeClr val="lt1"/>
                </a:solidFill>
                <a:latin typeface="Lora"/>
                <a:ea typeface="Lora"/>
                <a:cs typeface="Lora"/>
                <a:sym typeface="Lora"/>
              </a:rPr>
              <a:t>outbursts</a:t>
            </a:r>
            <a:r>
              <a:rPr lang="es" sz="1400">
                <a:solidFill>
                  <a:schemeClr val="lt1"/>
                </a:solidFill>
                <a:latin typeface="Lora"/>
                <a:ea typeface="Lora"/>
                <a:cs typeface="Lora"/>
                <a:sym typeface="Lora"/>
              </a:rPr>
              <a:t>. Two classes are known:</a:t>
            </a:r>
            <a:endParaRPr sz="1400">
              <a:solidFill>
                <a:schemeClr val="lt1"/>
              </a:solidFill>
              <a:latin typeface="Lora"/>
              <a:ea typeface="Lora"/>
              <a:cs typeface="Lora"/>
              <a:sym typeface="Lora"/>
            </a:endParaRPr>
          </a:p>
        </p:txBody>
      </p:sp>
      <p:pic>
        <p:nvPicPr>
          <p:cNvPr id="192" name="Google Shape;192;p22"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193" name="Google Shape;193;p22"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194" name="Google Shape;194;p22"/>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195" name="Google Shape;195;p22"/>
          <p:cNvSpPr txBox="1"/>
          <p:nvPr>
            <p:ph idx="1" type="subTitle"/>
          </p:nvPr>
        </p:nvSpPr>
        <p:spPr>
          <a:xfrm>
            <a:off x="81150" y="4096600"/>
            <a:ext cx="8843400" cy="393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Zurlo et al. (2024)                                                                       </a:t>
            </a:r>
            <a:r>
              <a:rPr lang="es" sz="1200">
                <a:solidFill>
                  <a:schemeClr val="lt1"/>
                </a:solidFill>
                <a:latin typeface="Lora"/>
                <a:ea typeface="Lora"/>
                <a:cs typeface="Lora"/>
                <a:sym typeface="Lora"/>
              </a:rPr>
              <a:t>Zurlo et al. (2024)</a:t>
            </a:r>
            <a:endParaRPr sz="1200">
              <a:solidFill>
                <a:schemeClr val="lt1"/>
              </a:solidFill>
              <a:latin typeface="Lora"/>
              <a:ea typeface="Lora"/>
              <a:cs typeface="Lora"/>
              <a:sym typeface="Lora"/>
            </a:endParaRPr>
          </a:p>
        </p:txBody>
      </p:sp>
      <p:sp>
        <p:nvSpPr>
          <p:cNvPr id="196" name="Google Shape;19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
        <p:nvSpPr>
          <p:cNvPr id="197" name="Google Shape;197;p22"/>
          <p:cNvSpPr/>
          <p:nvPr/>
        </p:nvSpPr>
        <p:spPr>
          <a:xfrm>
            <a:off x="483963" y="1508325"/>
            <a:ext cx="3399600" cy="420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a:latin typeface="Lora"/>
                <a:ea typeface="Lora"/>
                <a:cs typeface="Lora"/>
                <a:sym typeface="Lora"/>
              </a:rPr>
              <a:t>FUor</a:t>
            </a:r>
            <a:r>
              <a:rPr lang="es">
                <a:latin typeface="Lora"/>
                <a:ea typeface="Lora"/>
                <a:cs typeface="Lora"/>
                <a:sym typeface="Lora"/>
              </a:rPr>
              <a:t>: powerful decade-long outbursts</a:t>
            </a:r>
            <a:endParaRPr>
              <a:latin typeface="Lora"/>
              <a:ea typeface="Lora"/>
              <a:cs typeface="Lora"/>
              <a:sym typeface="Lora"/>
            </a:endParaRPr>
          </a:p>
        </p:txBody>
      </p:sp>
      <p:sp>
        <p:nvSpPr>
          <p:cNvPr id="198" name="Google Shape;198;p22"/>
          <p:cNvSpPr/>
          <p:nvPr/>
        </p:nvSpPr>
        <p:spPr>
          <a:xfrm>
            <a:off x="4737088" y="1508325"/>
            <a:ext cx="3399600" cy="420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a:latin typeface="Lora"/>
                <a:ea typeface="Lora"/>
                <a:cs typeface="Lora"/>
                <a:sym typeface="Lora"/>
              </a:rPr>
              <a:t>EX</a:t>
            </a:r>
            <a:r>
              <a:rPr b="1" lang="es">
                <a:latin typeface="Lora"/>
                <a:ea typeface="Lora"/>
                <a:cs typeface="Lora"/>
                <a:sym typeface="Lora"/>
              </a:rPr>
              <a:t>or</a:t>
            </a:r>
            <a:r>
              <a:rPr lang="es">
                <a:latin typeface="Lora"/>
                <a:ea typeface="Lora"/>
                <a:cs typeface="Lora"/>
                <a:sym typeface="Lora"/>
              </a:rPr>
              <a:t>: frequent month-long outbursts</a:t>
            </a:r>
            <a:endParaRPr>
              <a:latin typeface="Lora"/>
              <a:ea typeface="Lora"/>
              <a:cs typeface="Lora"/>
              <a:sym typeface="Lora"/>
            </a:endParaRPr>
          </a:p>
        </p:txBody>
      </p:sp>
      <p:sp>
        <p:nvSpPr>
          <p:cNvPr id="199" name="Google Shape;199;p22"/>
          <p:cNvSpPr txBox="1"/>
          <p:nvPr>
            <p:ph idx="1" type="subTitle"/>
          </p:nvPr>
        </p:nvSpPr>
        <p:spPr>
          <a:xfrm>
            <a:off x="311700" y="4412350"/>
            <a:ext cx="83823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Most of their protoplanetary disks exhibit very complex non-axisymmetric substructures.</a:t>
            </a:r>
            <a:endParaRPr sz="1400">
              <a:solidFill>
                <a:schemeClr val="lt1"/>
              </a:solidFill>
              <a:latin typeface="Lora"/>
              <a:ea typeface="Lora"/>
              <a:cs typeface="Lora"/>
              <a:sym typeface="Lora"/>
            </a:endParaRPr>
          </a:p>
        </p:txBody>
      </p:sp>
      <p:pic>
        <p:nvPicPr>
          <p:cNvPr id="200" name="Google Shape;200;p22" title="V960 Mon.png"/>
          <p:cNvPicPr preferRelativeResize="0"/>
          <p:nvPr/>
        </p:nvPicPr>
        <p:blipFill>
          <a:blip r:embed="rId5">
            <a:alphaModFix/>
          </a:blip>
          <a:stretch>
            <a:fillRect/>
          </a:stretch>
        </p:blipFill>
        <p:spPr>
          <a:xfrm>
            <a:off x="483975" y="2153713"/>
            <a:ext cx="1976567" cy="1942875"/>
          </a:xfrm>
          <a:prstGeom prst="rect">
            <a:avLst/>
          </a:prstGeom>
          <a:noFill/>
          <a:ln>
            <a:noFill/>
          </a:ln>
        </p:spPr>
      </p:pic>
      <p:pic>
        <p:nvPicPr>
          <p:cNvPr id="201" name="Google Shape;201;p22" title="Z Cma.png"/>
          <p:cNvPicPr preferRelativeResize="0"/>
          <p:nvPr/>
        </p:nvPicPr>
        <p:blipFill>
          <a:blip r:embed="rId6">
            <a:alphaModFix/>
          </a:blip>
          <a:stretch>
            <a:fillRect/>
          </a:stretch>
        </p:blipFill>
        <p:spPr>
          <a:xfrm>
            <a:off x="2460542" y="2153725"/>
            <a:ext cx="2096260" cy="1942875"/>
          </a:xfrm>
          <a:prstGeom prst="rect">
            <a:avLst/>
          </a:prstGeom>
          <a:noFill/>
          <a:ln>
            <a:noFill/>
          </a:ln>
        </p:spPr>
      </p:pic>
      <p:pic>
        <p:nvPicPr>
          <p:cNvPr id="202" name="Google Shape;202;p22" title="EX Lup.png"/>
          <p:cNvPicPr preferRelativeResize="0"/>
          <p:nvPr/>
        </p:nvPicPr>
        <p:blipFill>
          <a:blip r:embed="rId7">
            <a:alphaModFix/>
          </a:blip>
          <a:stretch>
            <a:fillRect/>
          </a:stretch>
        </p:blipFill>
        <p:spPr>
          <a:xfrm>
            <a:off x="4737101" y="2153725"/>
            <a:ext cx="1958801" cy="1942875"/>
          </a:xfrm>
          <a:prstGeom prst="rect">
            <a:avLst/>
          </a:prstGeom>
          <a:noFill/>
          <a:ln>
            <a:noFill/>
          </a:ln>
        </p:spPr>
      </p:pic>
      <p:pic>
        <p:nvPicPr>
          <p:cNvPr id="203" name="Google Shape;203;p22" title="XZ Tau.png"/>
          <p:cNvPicPr preferRelativeResize="0"/>
          <p:nvPr/>
        </p:nvPicPr>
        <p:blipFill>
          <a:blip r:embed="rId8">
            <a:alphaModFix/>
          </a:blip>
          <a:stretch>
            <a:fillRect/>
          </a:stretch>
        </p:blipFill>
        <p:spPr>
          <a:xfrm>
            <a:off x="6695902" y="2153725"/>
            <a:ext cx="1917310" cy="1942875"/>
          </a:xfrm>
          <a:prstGeom prst="rect">
            <a:avLst/>
          </a:prstGeom>
          <a:noFill/>
          <a:ln>
            <a:noFill/>
          </a:ln>
        </p:spPr>
      </p:pic>
    </p:spTree>
  </p:cSld>
  <p:clrMapOvr>
    <a:masterClrMapping/>
  </p:clrMapOvr>
  <mc:AlternateContent>
    <mc:Choice Requires="p14">
      <p:transition spd="slow" p14:dur="2000">
        <p14:flip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7" name="Shape 207"/>
        <p:cNvGrpSpPr/>
        <p:nvPr/>
      </p:nvGrpSpPr>
      <p:grpSpPr>
        <a:xfrm>
          <a:off x="0" y="0"/>
          <a:ext cx="0" cy="0"/>
          <a:chOff x="0" y="0"/>
          <a:chExt cx="0" cy="0"/>
        </a:xfrm>
      </p:grpSpPr>
      <p:sp>
        <p:nvSpPr>
          <p:cNvPr id="208" name="Google Shape;208;p23"/>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FU Orionis: the prototype of its class (FUor)</a:t>
            </a:r>
            <a:endParaRPr b="1" sz="2400">
              <a:solidFill>
                <a:schemeClr val="lt1"/>
              </a:solidFill>
              <a:latin typeface="Lora"/>
              <a:ea typeface="Lora"/>
              <a:cs typeface="Lora"/>
              <a:sym typeface="Lora"/>
            </a:endParaRPr>
          </a:p>
        </p:txBody>
      </p:sp>
      <p:sp>
        <p:nvSpPr>
          <p:cNvPr id="209" name="Google Shape;209;p23"/>
          <p:cNvSpPr txBox="1"/>
          <p:nvPr>
            <p:ph idx="1" type="subTitle"/>
          </p:nvPr>
        </p:nvSpPr>
        <p:spPr>
          <a:xfrm>
            <a:off x="370175" y="806400"/>
            <a:ext cx="83823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I</a:t>
            </a:r>
            <a:r>
              <a:rPr lang="es" sz="1400">
                <a:solidFill>
                  <a:schemeClr val="lt1"/>
                </a:solidFill>
                <a:latin typeface="Lora"/>
                <a:ea typeface="Lora"/>
                <a:cs typeface="Lora"/>
                <a:sym typeface="Lora"/>
              </a:rPr>
              <a:t>n 1937, a</a:t>
            </a:r>
            <a:r>
              <a:rPr lang="es" sz="1400">
                <a:solidFill>
                  <a:schemeClr val="lt1"/>
                </a:solidFill>
                <a:latin typeface="Lora"/>
                <a:ea typeface="Lora"/>
                <a:cs typeface="Lora"/>
                <a:sym typeface="Lora"/>
              </a:rPr>
              <a:t> star </a:t>
            </a:r>
            <a:r>
              <a:rPr lang="es" sz="1400">
                <a:solidFill>
                  <a:schemeClr val="lt1"/>
                </a:solidFill>
                <a:latin typeface="Lora"/>
                <a:ea typeface="Lora"/>
                <a:cs typeface="Lora"/>
                <a:sym typeface="Lora"/>
              </a:rPr>
              <a:t>known</a:t>
            </a:r>
            <a:r>
              <a:rPr lang="es" sz="1400">
                <a:solidFill>
                  <a:schemeClr val="lt1"/>
                </a:solidFill>
                <a:latin typeface="Lora"/>
                <a:ea typeface="Lora"/>
                <a:cs typeface="Lora"/>
                <a:sym typeface="Lora"/>
              </a:rPr>
              <a:t> as FU Orionis underwent a major outburst which raised its apparent blue magnitude from 16.5 to 9.6! Since then its luminosity has been decreasing very slowly.</a:t>
            </a:r>
            <a:endParaRPr sz="1400">
              <a:solidFill>
                <a:schemeClr val="lt1"/>
              </a:solidFill>
              <a:latin typeface="Lora"/>
              <a:ea typeface="Lora"/>
              <a:cs typeface="Lora"/>
              <a:sym typeface="Lora"/>
            </a:endParaRPr>
          </a:p>
        </p:txBody>
      </p:sp>
      <p:pic>
        <p:nvPicPr>
          <p:cNvPr id="210" name="Google Shape;210;p23"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211" name="Google Shape;211;p23"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212" name="Google Shape;212;p23"/>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213" name="Google Shape;213;p23"/>
          <p:cNvSpPr txBox="1"/>
          <p:nvPr>
            <p:ph idx="1" type="subTitle"/>
          </p:nvPr>
        </p:nvSpPr>
        <p:spPr>
          <a:xfrm>
            <a:off x="2161275" y="4567825"/>
            <a:ext cx="65142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Clarke et al. (2005)                                                                                      Siwak et al. (2013)</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214" name="Google Shape;214;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pic>
        <p:nvPicPr>
          <p:cNvPr id="215" name="Google Shape;215;p23" title="Magnitude.png"/>
          <p:cNvPicPr preferRelativeResize="0"/>
          <p:nvPr/>
        </p:nvPicPr>
        <p:blipFill>
          <a:blip r:embed="rId5">
            <a:alphaModFix/>
          </a:blip>
          <a:stretch>
            <a:fillRect/>
          </a:stretch>
        </p:blipFill>
        <p:spPr>
          <a:xfrm>
            <a:off x="681325" y="1467000"/>
            <a:ext cx="3099300" cy="3109400"/>
          </a:xfrm>
          <a:prstGeom prst="rect">
            <a:avLst/>
          </a:prstGeom>
          <a:noFill/>
          <a:ln>
            <a:noFill/>
          </a:ln>
        </p:spPr>
      </p:pic>
      <p:pic>
        <p:nvPicPr>
          <p:cNvPr id="216" name="Google Shape;216;p23" title="Variable magnitude.png"/>
          <p:cNvPicPr preferRelativeResize="0"/>
          <p:nvPr/>
        </p:nvPicPr>
        <p:blipFill>
          <a:blip r:embed="rId6">
            <a:alphaModFix/>
          </a:blip>
          <a:stretch>
            <a:fillRect/>
          </a:stretch>
        </p:blipFill>
        <p:spPr>
          <a:xfrm>
            <a:off x="4206068" y="1467000"/>
            <a:ext cx="4266381" cy="310940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0" name="Shape 220"/>
        <p:cNvGrpSpPr/>
        <p:nvPr/>
      </p:nvGrpSpPr>
      <p:grpSpPr>
        <a:xfrm>
          <a:off x="0" y="0"/>
          <a:ext cx="0" cy="0"/>
          <a:chOff x="0" y="0"/>
          <a:chExt cx="0" cy="0"/>
        </a:xfrm>
      </p:grpSpPr>
      <p:pic>
        <p:nvPicPr>
          <p:cNvPr id="221" name="Google Shape;221;p24" title="Barnard35.jpg"/>
          <p:cNvPicPr preferRelativeResize="0"/>
          <p:nvPr/>
        </p:nvPicPr>
        <p:blipFill>
          <a:blip r:embed="rId3">
            <a:alphaModFix/>
          </a:blip>
          <a:stretch>
            <a:fillRect/>
          </a:stretch>
        </p:blipFill>
        <p:spPr>
          <a:xfrm>
            <a:off x="-44087" y="-146525"/>
            <a:ext cx="9232174" cy="5436539"/>
          </a:xfrm>
          <a:prstGeom prst="rect">
            <a:avLst/>
          </a:prstGeom>
          <a:noFill/>
          <a:ln>
            <a:noFill/>
          </a:ln>
        </p:spPr>
      </p:pic>
      <p:sp>
        <p:nvSpPr>
          <p:cNvPr id="222" name="Google Shape;222;p24"/>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FU Orionis: the prototype of its class (FUor)</a:t>
            </a:r>
            <a:endParaRPr b="1" sz="2400">
              <a:solidFill>
                <a:schemeClr val="lt1"/>
              </a:solidFill>
              <a:latin typeface="Lora"/>
              <a:ea typeface="Lora"/>
              <a:cs typeface="Lora"/>
              <a:sym typeface="Lora"/>
            </a:endParaRPr>
          </a:p>
        </p:txBody>
      </p:sp>
      <p:pic>
        <p:nvPicPr>
          <p:cNvPr id="223" name="Google Shape;223;p24" title="YEMS.png"/>
          <p:cNvPicPr preferRelativeResize="0"/>
          <p:nvPr/>
        </p:nvPicPr>
        <p:blipFill rotWithShape="1">
          <a:blip r:embed="rId4">
            <a:alphaModFix/>
          </a:blip>
          <a:srcRect b="0" l="0" r="0" t="0"/>
          <a:stretch/>
        </p:blipFill>
        <p:spPr>
          <a:xfrm>
            <a:off x="6752676" y="70145"/>
            <a:ext cx="1456799" cy="794575"/>
          </a:xfrm>
          <a:prstGeom prst="rect">
            <a:avLst/>
          </a:prstGeom>
          <a:noFill/>
          <a:ln>
            <a:noFill/>
          </a:ln>
        </p:spPr>
      </p:pic>
      <p:pic>
        <p:nvPicPr>
          <p:cNvPr id="224" name="Google Shape;224;p24" title="USACH.png"/>
          <p:cNvPicPr preferRelativeResize="0"/>
          <p:nvPr/>
        </p:nvPicPr>
        <p:blipFill>
          <a:blip r:embed="rId5">
            <a:alphaModFix/>
          </a:blip>
          <a:stretch>
            <a:fillRect/>
          </a:stretch>
        </p:blipFill>
        <p:spPr>
          <a:xfrm>
            <a:off x="8091100" y="175225"/>
            <a:ext cx="584399" cy="584399"/>
          </a:xfrm>
          <a:prstGeom prst="rect">
            <a:avLst/>
          </a:prstGeom>
          <a:noFill/>
          <a:ln>
            <a:noFill/>
          </a:ln>
        </p:spPr>
      </p:pic>
      <p:sp>
        <p:nvSpPr>
          <p:cNvPr id="225" name="Google Shape;225;p24"/>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226" name="Google Shape;226;p24"/>
          <p:cNvSpPr txBox="1"/>
          <p:nvPr>
            <p:ph idx="1" type="subTitle"/>
          </p:nvPr>
        </p:nvSpPr>
        <p:spPr>
          <a:xfrm>
            <a:off x="6527400" y="4705625"/>
            <a:ext cx="42939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Spitzer Space Telescope</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227" name="Google Shape;227;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
        <p:nvSpPr>
          <p:cNvPr id="228" name="Google Shape;228;p24"/>
          <p:cNvSpPr/>
          <p:nvPr/>
        </p:nvSpPr>
        <p:spPr>
          <a:xfrm>
            <a:off x="609750" y="1201363"/>
            <a:ext cx="3000300" cy="420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Lora"/>
                <a:ea typeface="Lora"/>
                <a:cs typeface="Lora"/>
                <a:sym typeface="Lora"/>
              </a:rPr>
              <a:t>Binary star (North* and South)</a:t>
            </a:r>
            <a:endParaRPr>
              <a:latin typeface="Lora"/>
              <a:ea typeface="Lora"/>
              <a:cs typeface="Lora"/>
              <a:sym typeface="Lora"/>
            </a:endParaRPr>
          </a:p>
        </p:txBody>
      </p:sp>
      <p:sp>
        <p:nvSpPr>
          <p:cNvPr id="229" name="Google Shape;229;p24"/>
          <p:cNvSpPr/>
          <p:nvPr/>
        </p:nvSpPr>
        <p:spPr>
          <a:xfrm>
            <a:off x="609750" y="2006475"/>
            <a:ext cx="3000300" cy="709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Lora"/>
                <a:ea typeface="Lora"/>
                <a:cs typeface="Lora"/>
                <a:sym typeface="Lora"/>
              </a:rPr>
              <a:t>Associated with the molecular cloud Barnard 35 </a:t>
            </a:r>
            <a:endParaRPr>
              <a:latin typeface="Lora"/>
              <a:ea typeface="Lora"/>
              <a:cs typeface="Lora"/>
              <a:sym typeface="Lora"/>
            </a:endParaRPr>
          </a:p>
        </p:txBody>
      </p:sp>
      <p:sp>
        <p:nvSpPr>
          <p:cNvPr id="230" name="Google Shape;230;p24"/>
          <p:cNvSpPr/>
          <p:nvPr/>
        </p:nvSpPr>
        <p:spPr>
          <a:xfrm>
            <a:off x="609750" y="3100200"/>
            <a:ext cx="3000300" cy="709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Lora"/>
                <a:ea typeface="Lora"/>
                <a:cs typeface="Lora"/>
                <a:sym typeface="Lora"/>
              </a:rPr>
              <a:t>Mass FUOriN*: ~0.6 solar masses</a:t>
            </a:r>
            <a:endParaRPr>
              <a:latin typeface="Lora"/>
              <a:ea typeface="Lora"/>
              <a:cs typeface="Lora"/>
              <a:sym typeface="Lora"/>
            </a:endParaRPr>
          </a:p>
          <a:p>
            <a:pPr indent="0" lvl="0" marL="0" rtl="0" algn="ctr">
              <a:spcBef>
                <a:spcPts val="0"/>
              </a:spcBef>
              <a:spcAft>
                <a:spcPts val="0"/>
              </a:spcAft>
              <a:buNone/>
            </a:pPr>
            <a:r>
              <a:rPr lang="es">
                <a:latin typeface="Lora"/>
                <a:ea typeface="Lora"/>
                <a:cs typeface="Lora"/>
                <a:sym typeface="Lora"/>
              </a:rPr>
              <a:t>Mass FUOriS: 1.2 solar masses</a:t>
            </a:r>
            <a:endParaRPr>
              <a:latin typeface="Lora"/>
              <a:ea typeface="Lora"/>
              <a:cs typeface="Lora"/>
              <a:sym typeface="Lora"/>
            </a:endParaRPr>
          </a:p>
        </p:txBody>
      </p:sp>
      <p:sp>
        <p:nvSpPr>
          <p:cNvPr id="231" name="Google Shape;231;p24"/>
          <p:cNvSpPr/>
          <p:nvPr/>
        </p:nvSpPr>
        <p:spPr>
          <a:xfrm>
            <a:off x="7794100" y="3730850"/>
            <a:ext cx="881400" cy="4710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5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31"/>
                                        </p:tgtEl>
                                        <p:attrNameLst>
                                          <p:attrName>style.visibility</p:attrName>
                                        </p:attrNameLst>
                                      </p:cBhvr>
                                      <p:to>
                                        <p:strVal val="visible"/>
                                      </p:to>
                                    </p:set>
                                    <p:anim calcmode="lin" valueType="num">
                                      <p:cBhvr additive="base">
                                        <p:cTn dur="2000"/>
                                        <p:tgtEl>
                                          <p:spTgt spid="23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5" name="Shape 235"/>
        <p:cNvGrpSpPr/>
        <p:nvPr/>
      </p:nvGrpSpPr>
      <p:grpSpPr>
        <a:xfrm>
          <a:off x="0" y="0"/>
          <a:ext cx="0" cy="0"/>
          <a:chOff x="0" y="0"/>
          <a:chExt cx="0" cy="0"/>
        </a:xfrm>
      </p:grpSpPr>
      <p:sp>
        <p:nvSpPr>
          <p:cNvPr id="236" name="Google Shape;236;p25"/>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The complex disk of </a:t>
            </a:r>
            <a:r>
              <a:rPr b="1" lang="es" sz="2400">
                <a:solidFill>
                  <a:schemeClr val="lt1"/>
                </a:solidFill>
                <a:latin typeface="Lora"/>
                <a:ea typeface="Lora"/>
                <a:cs typeface="Lora"/>
                <a:sym typeface="Lora"/>
              </a:rPr>
              <a:t>FU Orionis</a:t>
            </a:r>
            <a:endParaRPr b="1" sz="2400">
              <a:solidFill>
                <a:schemeClr val="lt1"/>
              </a:solidFill>
              <a:latin typeface="Lora"/>
              <a:ea typeface="Lora"/>
              <a:cs typeface="Lora"/>
              <a:sym typeface="Lora"/>
            </a:endParaRPr>
          </a:p>
        </p:txBody>
      </p:sp>
      <p:sp>
        <p:nvSpPr>
          <p:cNvPr id="237" name="Google Shape;237;p25"/>
          <p:cNvSpPr txBox="1"/>
          <p:nvPr>
            <p:ph idx="1" type="subTitle"/>
          </p:nvPr>
        </p:nvSpPr>
        <p:spPr>
          <a:xfrm>
            <a:off x="370175" y="806400"/>
            <a:ext cx="4048800" cy="8478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Continuum observations only reveal very compact disks (R &lt; 10 AU) around both stars. </a:t>
            </a:r>
            <a:endParaRPr sz="1400">
              <a:solidFill>
                <a:schemeClr val="lt1"/>
              </a:solidFill>
              <a:latin typeface="Lora"/>
              <a:ea typeface="Lora"/>
              <a:cs typeface="Lora"/>
              <a:sym typeface="Lora"/>
            </a:endParaRPr>
          </a:p>
        </p:txBody>
      </p:sp>
      <p:pic>
        <p:nvPicPr>
          <p:cNvPr id="238" name="Google Shape;238;p25"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239" name="Google Shape;239;p25"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240" name="Google Shape;240;p25"/>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241" name="Google Shape;241;p25"/>
          <p:cNvSpPr txBox="1"/>
          <p:nvPr>
            <p:ph idx="1" type="subTitle"/>
          </p:nvPr>
        </p:nvSpPr>
        <p:spPr>
          <a:xfrm rot="-5400000">
            <a:off x="2933975" y="3304200"/>
            <a:ext cx="25356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P</a:t>
            </a:r>
            <a:r>
              <a:rPr lang="es" sz="1200">
                <a:solidFill>
                  <a:schemeClr val="lt1"/>
                </a:solidFill>
                <a:latin typeface="Lora"/>
                <a:ea typeface="Lora"/>
                <a:cs typeface="Lora"/>
                <a:sym typeface="Lora"/>
              </a:rPr>
              <a:t>érez et al. (2020)</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242" name="Google Shape;242;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pic>
        <p:nvPicPr>
          <p:cNvPr id="243" name="Google Shape;243;p25" title="ALMA.png"/>
          <p:cNvPicPr preferRelativeResize="0"/>
          <p:nvPr/>
        </p:nvPicPr>
        <p:blipFill>
          <a:blip r:embed="rId5">
            <a:alphaModFix/>
          </a:blip>
          <a:stretch>
            <a:fillRect/>
          </a:stretch>
        </p:blipFill>
        <p:spPr>
          <a:xfrm>
            <a:off x="654975" y="1446325"/>
            <a:ext cx="3479200" cy="3323275"/>
          </a:xfrm>
          <a:prstGeom prst="rect">
            <a:avLst/>
          </a:prstGeom>
          <a:noFill/>
          <a:ln>
            <a:noFill/>
          </a:ln>
        </p:spPr>
      </p:pic>
      <p:pic>
        <p:nvPicPr>
          <p:cNvPr id="244" name="Google Shape;244;p25" title="SUBARU.png"/>
          <p:cNvPicPr preferRelativeResize="0"/>
          <p:nvPr/>
        </p:nvPicPr>
        <p:blipFill>
          <a:blip r:embed="rId6">
            <a:alphaModFix/>
          </a:blip>
          <a:stretch>
            <a:fillRect/>
          </a:stretch>
        </p:blipFill>
        <p:spPr>
          <a:xfrm>
            <a:off x="5302420" y="1700975"/>
            <a:ext cx="2853529" cy="3069262"/>
          </a:xfrm>
          <a:prstGeom prst="rect">
            <a:avLst/>
          </a:prstGeom>
          <a:noFill/>
          <a:ln>
            <a:noFill/>
          </a:ln>
        </p:spPr>
      </p:pic>
      <p:sp>
        <p:nvSpPr>
          <p:cNvPr id="245" name="Google Shape;245;p25"/>
          <p:cNvSpPr txBox="1"/>
          <p:nvPr>
            <p:ph idx="1" type="subTitle"/>
          </p:nvPr>
        </p:nvSpPr>
        <p:spPr>
          <a:xfrm>
            <a:off x="4781275" y="806400"/>
            <a:ext cx="3894300" cy="8478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But μm-dust data reveal a far more extended disk with complex substructures such as a bright spiral arm to the East of FUOriN.</a:t>
            </a:r>
            <a:endParaRPr sz="1400">
              <a:solidFill>
                <a:schemeClr val="lt1"/>
              </a:solidFill>
              <a:latin typeface="Lora"/>
              <a:ea typeface="Lora"/>
              <a:cs typeface="Lora"/>
              <a:sym typeface="Lora"/>
            </a:endParaRPr>
          </a:p>
        </p:txBody>
      </p:sp>
      <p:cxnSp>
        <p:nvCxnSpPr>
          <p:cNvPr id="246" name="Google Shape;246;p25"/>
          <p:cNvCxnSpPr/>
          <p:nvPr/>
        </p:nvCxnSpPr>
        <p:spPr>
          <a:xfrm>
            <a:off x="4598175" y="806400"/>
            <a:ext cx="3900" cy="4057800"/>
          </a:xfrm>
          <a:prstGeom prst="straightConnector1">
            <a:avLst/>
          </a:prstGeom>
          <a:noFill/>
          <a:ln cap="flat" cmpd="sng" w="38100">
            <a:solidFill>
              <a:srgbClr val="FFFFFF"/>
            </a:solidFill>
            <a:prstDash val="solid"/>
            <a:round/>
            <a:headEnd len="med" w="med" type="none"/>
            <a:tailEnd len="med" w="med" type="none"/>
          </a:ln>
        </p:spPr>
      </p:cxnSp>
      <p:sp>
        <p:nvSpPr>
          <p:cNvPr id="247" name="Google Shape;247;p25"/>
          <p:cNvSpPr txBox="1"/>
          <p:nvPr>
            <p:ph idx="1" type="subTitle"/>
          </p:nvPr>
        </p:nvSpPr>
        <p:spPr>
          <a:xfrm rot="-5400000">
            <a:off x="6970600" y="3304200"/>
            <a:ext cx="25356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Liu et al. (2016)                       </a:t>
            </a:r>
            <a:endParaRPr sz="1200">
              <a:solidFill>
                <a:schemeClr val="lt1"/>
              </a:solidFill>
              <a:latin typeface="Lora"/>
              <a:ea typeface="Lora"/>
              <a:cs typeface="Lora"/>
              <a:sym typeface="Lora"/>
            </a:endParaRPr>
          </a:p>
        </p:txBody>
      </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500"/>
                                        <p:tgtEl>
                                          <p:spTgt spid="2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44"/>
                                        </p:tgtEl>
                                        <p:attrNameLst>
                                          <p:attrName>style.visibility</p:attrName>
                                        </p:attrNameLst>
                                      </p:cBhvr>
                                      <p:to>
                                        <p:strVal val="visible"/>
                                      </p:to>
                                    </p:set>
                                    <p:anim calcmode="lin" valueType="num">
                                      <p:cBhvr additive="base">
                                        <p:cTn dur="1000"/>
                                        <p:tgtEl>
                                          <p:spTgt spid="244"/>
                                        </p:tgtEl>
                                        <p:attrNameLst>
                                          <p:attrName>ppt_w</p:attrName>
                                        </p:attrNameLst>
                                      </p:cBhvr>
                                      <p:tavLst>
                                        <p:tav fmla="" tm="0">
                                          <p:val>
                                            <p:strVal val="0"/>
                                          </p:val>
                                        </p:tav>
                                        <p:tav fmla="" tm="100000">
                                          <p:val>
                                            <p:strVal val="#ppt_w"/>
                                          </p:val>
                                        </p:tav>
                                      </p:tavLst>
                                    </p:anim>
                                    <p:anim calcmode="lin" valueType="num">
                                      <p:cBhvr additive="base">
                                        <p:cTn dur="1000"/>
                                        <p:tgtEl>
                                          <p:spTgt spid="24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1" name="Shape 251"/>
        <p:cNvGrpSpPr/>
        <p:nvPr/>
      </p:nvGrpSpPr>
      <p:grpSpPr>
        <a:xfrm>
          <a:off x="0" y="0"/>
          <a:ext cx="0" cy="0"/>
          <a:chOff x="0" y="0"/>
          <a:chExt cx="0" cy="0"/>
        </a:xfrm>
      </p:grpSpPr>
      <p:sp>
        <p:nvSpPr>
          <p:cNvPr id="252" name="Google Shape;252;p26"/>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Proposed scenarios to explain disk</a:t>
            </a:r>
            <a:endParaRPr b="1" sz="2400">
              <a:solidFill>
                <a:schemeClr val="lt1"/>
              </a:solidFill>
              <a:latin typeface="Lora"/>
              <a:ea typeface="Lora"/>
              <a:cs typeface="Lora"/>
              <a:sym typeface="Lora"/>
            </a:endParaRPr>
          </a:p>
        </p:txBody>
      </p:sp>
      <p:sp>
        <p:nvSpPr>
          <p:cNvPr id="253" name="Google Shape;253;p26"/>
          <p:cNvSpPr txBox="1"/>
          <p:nvPr>
            <p:ph idx="1" type="subTitle"/>
          </p:nvPr>
        </p:nvSpPr>
        <p:spPr>
          <a:xfrm>
            <a:off x="382250" y="932600"/>
            <a:ext cx="1585800" cy="4017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1.-</a:t>
            </a:r>
            <a:r>
              <a:rPr lang="es" sz="1400">
                <a:solidFill>
                  <a:schemeClr val="lt1"/>
                </a:solidFill>
                <a:latin typeface="Lora"/>
                <a:ea typeface="Lora"/>
                <a:cs typeface="Lora"/>
                <a:sym typeface="Lora"/>
              </a:rPr>
              <a:t> Infalling of material via streamers.</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2.- </a:t>
            </a:r>
            <a:r>
              <a:rPr lang="es" sz="1400">
                <a:solidFill>
                  <a:schemeClr val="lt1"/>
                </a:solidFill>
                <a:latin typeface="Lora"/>
                <a:ea typeface="Lora"/>
                <a:cs typeface="Lora"/>
                <a:sym typeface="Lora"/>
              </a:rPr>
              <a:t>Cloudlets.</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3.- </a:t>
            </a:r>
            <a:r>
              <a:rPr lang="es" sz="1400">
                <a:solidFill>
                  <a:schemeClr val="lt1"/>
                </a:solidFill>
                <a:latin typeface="Lora"/>
                <a:ea typeface="Lora"/>
                <a:cs typeface="Lora"/>
                <a:sym typeface="Lora"/>
              </a:rPr>
              <a:t>Stellar flyby.</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4.- </a:t>
            </a:r>
            <a:r>
              <a:rPr lang="es" sz="1400">
                <a:solidFill>
                  <a:schemeClr val="lt1"/>
                </a:solidFill>
                <a:latin typeface="Lora"/>
                <a:ea typeface="Lora"/>
                <a:cs typeface="Lora"/>
                <a:sym typeface="Lora"/>
              </a:rPr>
              <a:t>Star-disk or disk-disk interaction.</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5.-</a:t>
            </a:r>
            <a:r>
              <a:rPr lang="es" sz="1400">
                <a:solidFill>
                  <a:schemeClr val="lt1"/>
                </a:solidFill>
                <a:latin typeface="Lora"/>
                <a:ea typeface="Lora"/>
                <a:cs typeface="Lora"/>
                <a:sym typeface="Lora"/>
              </a:rPr>
              <a:t> Gravitational Instability.</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6.-</a:t>
            </a:r>
            <a:r>
              <a:rPr lang="es" sz="1400">
                <a:solidFill>
                  <a:schemeClr val="lt1"/>
                </a:solidFill>
                <a:latin typeface="Lora"/>
                <a:ea typeface="Lora"/>
                <a:cs typeface="Lora"/>
                <a:sym typeface="Lora"/>
              </a:rPr>
              <a:t> The outburst created the spiral arm.</a:t>
            </a:r>
            <a:endParaRPr sz="1400">
              <a:solidFill>
                <a:schemeClr val="lt1"/>
              </a:solidFill>
              <a:latin typeface="Lora"/>
              <a:ea typeface="Lora"/>
              <a:cs typeface="Lora"/>
              <a:sym typeface="Lora"/>
            </a:endParaRPr>
          </a:p>
        </p:txBody>
      </p:sp>
      <p:pic>
        <p:nvPicPr>
          <p:cNvPr id="254" name="Google Shape;254;p26"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255" name="Google Shape;255;p26"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256" name="Google Shape;256;p26"/>
          <p:cNvSpPr txBox="1"/>
          <p:nvPr>
            <p:ph idx="1" type="subTitle"/>
          </p:nvPr>
        </p:nvSpPr>
        <p:spPr>
          <a:xfrm>
            <a:off x="3654150" y="2660825"/>
            <a:ext cx="1642500" cy="393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Alves et al. (2020)</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257" name="Google Shape;257;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pic>
        <p:nvPicPr>
          <p:cNvPr id="258" name="Google Shape;258;p26" title="Streamers.png"/>
          <p:cNvPicPr preferRelativeResize="0"/>
          <p:nvPr/>
        </p:nvPicPr>
        <p:blipFill>
          <a:blip r:embed="rId5">
            <a:alphaModFix/>
          </a:blip>
          <a:stretch>
            <a:fillRect/>
          </a:stretch>
        </p:blipFill>
        <p:spPr>
          <a:xfrm>
            <a:off x="2127213" y="1109926"/>
            <a:ext cx="2918913" cy="1642925"/>
          </a:xfrm>
          <a:prstGeom prst="rect">
            <a:avLst/>
          </a:prstGeom>
          <a:noFill/>
          <a:ln>
            <a:noFill/>
          </a:ln>
        </p:spPr>
      </p:pic>
      <p:pic>
        <p:nvPicPr>
          <p:cNvPr id="259" name="Google Shape;259;p26" title="Cloudlet.png"/>
          <p:cNvPicPr preferRelativeResize="0"/>
          <p:nvPr/>
        </p:nvPicPr>
        <p:blipFill>
          <a:blip r:embed="rId6">
            <a:alphaModFix/>
          </a:blip>
          <a:stretch>
            <a:fillRect/>
          </a:stretch>
        </p:blipFill>
        <p:spPr>
          <a:xfrm>
            <a:off x="5393239" y="1422425"/>
            <a:ext cx="3186411" cy="3134725"/>
          </a:xfrm>
          <a:prstGeom prst="rect">
            <a:avLst/>
          </a:prstGeom>
          <a:noFill/>
          <a:ln>
            <a:noFill/>
          </a:ln>
        </p:spPr>
      </p:pic>
      <p:sp>
        <p:nvSpPr>
          <p:cNvPr id="260" name="Google Shape;260;p26"/>
          <p:cNvSpPr txBox="1"/>
          <p:nvPr>
            <p:ph idx="1" type="subTitle"/>
          </p:nvPr>
        </p:nvSpPr>
        <p:spPr>
          <a:xfrm>
            <a:off x="6873400" y="4496763"/>
            <a:ext cx="1850400" cy="393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Dullemond </a:t>
            </a:r>
            <a:r>
              <a:rPr lang="es" sz="1200">
                <a:solidFill>
                  <a:schemeClr val="lt1"/>
                </a:solidFill>
                <a:latin typeface="Lora"/>
                <a:ea typeface="Lora"/>
                <a:cs typeface="Lora"/>
                <a:sym typeface="Lora"/>
              </a:rPr>
              <a:t>et al. (2019)                                    </a:t>
            </a:r>
            <a:endParaRPr sz="1200">
              <a:solidFill>
                <a:schemeClr val="lt1"/>
              </a:solidFill>
              <a:latin typeface="Lora"/>
              <a:ea typeface="Lora"/>
              <a:cs typeface="Lora"/>
              <a:sym typeface="Lora"/>
            </a:endParaRPr>
          </a:p>
        </p:txBody>
      </p:sp>
      <p:pic>
        <p:nvPicPr>
          <p:cNvPr id="261" name="Google Shape;261;p26" title="Outburst.gif"/>
          <p:cNvPicPr preferRelativeResize="0"/>
          <p:nvPr/>
        </p:nvPicPr>
        <p:blipFill>
          <a:blip r:embed="rId7">
            <a:alphaModFix/>
          </a:blip>
          <a:stretch>
            <a:fillRect/>
          </a:stretch>
        </p:blipFill>
        <p:spPr>
          <a:xfrm>
            <a:off x="2176171" y="3103150"/>
            <a:ext cx="2821015" cy="1586825"/>
          </a:xfrm>
          <a:prstGeom prst="rect">
            <a:avLst/>
          </a:prstGeom>
          <a:noFill/>
          <a:ln>
            <a:noFill/>
          </a:ln>
        </p:spPr>
      </p:pic>
      <p:sp>
        <p:nvSpPr>
          <p:cNvPr id="262" name="Google Shape;262;p26"/>
          <p:cNvSpPr txBox="1"/>
          <p:nvPr>
            <p:ph idx="1" type="subTitle"/>
          </p:nvPr>
        </p:nvSpPr>
        <p:spPr>
          <a:xfrm>
            <a:off x="3113550" y="4663225"/>
            <a:ext cx="2183100" cy="393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G. Bacon (NASA and ESA)</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263" name="Google Shape;263;p26"/>
          <p:cNvSpPr txBox="1"/>
          <p:nvPr>
            <p:ph idx="1" type="subTitle"/>
          </p:nvPr>
        </p:nvSpPr>
        <p:spPr>
          <a:xfrm>
            <a:off x="1874725" y="1028825"/>
            <a:ext cx="405600" cy="393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b="1" lang="es" sz="1200">
                <a:solidFill>
                  <a:schemeClr val="lt1"/>
                </a:solidFill>
                <a:latin typeface="Lora"/>
                <a:ea typeface="Lora"/>
                <a:cs typeface="Lora"/>
                <a:sym typeface="Lora"/>
              </a:rPr>
              <a:t>1.</a:t>
            </a:r>
            <a:r>
              <a:rPr b="1" lang="es" sz="1200">
                <a:solidFill>
                  <a:schemeClr val="lt1"/>
                </a:solidFill>
                <a:latin typeface="Lora"/>
                <a:ea typeface="Lora"/>
                <a:cs typeface="Lora"/>
                <a:sym typeface="Lora"/>
              </a:rPr>
              <a:t> </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264" name="Google Shape;264;p26"/>
          <p:cNvSpPr txBox="1"/>
          <p:nvPr>
            <p:ph idx="1" type="subTitle"/>
          </p:nvPr>
        </p:nvSpPr>
        <p:spPr>
          <a:xfrm>
            <a:off x="5148600" y="1337900"/>
            <a:ext cx="405600" cy="393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b="1" lang="es" sz="1200">
                <a:solidFill>
                  <a:schemeClr val="lt1"/>
                </a:solidFill>
                <a:latin typeface="Lora"/>
                <a:ea typeface="Lora"/>
                <a:cs typeface="Lora"/>
                <a:sym typeface="Lora"/>
              </a:rPr>
              <a:t>2</a:t>
            </a:r>
            <a:r>
              <a:rPr b="1" lang="es" sz="1200">
                <a:solidFill>
                  <a:schemeClr val="lt1"/>
                </a:solidFill>
                <a:latin typeface="Lora"/>
                <a:ea typeface="Lora"/>
                <a:cs typeface="Lora"/>
                <a:sym typeface="Lora"/>
              </a:rPr>
              <a:t>. </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265" name="Google Shape;265;p26"/>
          <p:cNvSpPr txBox="1"/>
          <p:nvPr>
            <p:ph idx="1" type="subTitle"/>
          </p:nvPr>
        </p:nvSpPr>
        <p:spPr>
          <a:xfrm>
            <a:off x="1874725" y="3006125"/>
            <a:ext cx="405600" cy="393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b="1" lang="es" sz="1200">
                <a:solidFill>
                  <a:schemeClr val="lt1"/>
                </a:solidFill>
                <a:latin typeface="Lora"/>
                <a:ea typeface="Lora"/>
                <a:cs typeface="Lora"/>
                <a:sym typeface="Lora"/>
              </a:rPr>
              <a:t>6</a:t>
            </a:r>
            <a:r>
              <a:rPr b="1" lang="es" sz="1200">
                <a:solidFill>
                  <a:schemeClr val="lt1"/>
                </a:solidFill>
                <a:latin typeface="Lora"/>
                <a:ea typeface="Lora"/>
                <a:cs typeface="Lora"/>
                <a:sym typeface="Lora"/>
              </a:rPr>
              <a:t>. </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5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9" name="Shape 269"/>
        <p:cNvGrpSpPr/>
        <p:nvPr/>
      </p:nvGrpSpPr>
      <p:grpSpPr>
        <a:xfrm>
          <a:off x="0" y="0"/>
          <a:ext cx="0" cy="0"/>
          <a:chOff x="0" y="0"/>
          <a:chExt cx="0" cy="0"/>
        </a:xfrm>
      </p:grpSpPr>
      <p:sp>
        <p:nvSpPr>
          <p:cNvPr id="270" name="Google Shape;270;p27"/>
          <p:cNvSpPr txBox="1"/>
          <p:nvPr>
            <p:ph type="ctrTitle"/>
          </p:nvPr>
        </p:nvSpPr>
        <p:spPr>
          <a:xfrm>
            <a:off x="311700" y="2803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The objectives of our research</a:t>
            </a:r>
            <a:endParaRPr b="1" sz="2400">
              <a:solidFill>
                <a:schemeClr val="lt1"/>
              </a:solidFill>
              <a:latin typeface="Lora"/>
              <a:ea typeface="Lora"/>
              <a:cs typeface="Lora"/>
              <a:sym typeface="Lora"/>
            </a:endParaRPr>
          </a:p>
        </p:txBody>
      </p:sp>
      <p:sp>
        <p:nvSpPr>
          <p:cNvPr id="271" name="Google Shape;271;p27"/>
          <p:cNvSpPr txBox="1"/>
          <p:nvPr>
            <p:ph idx="1" type="subTitle"/>
          </p:nvPr>
        </p:nvSpPr>
        <p:spPr>
          <a:xfrm>
            <a:off x="410100" y="1052000"/>
            <a:ext cx="8277000" cy="3600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1.-</a:t>
            </a:r>
            <a:r>
              <a:rPr lang="es" sz="1400">
                <a:solidFill>
                  <a:schemeClr val="lt1"/>
                </a:solidFill>
                <a:latin typeface="Lora"/>
                <a:ea typeface="Lora"/>
                <a:cs typeface="Lora"/>
                <a:sym typeface="Lora"/>
              </a:rPr>
              <a:t> Use recent (2023-2024) VLT observations to measure the kinematics of the spiral arm and determine whether it exhibits radial or purely azimuthal motion.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2.- </a:t>
            </a:r>
            <a:r>
              <a:rPr lang="es" sz="1400">
                <a:solidFill>
                  <a:schemeClr val="lt1"/>
                </a:solidFill>
                <a:latin typeface="Lora"/>
                <a:ea typeface="Lora"/>
                <a:cs typeface="Lora"/>
                <a:sym typeface="Lora"/>
              </a:rPr>
              <a:t>Determine the angular velocity profile of the disk to compute accurately the mass of FU Orionis which to date has only been estimated.</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3.- </a:t>
            </a:r>
            <a:r>
              <a:rPr lang="es" sz="1400">
                <a:solidFill>
                  <a:schemeClr val="lt1"/>
                </a:solidFill>
                <a:latin typeface="Lora"/>
                <a:ea typeface="Lora"/>
                <a:cs typeface="Lora"/>
                <a:sym typeface="Lora"/>
              </a:rPr>
              <a:t>Measure the proper motion of the companion star to find out if the spiral arm could have been caused by a close encounter with FU Orionis in the past.</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4.-</a:t>
            </a:r>
            <a:r>
              <a:rPr lang="es" sz="1400">
                <a:solidFill>
                  <a:schemeClr val="lt1"/>
                </a:solidFill>
                <a:latin typeface="Lora"/>
                <a:ea typeface="Lora"/>
                <a:cs typeface="Lora"/>
                <a:sym typeface="Lora"/>
              </a:rPr>
              <a:t> In combination with ALMA’s observations, run models to try to replicate the current state of the protoplanetary disk. This is fundamental to visualize the real geometry of the system.</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5.-</a:t>
            </a:r>
            <a:r>
              <a:rPr lang="es" sz="1400">
                <a:solidFill>
                  <a:schemeClr val="lt1"/>
                </a:solidFill>
                <a:latin typeface="Lora"/>
                <a:ea typeface="Lora"/>
                <a:cs typeface="Lora"/>
                <a:sym typeface="Lora"/>
              </a:rPr>
              <a:t> Run dynamical models replicating the different scenarios proposed for the origin of the spiral arms of the disk and determine which best explains the current aspect of the protoplanetary disk.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6.- Extend our approach and research to the protoplanetary disks of other young eruptive stars (not </a:t>
            </a:r>
            <a:r>
              <a:rPr lang="es" sz="1400">
                <a:solidFill>
                  <a:schemeClr val="lt1"/>
                </a:solidFill>
                <a:latin typeface="Lora"/>
                <a:ea typeface="Lora"/>
                <a:cs typeface="Lora"/>
                <a:sym typeface="Lora"/>
              </a:rPr>
              <a:t>only</a:t>
            </a:r>
            <a:r>
              <a:rPr lang="es" sz="1400">
                <a:solidFill>
                  <a:schemeClr val="lt1"/>
                </a:solidFill>
                <a:latin typeface="Lora"/>
                <a:ea typeface="Lora"/>
                <a:cs typeface="Lora"/>
                <a:sym typeface="Lora"/>
              </a:rPr>
              <a:t> FUors) to find out whether or not they can all be explained by the same scenario.</a:t>
            </a:r>
            <a:endParaRPr sz="1400">
              <a:solidFill>
                <a:schemeClr val="lt1"/>
              </a:solidFill>
              <a:latin typeface="Lora"/>
              <a:ea typeface="Lora"/>
              <a:cs typeface="Lora"/>
              <a:sym typeface="Lora"/>
            </a:endParaRPr>
          </a:p>
        </p:txBody>
      </p:sp>
      <p:pic>
        <p:nvPicPr>
          <p:cNvPr id="272" name="Google Shape;272;p27"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273" name="Google Shape;273;p27"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274" name="Google Shape;274;p27"/>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275" name="Google Shape;275;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Tree>
  </p:cSld>
  <p:clrMapOvr>
    <a:masterClrMapping/>
  </p:clrMapOvr>
  <mc:AlternateContent>
    <mc:Choice Requires="p14">
      <p:transition spd="slow" p14:dur="2000">
        <p14:flip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9" name="Shape 279"/>
        <p:cNvGrpSpPr/>
        <p:nvPr/>
      </p:nvGrpSpPr>
      <p:grpSpPr>
        <a:xfrm>
          <a:off x="0" y="0"/>
          <a:ext cx="0" cy="0"/>
          <a:chOff x="0" y="0"/>
          <a:chExt cx="0" cy="0"/>
        </a:xfrm>
      </p:grpSpPr>
      <p:sp>
        <p:nvSpPr>
          <p:cNvPr id="280" name="Google Shape;280;p28"/>
          <p:cNvSpPr txBox="1"/>
          <p:nvPr>
            <p:ph type="ctrTitle"/>
          </p:nvPr>
        </p:nvSpPr>
        <p:spPr>
          <a:xfrm>
            <a:off x="311700" y="175225"/>
            <a:ext cx="3431100" cy="994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What our research has revealed so far</a:t>
            </a:r>
            <a:endParaRPr b="1" sz="2400">
              <a:solidFill>
                <a:schemeClr val="lt1"/>
              </a:solidFill>
              <a:latin typeface="Lora"/>
              <a:ea typeface="Lora"/>
              <a:cs typeface="Lora"/>
              <a:sym typeface="Lora"/>
            </a:endParaRPr>
          </a:p>
        </p:txBody>
      </p:sp>
      <p:sp>
        <p:nvSpPr>
          <p:cNvPr id="281" name="Google Shape;281;p28"/>
          <p:cNvSpPr txBox="1"/>
          <p:nvPr>
            <p:ph idx="1" type="subTitle"/>
          </p:nvPr>
        </p:nvSpPr>
        <p:spPr>
          <a:xfrm>
            <a:off x="311700" y="1239875"/>
            <a:ext cx="3431100" cy="1319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The VLT took images of FU Orionis in 2023-2024 which compliment the images obtained in 2016-2017. It has now become evident that:</a:t>
            </a:r>
            <a:endParaRPr sz="1400">
              <a:solidFill>
                <a:schemeClr val="lt1"/>
              </a:solidFill>
              <a:latin typeface="Lora"/>
              <a:ea typeface="Lora"/>
              <a:cs typeface="Lora"/>
              <a:sym typeface="Lora"/>
            </a:endParaRPr>
          </a:p>
        </p:txBody>
      </p:sp>
      <p:pic>
        <p:nvPicPr>
          <p:cNvPr id="282" name="Google Shape;282;p28" title="YEMS.png"/>
          <p:cNvPicPr preferRelativeResize="0"/>
          <p:nvPr/>
        </p:nvPicPr>
        <p:blipFill rotWithShape="1">
          <a:blip r:embed="rId3">
            <a:alphaModFix/>
          </a:blip>
          <a:srcRect b="0" l="0" r="0" t="0"/>
          <a:stretch/>
        </p:blipFill>
        <p:spPr>
          <a:xfrm>
            <a:off x="467576" y="4068812"/>
            <a:ext cx="1612252" cy="879325"/>
          </a:xfrm>
          <a:prstGeom prst="rect">
            <a:avLst/>
          </a:prstGeom>
          <a:noFill/>
          <a:ln>
            <a:noFill/>
          </a:ln>
        </p:spPr>
      </p:pic>
      <p:pic>
        <p:nvPicPr>
          <p:cNvPr id="283" name="Google Shape;283;p28" title="USACH.png"/>
          <p:cNvPicPr preferRelativeResize="0"/>
          <p:nvPr/>
        </p:nvPicPr>
        <p:blipFill>
          <a:blip r:embed="rId4">
            <a:alphaModFix/>
          </a:blip>
          <a:stretch>
            <a:fillRect/>
          </a:stretch>
        </p:blipFill>
        <p:spPr>
          <a:xfrm>
            <a:off x="2335175" y="4133013"/>
            <a:ext cx="750925" cy="750900"/>
          </a:xfrm>
          <a:prstGeom prst="rect">
            <a:avLst/>
          </a:prstGeom>
          <a:noFill/>
          <a:ln>
            <a:noFill/>
          </a:ln>
        </p:spPr>
      </p:pic>
      <p:sp>
        <p:nvSpPr>
          <p:cNvPr id="284" name="Google Shape;284;p28"/>
          <p:cNvSpPr txBox="1"/>
          <p:nvPr>
            <p:ph idx="1" type="subTitle"/>
          </p:nvPr>
        </p:nvSpPr>
        <p:spPr>
          <a:xfrm>
            <a:off x="374250" y="4663225"/>
            <a:ext cx="33060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285" name="Google Shape;285;p28"/>
          <p:cNvSpPr txBox="1"/>
          <p:nvPr/>
        </p:nvSpPr>
        <p:spPr>
          <a:xfrm>
            <a:off x="311700" y="2153575"/>
            <a:ext cx="3431100" cy="1154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s">
                <a:solidFill>
                  <a:schemeClr val="lt1"/>
                </a:solidFill>
                <a:latin typeface="Lora"/>
                <a:ea typeface="Lora"/>
                <a:cs typeface="Lora"/>
                <a:sym typeface="Lora"/>
              </a:rPr>
              <a:t>1.- </a:t>
            </a:r>
            <a:r>
              <a:rPr lang="es">
                <a:solidFill>
                  <a:schemeClr val="lt1"/>
                </a:solidFill>
                <a:latin typeface="Lora"/>
                <a:ea typeface="Lora"/>
                <a:cs typeface="Lora"/>
                <a:sym typeface="Lora"/>
              </a:rPr>
              <a:t>The disk </a:t>
            </a:r>
            <a:r>
              <a:rPr b="1" lang="es">
                <a:solidFill>
                  <a:schemeClr val="lt1"/>
                </a:solidFill>
                <a:latin typeface="Lora"/>
                <a:ea typeface="Lora"/>
                <a:cs typeface="Lora"/>
                <a:sym typeface="Lora"/>
              </a:rPr>
              <a:t>rotates</a:t>
            </a:r>
            <a:r>
              <a:rPr lang="es">
                <a:solidFill>
                  <a:schemeClr val="lt1"/>
                </a:solidFill>
                <a:latin typeface="Lora"/>
                <a:ea typeface="Lora"/>
                <a:cs typeface="Lora"/>
                <a:sym typeface="Lora"/>
              </a:rPr>
              <a:t> </a:t>
            </a:r>
            <a:r>
              <a:rPr b="1" lang="es">
                <a:solidFill>
                  <a:schemeClr val="lt1"/>
                </a:solidFill>
                <a:latin typeface="Lora"/>
                <a:ea typeface="Lora"/>
                <a:cs typeface="Lora"/>
                <a:sym typeface="Lora"/>
              </a:rPr>
              <a:t>counter- clockwise </a:t>
            </a:r>
            <a:r>
              <a:rPr lang="es">
                <a:solidFill>
                  <a:schemeClr val="lt1"/>
                </a:solidFill>
                <a:latin typeface="Lora"/>
                <a:ea typeface="Lora"/>
                <a:cs typeface="Lora"/>
                <a:sym typeface="Lora"/>
              </a:rPr>
              <a:t>as suggested by </a:t>
            </a:r>
            <a:r>
              <a:rPr lang="es">
                <a:solidFill>
                  <a:schemeClr val="lt1"/>
                </a:solidFill>
                <a:latin typeface="Lora"/>
                <a:ea typeface="Lora"/>
                <a:cs typeface="Lora"/>
                <a:sym typeface="Lora"/>
              </a:rPr>
              <a:t>P</a:t>
            </a:r>
            <a:r>
              <a:rPr lang="es">
                <a:solidFill>
                  <a:schemeClr val="lt1"/>
                </a:solidFill>
                <a:latin typeface="Lora"/>
                <a:ea typeface="Lora"/>
                <a:cs typeface="Lora"/>
                <a:sym typeface="Lora"/>
              </a:rPr>
              <a:t>érez et al. (2020) by using ALMA’s data, whereas here the rotation is being directly observed.</a:t>
            </a:r>
            <a:endParaRPr/>
          </a:p>
        </p:txBody>
      </p:sp>
      <p:sp>
        <p:nvSpPr>
          <p:cNvPr id="286" name="Google Shape;286;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pic>
        <p:nvPicPr>
          <p:cNvPr id="287" name="Google Shape;287;p28" title="Rotation.gif"/>
          <p:cNvPicPr preferRelativeResize="0"/>
          <p:nvPr/>
        </p:nvPicPr>
        <p:blipFill>
          <a:blip r:embed="rId5">
            <a:alphaModFix/>
          </a:blip>
          <a:stretch>
            <a:fillRect/>
          </a:stretch>
        </p:blipFill>
        <p:spPr>
          <a:xfrm>
            <a:off x="3772685" y="0"/>
            <a:ext cx="5619741" cy="5143500"/>
          </a:xfrm>
          <a:prstGeom prst="rect">
            <a:avLst/>
          </a:prstGeom>
          <a:noFill/>
          <a:ln>
            <a:noFill/>
          </a:ln>
        </p:spPr>
      </p:pic>
    </p:spTree>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1" name="Shape 291"/>
        <p:cNvGrpSpPr/>
        <p:nvPr/>
      </p:nvGrpSpPr>
      <p:grpSpPr>
        <a:xfrm>
          <a:off x="0" y="0"/>
          <a:ext cx="0" cy="0"/>
          <a:chOff x="0" y="0"/>
          <a:chExt cx="0" cy="0"/>
        </a:xfrm>
      </p:grpSpPr>
      <p:sp>
        <p:nvSpPr>
          <p:cNvPr id="292" name="Google Shape;292;p29"/>
          <p:cNvSpPr txBox="1"/>
          <p:nvPr>
            <p:ph type="ctrTitle"/>
          </p:nvPr>
        </p:nvSpPr>
        <p:spPr>
          <a:xfrm>
            <a:off x="311700" y="175225"/>
            <a:ext cx="3431100" cy="994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What our research has revealed so far</a:t>
            </a:r>
            <a:endParaRPr b="1" sz="2400">
              <a:solidFill>
                <a:schemeClr val="lt1"/>
              </a:solidFill>
              <a:latin typeface="Lora"/>
              <a:ea typeface="Lora"/>
              <a:cs typeface="Lora"/>
              <a:sym typeface="Lora"/>
            </a:endParaRPr>
          </a:p>
        </p:txBody>
      </p:sp>
      <p:sp>
        <p:nvSpPr>
          <p:cNvPr id="293" name="Google Shape;293;p29"/>
          <p:cNvSpPr txBox="1"/>
          <p:nvPr>
            <p:ph idx="1" type="subTitle"/>
          </p:nvPr>
        </p:nvSpPr>
        <p:spPr>
          <a:xfrm>
            <a:off x="311700" y="1239875"/>
            <a:ext cx="3431100" cy="1319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The VLT took images of FU Orionis in 2023-2024 which compliment the images obtained in 2016-2017. It has now become evident that:</a:t>
            </a:r>
            <a:endParaRPr sz="1400">
              <a:solidFill>
                <a:schemeClr val="lt1"/>
              </a:solidFill>
              <a:latin typeface="Lora"/>
              <a:ea typeface="Lora"/>
              <a:cs typeface="Lora"/>
              <a:sym typeface="Lora"/>
            </a:endParaRPr>
          </a:p>
        </p:txBody>
      </p:sp>
      <p:pic>
        <p:nvPicPr>
          <p:cNvPr id="294" name="Google Shape;294;p29" title="YEMS.png"/>
          <p:cNvPicPr preferRelativeResize="0"/>
          <p:nvPr/>
        </p:nvPicPr>
        <p:blipFill rotWithShape="1">
          <a:blip r:embed="rId3">
            <a:alphaModFix/>
          </a:blip>
          <a:srcRect b="0" l="0" r="0" t="0"/>
          <a:stretch/>
        </p:blipFill>
        <p:spPr>
          <a:xfrm>
            <a:off x="467576" y="4068812"/>
            <a:ext cx="1612252" cy="879325"/>
          </a:xfrm>
          <a:prstGeom prst="rect">
            <a:avLst/>
          </a:prstGeom>
          <a:noFill/>
          <a:ln>
            <a:noFill/>
          </a:ln>
        </p:spPr>
      </p:pic>
      <p:pic>
        <p:nvPicPr>
          <p:cNvPr id="295" name="Google Shape;295;p29" title="USACH.png"/>
          <p:cNvPicPr preferRelativeResize="0"/>
          <p:nvPr/>
        </p:nvPicPr>
        <p:blipFill>
          <a:blip r:embed="rId4">
            <a:alphaModFix/>
          </a:blip>
          <a:stretch>
            <a:fillRect/>
          </a:stretch>
        </p:blipFill>
        <p:spPr>
          <a:xfrm>
            <a:off x="2335175" y="4133013"/>
            <a:ext cx="750925" cy="750900"/>
          </a:xfrm>
          <a:prstGeom prst="rect">
            <a:avLst/>
          </a:prstGeom>
          <a:noFill/>
          <a:ln>
            <a:noFill/>
          </a:ln>
        </p:spPr>
      </p:pic>
      <p:sp>
        <p:nvSpPr>
          <p:cNvPr id="296" name="Google Shape;296;p29"/>
          <p:cNvSpPr txBox="1"/>
          <p:nvPr>
            <p:ph idx="1" type="subTitle"/>
          </p:nvPr>
        </p:nvSpPr>
        <p:spPr>
          <a:xfrm>
            <a:off x="374250" y="4663225"/>
            <a:ext cx="33060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297" name="Google Shape;297;p29"/>
          <p:cNvSpPr txBox="1"/>
          <p:nvPr/>
        </p:nvSpPr>
        <p:spPr>
          <a:xfrm>
            <a:off x="311700" y="2153575"/>
            <a:ext cx="3431100" cy="1154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s">
                <a:solidFill>
                  <a:schemeClr val="lt1"/>
                </a:solidFill>
                <a:latin typeface="Lora"/>
                <a:ea typeface="Lora"/>
                <a:cs typeface="Lora"/>
                <a:sym typeface="Lora"/>
              </a:rPr>
              <a:t>1.- </a:t>
            </a:r>
            <a:r>
              <a:rPr lang="es">
                <a:solidFill>
                  <a:schemeClr val="lt1"/>
                </a:solidFill>
                <a:latin typeface="Lora"/>
                <a:ea typeface="Lora"/>
                <a:cs typeface="Lora"/>
                <a:sym typeface="Lora"/>
              </a:rPr>
              <a:t>The disk </a:t>
            </a:r>
            <a:r>
              <a:rPr b="1" lang="es">
                <a:solidFill>
                  <a:schemeClr val="lt1"/>
                </a:solidFill>
                <a:latin typeface="Lora"/>
                <a:ea typeface="Lora"/>
                <a:cs typeface="Lora"/>
                <a:sym typeface="Lora"/>
              </a:rPr>
              <a:t>rotates</a:t>
            </a:r>
            <a:r>
              <a:rPr lang="es">
                <a:solidFill>
                  <a:schemeClr val="lt1"/>
                </a:solidFill>
                <a:latin typeface="Lora"/>
                <a:ea typeface="Lora"/>
                <a:cs typeface="Lora"/>
                <a:sym typeface="Lora"/>
              </a:rPr>
              <a:t> </a:t>
            </a:r>
            <a:r>
              <a:rPr b="1" lang="es">
                <a:solidFill>
                  <a:schemeClr val="lt1"/>
                </a:solidFill>
                <a:latin typeface="Lora"/>
                <a:ea typeface="Lora"/>
                <a:cs typeface="Lora"/>
                <a:sym typeface="Lora"/>
              </a:rPr>
              <a:t>counter- clockwise </a:t>
            </a:r>
            <a:r>
              <a:rPr lang="es">
                <a:solidFill>
                  <a:schemeClr val="lt1"/>
                </a:solidFill>
                <a:latin typeface="Lora"/>
                <a:ea typeface="Lora"/>
                <a:cs typeface="Lora"/>
                <a:sym typeface="Lora"/>
              </a:rPr>
              <a:t>as suggested by Pérez et al. (2020) by using ALMA’s data, whereas here the rotation is being directly observed.</a:t>
            </a:r>
            <a:endParaRPr/>
          </a:p>
        </p:txBody>
      </p:sp>
      <p:sp>
        <p:nvSpPr>
          <p:cNvPr id="298" name="Google Shape;298;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
        <p:nvSpPr>
          <p:cNvPr id="299" name="Google Shape;299;p29"/>
          <p:cNvSpPr txBox="1"/>
          <p:nvPr/>
        </p:nvSpPr>
        <p:spPr>
          <a:xfrm>
            <a:off x="311700" y="3242575"/>
            <a:ext cx="3431100" cy="960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s">
                <a:solidFill>
                  <a:schemeClr val="lt1"/>
                </a:solidFill>
                <a:latin typeface="Lora"/>
                <a:ea typeface="Lora"/>
                <a:cs typeface="Lora"/>
                <a:sym typeface="Lora"/>
              </a:rPr>
              <a:t>2.- </a:t>
            </a:r>
            <a:r>
              <a:rPr lang="es">
                <a:solidFill>
                  <a:schemeClr val="lt1"/>
                </a:solidFill>
                <a:latin typeface="Lora"/>
                <a:ea typeface="Lora"/>
                <a:cs typeface="Lora"/>
                <a:sym typeface="Lora"/>
              </a:rPr>
              <a:t>There are very faint structures much farther away from the disk than the spiral arm and that have not been studied in detail so far. </a:t>
            </a:r>
            <a:endParaRPr/>
          </a:p>
        </p:txBody>
      </p:sp>
      <p:pic>
        <p:nvPicPr>
          <p:cNvPr id="300" name="Google Shape;300;p29" title="Outer_structures.gif"/>
          <p:cNvPicPr preferRelativeResize="0"/>
          <p:nvPr/>
        </p:nvPicPr>
        <p:blipFill>
          <a:blip r:embed="rId5">
            <a:alphaModFix/>
          </a:blip>
          <a:stretch>
            <a:fillRect/>
          </a:stretch>
        </p:blipFill>
        <p:spPr>
          <a:xfrm>
            <a:off x="3742800" y="0"/>
            <a:ext cx="561975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4" name="Shape 304"/>
        <p:cNvGrpSpPr/>
        <p:nvPr/>
      </p:nvGrpSpPr>
      <p:grpSpPr>
        <a:xfrm>
          <a:off x="0" y="0"/>
          <a:ext cx="0" cy="0"/>
          <a:chOff x="0" y="0"/>
          <a:chExt cx="0" cy="0"/>
        </a:xfrm>
      </p:grpSpPr>
      <p:sp>
        <p:nvSpPr>
          <p:cNvPr id="305" name="Google Shape;305;p30"/>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The implications of our research</a:t>
            </a:r>
            <a:endParaRPr b="1" sz="2400">
              <a:solidFill>
                <a:schemeClr val="lt1"/>
              </a:solidFill>
              <a:latin typeface="Lora"/>
              <a:ea typeface="Lora"/>
              <a:cs typeface="Lora"/>
              <a:sym typeface="Lora"/>
            </a:endParaRPr>
          </a:p>
        </p:txBody>
      </p:sp>
      <p:sp>
        <p:nvSpPr>
          <p:cNvPr id="306" name="Google Shape;306;p30"/>
          <p:cNvSpPr txBox="1"/>
          <p:nvPr>
            <p:ph idx="1" type="subTitle"/>
          </p:nvPr>
        </p:nvSpPr>
        <p:spPr>
          <a:xfrm>
            <a:off x="370175" y="806400"/>
            <a:ext cx="8395500" cy="17655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1.- Our results would support the idea that studying protoplanetary disks as if they were isolated is extremely restrictive. The </a:t>
            </a:r>
            <a:r>
              <a:rPr lang="es" sz="1400">
                <a:solidFill>
                  <a:schemeClr val="lt1"/>
                </a:solidFill>
                <a:latin typeface="Lora"/>
                <a:ea typeface="Lora"/>
                <a:cs typeface="Lora"/>
                <a:sym typeface="Lora"/>
              </a:rPr>
              <a:t>environment</a:t>
            </a:r>
            <a:r>
              <a:rPr lang="es" sz="1400">
                <a:solidFill>
                  <a:schemeClr val="lt1"/>
                </a:solidFill>
                <a:latin typeface="Lora"/>
                <a:ea typeface="Lora"/>
                <a:cs typeface="Lora"/>
                <a:sym typeface="Lora"/>
              </a:rPr>
              <a:t> DOES MATTER!</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2.- Simulations have shown that the spiral arms eventually undergo fragmentation. The mass of these fragments is so large that they give rise to very massive planets which are in general very common. Therefore it is likely that a significant fraction of present stars may have undergone episodic outbursts while forming. In fact, the composition of crystals in asteroids of our Solar System suggests that our own Sun may have also undergone episodic outbursts while forming.</a:t>
            </a:r>
            <a:endParaRPr sz="1400">
              <a:solidFill>
                <a:schemeClr val="lt1"/>
              </a:solidFill>
              <a:latin typeface="Lora"/>
              <a:ea typeface="Lora"/>
              <a:cs typeface="Lora"/>
              <a:sym typeface="Lora"/>
            </a:endParaRPr>
          </a:p>
        </p:txBody>
      </p:sp>
      <p:pic>
        <p:nvPicPr>
          <p:cNvPr id="307" name="Google Shape;307;p30"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308" name="Google Shape;308;p30"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309" name="Google Shape;309;p30"/>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310" name="Google Shape;310;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
        <p:nvSpPr>
          <p:cNvPr id="311" name="Google Shape;311;p30"/>
          <p:cNvSpPr txBox="1"/>
          <p:nvPr>
            <p:ph idx="1" type="subTitle"/>
          </p:nvPr>
        </p:nvSpPr>
        <p:spPr>
          <a:xfrm>
            <a:off x="374250" y="2571750"/>
            <a:ext cx="4262100" cy="24852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3.- Given the short lifetime of protoplanetary disks, one would expect a high accretion rate and thus very luminous stars. However, in general actively accreting stars are orders of magnitude fainter than predicted. This is known as the </a:t>
            </a:r>
            <a:r>
              <a:rPr b="1" lang="es" sz="1400">
                <a:solidFill>
                  <a:schemeClr val="lt1"/>
                </a:solidFill>
                <a:latin typeface="Lora"/>
                <a:ea typeface="Lora"/>
                <a:cs typeface="Lora"/>
                <a:sym typeface="Lora"/>
              </a:rPr>
              <a:t>low-luminosity problem</a:t>
            </a:r>
            <a:r>
              <a:rPr lang="es" sz="1400">
                <a:solidFill>
                  <a:schemeClr val="lt1"/>
                </a:solidFill>
                <a:latin typeface="Lora"/>
                <a:ea typeface="Lora"/>
                <a:cs typeface="Lora"/>
                <a:sym typeface="Lora"/>
              </a:rPr>
              <a:t>. The leading hypothesis is that the accretion rate may not be stable, but rather rocket up during relatively short periods of time (outbursts) and remain very low for most of the protoplanetary disk evolution.</a:t>
            </a:r>
            <a:endParaRPr sz="1400">
              <a:solidFill>
                <a:schemeClr val="lt1"/>
              </a:solidFill>
              <a:latin typeface="Lora"/>
              <a:ea typeface="Lora"/>
              <a:cs typeface="Lora"/>
              <a:sym typeface="Lora"/>
            </a:endParaRPr>
          </a:p>
        </p:txBody>
      </p:sp>
      <p:pic>
        <p:nvPicPr>
          <p:cNvPr id="312" name="Google Shape;312;p30" title="Low-luminosity problem.png"/>
          <p:cNvPicPr preferRelativeResize="0"/>
          <p:nvPr/>
        </p:nvPicPr>
        <p:blipFill>
          <a:blip r:embed="rId5">
            <a:alphaModFix/>
          </a:blip>
          <a:stretch>
            <a:fillRect/>
          </a:stretch>
        </p:blipFill>
        <p:spPr>
          <a:xfrm>
            <a:off x="4817499" y="2571752"/>
            <a:ext cx="3594576" cy="2021949"/>
          </a:xfrm>
          <a:prstGeom prst="rect">
            <a:avLst/>
          </a:prstGeom>
          <a:noFill/>
          <a:ln>
            <a:noFill/>
          </a:ln>
        </p:spPr>
      </p:pic>
    </p:spTree>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6" name="Shape 316"/>
        <p:cNvGrpSpPr/>
        <p:nvPr/>
      </p:nvGrpSpPr>
      <p:grpSpPr>
        <a:xfrm>
          <a:off x="0" y="0"/>
          <a:ext cx="0" cy="0"/>
          <a:chOff x="0" y="0"/>
          <a:chExt cx="0" cy="0"/>
        </a:xfrm>
      </p:grpSpPr>
      <p:sp>
        <p:nvSpPr>
          <p:cNvPr id="317" name="Google Shape;317;p31"/>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References</a:t>
            </a:r>
            <a:endParaRPr b="1" sz="2400">
              <a:solidFill>
                <a:schemeClr val="lt1"/>
              </a:solidFill>
              <a:latin typeface="Lora"/>
              <a:ea typeface="Lora"/>
              <a:cs typeface="Lora"/>
              <a:sym typeface="Lora"/>
            </a:endParaRPr>
          </a:p>
        </p:txBody>
      </p:sp>
      <p:sp>
        <p:nvSpPr>
          <p:cNvPr id="318" name="Google Shape;318;p31"/>
          <p:cNvSpPr txBox="1"/>
          <p:nvPr>
            <p:ph idx="1" type="subTitle"/>
          </p:nvPr>
        </p:nvSpPr>
        <p:spPr>
          <a:xfrm>
            <a:off x="370175" y="806400"/>
            <a:ext cx="8395500" cy="4250400"/>
          </a:xfrm>
          <a:prstGeom prst="rect">
            <a:avLst/>
          </a:prstGeom>
        </p:spPr>
        <p:txBody>
          <a:bodyPr anchorCtr="0" anchor="t" bIns="91425" lIns="91425" spcFirstLastPara="1" rIns="91425" wrap="square" tIns="91425">
            <a:normAutofit/>
          </a:bodyPr>
          <a:lstStyle/>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Alves et al. A case of simultaneous star and planet formation. </a:t>
            </a:r>
            <a:r>
              <a:rPr i="1" lang="es" sz="1400">
                <a:solidFill>
                  <a:schemeClr val="lt1"/>
                </a:solidFill>
                <a:latin typeface="Lora"/>
                <a:ea typeface="Lora"/>
                <a:cs typeface="Lora"/>
                <a:sym typeface="Lora"/>
              </a:rPr>
              <a:t>The Astrophysical Journal Letters</a:t>
            </a:r>
            <a:r>
              <a:rPr lang="es" sz="1400">
                <a:solidFill>
                  <a:schemeClr val="lt1"/>
                </a:solidFill>
                <a:latin typeface="Lora"/>
                <a:ea typeface="Lora"/>
                <a:cs typeface="Lora"/>
                <a:sym typeface="Lora"/>
              </a:rPr>
              <a:t>, </a:t>
            </a:r>
            <a:r>
              <a:rPr b="1" lang="es" sz="1400">
                <a:solidFill>
                  <a:schemeClr val="lt1"/>
                </a:solidFill>
                <a:latin typeface="Lora"/>
                <a:ea typeface="Lora"/>
                <a:cs typeface="Lora"/>
                <a:sym typeface="Lora"/>
              </a:rPr>
              <a:t>904</a:t>
            </a:r>
            <a:r>
              <a:rPr lang="es" sz="1400">
                <a:solidFill>
                  <a:schemeClr val="lt1"/>
                </a:solidFill>
                <a:latin typeface="Lora"/>
                <a:ea typeface="Lora"/>
                <a:cs typeface="Lora"/>
                <a:sym typeface="Lora"/>
              </a:rPr>
              <a:t>:L6 (6pp), (2020).</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Clarke C., Lodato G., Melnikov S., and Ibrahimov M. The photometric evolution of FU Orionis objects: disc instability and wind-envelope interaction. </a:t>
            </a:r>
            <a:r>
              <a:rPr i="1" lang="es" sz="1400">
                <a:solidFill>
                  <a:schemeClr val="lt1"/>
                </a:solidFill>
                <a:latin typeface="Lora"/>
                <a:ea typeface="Lora"/>
                <a:cs typeface="Lora"/>
                <a:sym typeface="Lora"/>
              </a:rPr>
              <a:t>Mon. Not. R. Astron. Soc </a:t>
            </a:r>
            <a:r>
              <a:rPr b="1" lang="es" sz="1400">
                <a:solidFill>
                  <a:schemeClr val="lt1"/>
                </a:solidFill>
                <a:latin typeface="Lora"/>
                <a:ea typeface="Lora"/>
                <a:cs typeface="Lora"/>
                <a:sym typeface="Lora"/>
              </a:rPr>
              <a:t>361</a:t>
            </a:r>
            <a:r>
              <a:rPr lang="es" sz="1400">
                <a:solidFill>
                  <a:schemeClr val="lt1"/>
                </a:solidFill>
                <a:latin typeface="Lora"/>
                <a:ea typeface="Lora"/>
                <a:cs typeface="Lora"/>
                <a:sym typeface="Lora"/>
              </a:rPr>
              <a:t>, 942-954 (2005).</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Dullemon et al Cloudlet capture by transitional disk and FU Orionis stars. A&amp;A </a:t>
            </a:r>
            <a:r>
              <a:rPr b="1" lang="es" sz="1400">
                <a:solidFill>
                  <a:schemeClr val="lt1"/>
                </a:solidFill>
                <a:latin typeface="Lora"/>
                <a:ea typeface="Lora"/>
                <a:cs typeface="Lora"/>
                <a:sym typeface="Lora"/>
              </a:rPr>
              <a:t>628</a:t>
            </a:r>
            <a:r>
              <a:rPr lang="es" sz="1400">
                <a:solidFill>
                  <a:schemeClr val="lt1"/>
                </a:solidFill>
                <a:latin typeface="Lora"/>
                <a:ea typeface="Lora"/>
                <a:cs typeface="Lora"/>
                <a:sym typeface="Lora"/>
              </a:rPr>
              <a:t>, A20 (2019).</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Lagrange et al. A probable giant planet maged in the Beta Pictoris disk. </a:t>
            </a:r>
            <a:r>
              <a:rPr lang="es" sz="1400">
                <a:solidFill>
                  <a:schemeClr val="lt1"/>
                </a:solidFill>
                <a:latin typeface="Lora"/>
                <a:ea typeface="Lora"/>
                <a:cs typeface="Lora"/>
                <a:sym typeface="Lora"/>
              </a:rPr>
              <a:t>A&amp;A </a:t>
            </a:r>
            <a:r>
              <a:rPr b="1" lang="es" sz="1400">
                <a:solidFill>
                  <a:schemeClr val="lt1"/>
                </a:solidFill>
                <a:latin typeface="Lora"/>
                <a:ea typeface="Lora"/>
                <a:cs typeface="Lora"/>
                <a:sym typeface="Lora"/>
              </a:rPr>
              <a:t>493</a:t>
            </a:r>
            <a:r>
              <a:rPr lang="es" sz="1400">
                <a:solidFill>
                  <a:schemeClr val="lt1"/>
                </a:solidFill>
                <a:latin typeface="Lora"/>
                <a:ea typeface="Lora"/>
                <a:cs typeface="Lora"/>
                <a:sym typeface="Lora"/>
              </a:rPr>
              <a:t>, L21 - L25 (2009).</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Pérez et al. Resolving the FU Orionis system with ALMA.: interacting twin disks?. </a:t>
            </a:r>
            <a:r>
              <a:rPr i="1" lang="es" sz="1400">
                <a:solidFill>
                  <a:schemeClr val="lt1"/>
                </a:solidFill>
                <a:latin typeface="Lora"/>
                <a:ea typeface="Lora"/>
                <a:cs typeface="Lora"/>
                <a:sym typeface="Lora"/>
              </a:rPr>
              <a:t>The Astrophysical Journal Letters</a:t>
            </a:r>
            <a:r>
              <a:rPr lang="es" sz="1400">
                <a:solidFill>
                  <a:schemeClr val="lt1"/>
                </a:solidFill>
                <a:latin typeface="Lora"/>
                <a:ea typeface="Lora"/>
                <a:cs typeface="Lora"/>
                <a:sym typeface="Lora"/>
              </a:rPr>
              <a:t>, </a:t>
            </a:r>
            <a:r>
              <a:rPr b="1" lang="es" sz="1400">
                <a:solidFill>
                  <a:schemeClr val="lt1"/>
                </a:solidFill>
                <a:latin typeface="Lora"/>
                <a:ea typeface="Lora"/>
                <a:cs typeface="Lora"/>
                <a:sym typeface="Lora"/>
              </a:rPr>
              <a:t>889</a:t>
            </a:r>
            <a:r>
              <a:rPr lang="es" sz="1400">
                <a:solidFill>
                  <a:schemeClr val="lt1"/>
                </a:solidFill>
                <a:latin typeface="Lora"/>
                <a:ea typeface="Lora"/>
                <a:cs typeface="Lora"/>
                <a:sym typeface="Lora"/>
              </a:rPr>
              <a:t>:59 (8pp) (2020).</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Siwak et al. Photometric variability in FU Ori and Z CMa as observed by MOST. </a:t>
            </a:r>
            <a:r>
              <a:rPr i="1" lang="es" sz="1400">
                <a:solidFill>
                  <a:schemeClr val="lt1"/>
                </a:solidFill>
                <a:latin typeface="Lora"/>
                <a:ea typeface="Lora"/>
                <a:cs typeface="Lora"/>
                <a:sym typeface="Lora"/>
              </a:rPr>
              <a:t>Mon. Not. R. Astron. Soc </a:t>
            </a:r>
            <a:r>
              <a:rPr b="1" lang="es" sz="1400">
                <a:solidFill>
                  <a:schemeClr val="lt1"/>
                </a:solidFill>
                <a:latin typeface="Lora"/>
                <a:ea typeface="Lora"/>
                <a:cs typeface="Lora"/>
                <a:sym typeface="Lora"/>
              </a:rPr>
              <a:t>432</a:t>
            </a:r>
            <a:r>
              <a:rPr lang="es" sz="1400">
                <a:solidFill>
                  <a:schemeClr val="lt1"/>
                </a:solidFill>
                <a:latin typeface="Lora"/>
                <a:ea typeface="Lora"/>
                <a:cs typeface="Lora"/>
                <a:sym typeface="Lora"/>
              </a:rPr>
              <a:t>, 194-199 (2013).</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Smith B. and Terrile J. A circumstellar disk around Beta Pictoris. </a:t>
            </a:r>
            <a:r>
              <a:rPr i="1" lang="es" sz="1400">
                <a:solidFill>
                  <a:schemeClr val="lt1"/>
                </a:solidFill>
                <a:latin typeface="Lora"/>
                <a:ea typeface="Lora"/>
                <a:cs typeface="Lora"/>
                <a:sym typeface="Lora"/>
              </a:rPr>
              <a:t>Science</a:t>
            </a:r>
            <a:r>
              <a:rPr lang="es" sz="1400">
                <a:solidFill>
                  <a:schemeClr val="lt1"/>
                </a:solidFill>
                <a:latin typeface="Lora"/>
                <a:ea typeface="Lora"/>
                <a:cs typeface="Lora"/>
                <a:sym typeface="Lora"/>
              </a:rPr>
              <a:t> </a:t>
            </a:r>
            <a:r>
              <a:rPr b="1" lang="es" sz="1400">
                <a:solidFill>
                  <a:schemeClr val="lt1"/>
                </a:solidFill>
                <a:latin typeface="Lora"/>
                <a:ea typeface="Lora"/>
                <a:cs typeface="Lora"/>
                <a:sym typeface="Lora"/>
              </a:rPr>
              <a:t>226</a:t>
            </a:r>
            <a:r>
              <a:rPr lang="es" sz="1400">
                <a:solidFill>
                  <a:schemeClr val="lt1"/>
                </a:solidFill>
                <a:latin typeface="Lora"/>
                <a:ea typeface="Lora"/>
                <a:cs typeface="Lora"/>
                <a:sym typeface="Lora"/>
              </a:rPr>
              <a:t>, 1421-1424 (1984).</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Van Capelleveen et al. WIde Separation Planets In Time (WISPIT): A gap-clearing Planet in a Multi-ring Disk around the Young Solar-type Star WISPIT 2. </a:t>
            </a:r>
            <a:r>
              <a:rPr i="1" lang="es" sz="1400">
                <a:solidFill>
                  <a:schemeClr val="lt1"/>
                </a:solidFill>
                <a:latin typeface="Lora"/>
                <a:ea typeface="Lora"/>
                <a:cs typeface="Lora"/>
                <a:sym typeface="Lora"/>
              </a:rPr>
              <a:t>The </a:t>
            </a:r>
            <a:r>
              <a:rPr i="1" lang="es" sz="1400">
                <a:solidFill>
                  <a:schemeClr val="lt1"/>
                </a:solidFill>
                <a:latin typeface="Lora"/>
                <a:ea typeface="Lora"/>
                <a:cs typeface="Lora"/>
                <a:sym typeface="Lora"/>
              </a:rPr>
              <a:t>Astrophysical</a:t>
            </a:r>
            <a:r>
              <a:rPr i="1" lang="es" sz="1400">
                <a:solidFill>
                  <a:schemeClr val="lt1"/>
                </a:solidFill>
                <a:latin typeface="Lora"/>
                <a:ea typeface="Lora"/>
                <a:cs typeface="Lora"/>
                <a:sym typeface="Lora"/>
              </a:rPr>
              <a:t> Journal Letters</a:t>
            </a:r>
            <a:r>
              <a:rPr lang="es" sz="1400">
                <a:solidFill>
                  <a:schemeClr val="lt1"/>
                </a:solidFill>
                <a:latin typeface="Lora"/>
                <a:ea typeface="Lora"/>
                <a:cs typeface="Lora"/>
                <a:sym typeface="Lora"/>
              </a:rPr>
              <a:t>, </a:t>
            </a:r>
            <a:r>
              <a:rPr b="1" lang="es" sz="1400">
                <a:solidFill>
                  <a:schemeClr val="lt1"/>
                </a:solidFill>
                <a:latin typeface="Lora"/>
                <a:ea typeface="Lora"/>
                <a:cs typeface="Lora"/>
                <a:sym typeface="Lora"/>
              </a:rPr>
              <a:t>990</a:t>
            </a:r>
            <a:r>
              <a:rPr lang="es" sz="1400">
                <a:solidFill>
                  <a:schemeClr val="lt1"/>
                </a:solidFill>
                <a:latin typeface="Lora"/>
                <a:ea typeface="Lora"/>
                <a:cs typeface="Lora"/>
                <a:sym typeface="Lora"/>
              </a:rPr>
              <a:t>:L8 (24pp), (2025).</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Zhang Y., André P., Men’shchikov A. and Wang K. Fragmentation of star-forming </a:t>
            </a:r>
            <a:r>
              <a:rPr lang="es" sz="1400">
                <a:solidFill>
                  <a:schemeClr val="lt1"/>
                </a:solidFill>
                <a:latin typeface="Lora"/>
                <a:ea typeface="Lora"/>
                <a:cs typeface="Lora"/>
                <a:sym typeface="Lora"/>
              </a:rPr>
              <a:t>filaments</a:t>
            </a:r>
            <a:r>
              <a:rPr lang="es" sz="1400">
                <a:solidFill>
                  <a:schemeClr val="lt1"/>
                </a:solidFill>
                <a:latin typeface="Lora"/>
                <a:ea typeface="Lora"/>
                <a:cs typeface="Lora"/>
                <a:sym typeface="Lora"/>
              </a:rPr>
              <a:t> in the X-shaped nebula of the California molecular cloud. A&amp;A </a:t>
            </a:r>
            <a:r>
              <a:rPr b="1" lang="es" sz="1400">
                <a:solidFill>
                  <a:schemeClr val="lt1"/>
                </a:solidFill>
                <a:latin typeface="Lora"/>
                <a:ea typeface="Lora"/>
                <a:cs typeface="Lora"/>
                <a:sym typeface="Lora"/>
              </a:rPr>
              <a:t>642</a:t>
            </a:r>
            <a:r>
              <a:rPr lang="es" sz="1400">
                <a:solidFill>
                  <a:schemeClr val="lt1"/>
                </a:solidFill>
                <a:latin typeface="Lora"/>
                <a:ea typeface="Lora"/>
                <a:cs typeface="Lora"/>
                <a:sym typeface="Lora"/>
              </a:rPr>
              <a:t>, A76 (2020).</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Zurlo et al. The environment around young eruptive stars. A&amp;A </a:t>
            </a:r>
            <a:r>
              <a:rPr b="1" lang="es" sz="1400">
                <a:solidFill>
                  <a:schemeClr val="lt1"/>
                </a:solidFill>
                <a:latin typeface="Lora"/>
                <a:ea typeface="Lora"/>
                <a:cs typeface="Lora"/>
                <a:sym typeface="Lora"/>
              </a:rPr>
              <a:t>686,</a:t>
            </a:r>
            <a:r>
              <a:rPr lang="es" sz="1400">
                <a:solidFill>
                  <a:schemeClr val="lt1"/>
                </a:solidFill>
                <a:latin typeface="Lora"/>
                <a:ea typeface="Lora"/>
                <a:cs typeface="Lora"/>
                <a:sym typeface="Lora"/>
              </a:rPr>
              <a:t> A309 (2024).</a:t>
            </a:r>
            <a:endParaRPr sz="1400">
              <a:solidFill>
                <a:schemeClr val="lt1"/>
              </a:solidFill>
              <a:latin typeface="Lora"/>
              <a:ea typeface="Lora"/>
              <a:cs typeface="Lora"/>
              <a:sym typeface="Lora"/>
            </a:endParaRPr>
          </a:p>
        </p:txBody>
      </p:sp>
      <p:pic>
        <p:nvPicPr>
          <p:cNvPr id="319" name="Google Shape;319;p31"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320" name="Google Shape;320;p31"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321" name="Google Shape;321;p31"/>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322" name="Google Shape;322;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4" name="Shape 64"/>
        <p:cNvGrpSpPr/>
        <p:nvPr/>
      </p:nvGrpSpPr>
      <p:grpSpPr>
        <a:xfrm>
          <a:off x="0" y="0"/>
          <a:ext cx="0" cy="0"/>
          <a:chOff x="0" y="0"/>
          <a:chExt cx="0" cy="0"/>
        </a:xfrm>
      </p:grpSpPr>
      <p:sp>
        <p:nvSpPr>
          <p:cNvPr id="65" name="Google Shape;65;p14"/>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What exactly is a protoplanetary disk?</a:t>
            </a:r>
            <a:endParaRPr b="1" sz="2400">
              <a:solidFill>
                <a:schemeClr val="lt1"/>
              </a:solidFill>
              <a:latin typeface="Lora"/>
              <a:ea typeface="Lora"/>
              <a:cs typeface="Lora"/>
              <a:sym typeface="Lora"/>
            </a:endParaRPr>
          </a:p>
        </p:txBody>
      </p:sp>
      <p:sp>
        <p:nvSpPr>
          <p:cNvPr id="66" name="Google Shape;66;p14"/>
          <p:cNvSpPr txBox="1"/>
          <p:nvPr>
            <p:ph idx="1" type="subTitle"/>
          </p:nvPr>
        </p:nvSpPr>
        <p:spPr>
          <a:xfrm>
            <a:off x="358475" y="759625"/>
            <a:ext cx="60630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It all begins in star-forming regions within molecular clouds. </a:t>
            </a:r>
            <a:endParaRPr sz="1400">
              <a:solidFill>
                <a:schemeClr val="lt1"/>
              </a:solidFill>
              <a:latin typeface="Lora"/>
              <a:ea typeface="Lora"/>
              <a:cs typeface="Lora"/>
              <a:sym typeface="Lora"/>
            </a:endParaRPr>
          </a:p>
        </p:txBody>
      </p:sp>
      <p:pic>
        <p:nvPicPr>
          <p:cNvPr id="67" name="Google Shape;67;p14"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68" name="Google Shape;68;p14"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69" name="Google Shape;69;p14"/>
          <p:cNvSpPr txBox="1"/>
          <p:nvPr>
            <p:ph idx="1" type="subTitle"/>
          </p:nvPr>
        </p:nvSpPr>
        <p:spPr>
          <a:xfrm>
            <a:off x="-23400" y="46409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pic>
        <p:nvPicPr>
          <p:cNvPr id="70" name="Google Shape;70;p14" title="OrionNebula.jpg"/>
          <p:cNvPicPr preferRelativeResize="0"/>
          <p:nvPr/>
        </p:nvPicPr>
        <p:blipFill>
          <a:blip r:embed="rId5">
            <a:alphaModFix/>
          </a:blip>
          <a:stretch>
            <a:fillRect/>
          </a:stretch>
        </p:blipFill>
        <p:spPr>
          <a:xfrm>
            <a:off x="503100" y="1297875"/>
            <a:ext cx="2863227" cy="2863227"/>
          </a:xfrm>
          <a:prstGeom prst="rect">
            <a:avLst/>
          </a:prstGeom>
          <a:noFill/>
          <a:ln>
            <a:noFill/>
          </a:ln>
        </p:spPr>
      </p:pic>
      <p:pic>
        <p:nvPicPr>
          <p:cNvPr id="71" name="Google Shape;71;p14" title="CarinaNebula.jpg"/>
          <p:cNvPicPr preferRelativeResize="0"/>
          <p:nvPr/>
        </p:nvPicPr>
        <p:blipFill>
          <a:blip r:embed="rId6">
            <a:alphaModFix/>
          </a:blip>
          <a:stretch>
            <a:fillRect/>
          </a:stretch>
        </p:blipFill>
        <p:spPr>
          <a:xfrm>
            <a:off x="3729574" y="1297875"/>
            <a:ext cx="4945936" cy="2863233"/>
          </a:xfrm>
          <a:prstGeom prst="rect">
            <a:avLst/>
          </a:prstGeom>
          <a:noFill/>
          <a:ln>
            <a:noFill/>
          </a:ln>
        </p:spPr>
      </p:pic>
      <p:sp>
        <p:nvSpPr>
          <p:cNvPr id="72" name="Google Shape;72;p14"/>
          <p:cNvSpPr txBox="1"/>
          <p:nvPr>
            <p:ph idx="1" type="subTitle"/>
          </p:nvPr>
        </p:nvSpPr>
        <p:spPr>
          <a:xfrm>
            <a:off x="432525" y="4103325"/>
            <a:ext cx="8520600" cy="4788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a:t>
            </a:r>
            <a:r>
              <a:rPr lang="es" sz="1200">
                <a:solidFill>
                  <a:schemeClr val="lt1"/>
                </a:solidFill>
                <a:latin typeface="Lora"/>
                <a:ea typeface="Lora"/>
                <a:cs typeface="Lora"/>
                <a:sym typeface="Lora"/>
              </a:rPr>
              <a:t>Orion Nebula (HST)                                                                                              Carina Nebula (JWST)</a:t>
            </a:r>
            <a:endParaRPr sz="1200">
              <a:solidFill>
                <a:schemeClr val="lt1"/>
              </a:solidFill>
              <a:latin typeface="Lora"/>
              <a:ea typeface="Lora"/>
              <a:cs typeface="Lora"/>
              <a:sym typeface="Lora"/>
            </a:endParaRPr>
          </a:p>
        </p:txBody>
      </p:sp>
      <p:sp>
        <p:nvSpPr>
          <p:cNvPr id="73" name="Google Shape;73;p14"/>
          <p:cNvSpPr txBox="1"/>
          <p:nvPr>
            <p:ph idx="1" type="subTitle"/>
          </p:nvPr>
        </p:nvSpPr>
        <p:spPr>
          <a:xfrm>
            <a:off x="432525" y="4465700"/>
            <a:ext cx="83997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Molecular clouds are made mostly of cold gas (H2, He and CO) and dust (silicates and carbon).</a:t>
            </a:r>
            <a:endParaRPr sz="1400">
              <a:solidFill>
                <a:schemeClr val="lt1"/>
              </a:solidFill>
              <a:latin typeface="Lora"/>
              <a:ea typeface="Lora"/>
              <a:cs typeface="Lora"/>
              <a:sym typeface="Lora"/>
            </a:endParaRPr>
          </a:p>
        </p:txBody>
      </p:sp>
      <p:sp>
        <p:nvSpPr>
          <p:cNvPr id="74" name="Google Shape;74;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Tree>
  </p:cSld>
  <p:clrMapOvr>
    <a:masterClrMapping/>
  </p:clrMapOvr>
  <mc:AlternateContent>
    <mc:Choice Requires="p14">
      <p:transition spd="slow" p14:dur="2000">
        <p14:flip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6" name="Shape 326"/>
        <p:cNvGrpSpPr/>
        <p:nvPr/>
      </p:nvGrpSpPr>
      <p:grpSpPr>
        <a:xfrm>
          <a:off x="0" y="0"/>
          <a:ext cx="0" cy="0"/>
          <a:chOff x="0" y="0"/>
          <a:chExt cx="0" cy="0"/>
        </a:xfrm>
      </p:grpSpPr>
      <p:pic>
        <p:nvPicPr>
          <p:cNvPr id="327" name="Google Shape;327;p32" title="Background.jpg"/>
          <p:cNvPicPr preferRelativeResize="0"/>
          <p:nvPr/>
        </p:nvPicPr>
        <p:blipFill>
          <a:blip r:embed="rId3">
            <a:alphaModFix/>
          </a:blip>
          <a:stretch>
            <a:fillRect/>
          </a:stretch>
        </p:blipFill>
        <p:spPr>
          <a:xfrm>
            <a:off x="-46802" y="-910150"/>
            <a:ext cx="9222994" cy="6147151"/>
          </a:xfrm>
          <a:prstGeom prst="rect">
            <a:avLst/>
          </a:prstGeom>
          <a:noFill/>
          <a:ln>
            <a:noFill/>
          </a:ln>
        </p:spPr>
      </p:pic>
      <p:sp>
        <p:nvSpPr>
          <p:cNvPr id="328" name="Google Shape;328;p32"/>
          <p:cNvSpPr txBox="1"/>
          <p:nvPr>
            <p:ph type="ctrTitle"/>
          </p:nvPr>
        </p:nvSpPr>
        <p:spPr>
          <a:xfrm>
            <a:off x="623400" y="585750"/>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Thank you</a:t>
            </a:r>
            <a:endParaRPr b="1" sz="2400">
              <a:solidFill>
                <a:schemeClr val="lt1"/>
              </a:solidFill>
              <a:latin typeface="Lora"/>
              <a:ea typeface="Lora"/>
              <a:cs typeface="Lora"/>
              <a:sym typeface="Lora"/>
            </a:endParaRPr>
          </a:p>
        </p:txBody>
      </p:sp>
      <p:pic>
        <p:nvPicPr>
          <p:cNvPr id="329" name="Google Shape;329;p32" title="YEMS.png"/>
          <p:cNvPicPr preferRelativeResize="0"/>
          <p:nvPr/>
        </p:nvPicPr>
        <p:blipFill rotWithShape="1">
          <a:blip r:embed="rId4">
            <a:alphaModFix/>
          </a:blip>
          <a:srcRect b="0" l="0" r="0" t="0"/>
          <a:stretch/>
        </p:blipFill>
        <p:spPr>
          <a:xfrm>
            <a:off x="5361175" y="3077095"/>
            <a:ext cx="2655923" cy="1448626"/>
          </a:xfrm>
          <a:prstGeom prst="rect">
            <a:avLst/>
          </a:prstGeom>
          <a:noFill/>
          <a:ln>
            <a:noFill/>
          </a:ln>
        </p:spPr>
      </p:pic>
      <p:pic>
        <p:nvPicPr>
          <p:cNvPr id="330" name="Google Shape;330;p32" title="USACH.png"/>
          <p:cNvPicPr preferRelativeResize="0"/>
          <p:nvPr/>
        </p:nvPicPr>
        <p:blipFill>
          <a:blip r:embed="rId5">
            <a:alphaModFix/>
          </a:blip>
          <a:stretch>
            <a:fillRect/>
          </a:stretch>
        </p:blipFill>
        <p:spPr>
          <a:xfrm>
            <a:off x="7872225" y="3319401"/>
            <a:ext cx="964025" cy="964025"/>
          </a:xfrm>
          <a:prstGeom prst="rect">
            <a:avLst/>
          </a:prstGeom>
          <a:noFill/>
          <a:ln>
            <a:noFill/>
          </a:ln>
        </p:spPr>
      </p:pic>
      <p:sp>
        <p:nvSpPr>
          <p:cNvPr id="331" name="Google Shape;331;p32"/>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200">
                <a:solidFill>
                  <a:schemeClr val="lt1"/>
                </a:solidFill>
                <a:latin typeface="Lora"/>
                <a:ea typeface="Lora"/>
                <a:cs typeface="Lora"/>
                <a:sym typeface="Lora"/>
              </a:rPr>
              <a:t>XXXI Peruvian Physics Symposium (FCF - UNMSM)</a:t>
            </a:r>
            <a:endParaRPr sz="1200">
              <a:solidFill>
                <a:schemeClr val="lt1"/>
              </a:solidFill>
              <a:latin typeface="Lora"/>
              <a:ea typeface="Lora"/>
              <a:cs typeface="Lora"/>
              <a:sym typeface="Lora"/>
            </a:endParaRPr>
          </a:p>
        </p:txBody>
      </p:sp>
      <p:sp>
        <p:nvSpPr>
          <p:cNvPr id="332" name="Google Shape;332;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Tree>
  </p:cSld>
  <p:clrMapOvr>
    <a:masterClrMapping/>
  </p:clrMapOvr>
  <mc:AlternateContent>
    <mc:Choice Requires="p14">
      <p:transition spd="slow" p14:dur="2000">
        <p14:flip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8" name="Shape 78"/>
        <p:cNvGrpSpPr/>
        <p:nvPr/>
      </p:nvGrpSpPr>
      <p:grpSpPr>
        <a:xfrm>
          <a:off x="0" y="0"/>
          <a:ext cx="0" cy="0"/>
          <a:chOff x="0" y="0"/>
          <a:chExt cx="0" cy="0"/>
        </a:xfrm>
      </p:grpSpPr>
      <p:sp>
        <p:nvSpPr>
          <p:cNvPr id="79" name="Google Shape;79;p15"/>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What exactly is a protoplanetary disk?</a:t>
            </a:r>
            <a:endParaRPr b="1" sz="2400">
              <a:solidFill>
                <a:schemeClr val="lt1"/>
              </a:solidFill>
              <a:latin typeface="Lora"/>
              <a:ea typeface="Lora"/>
              <a:cs typeface="Lora"/>
              <a:sym typeface="Lora"/>
            </a:endParaRPr>
          </a:p>
        </p:txBody>
      </p:sp>
      <p:sp>
        <p:nvSpPr>
          <p:cNvPr id="80" name="Google Shape;80;p15"/>
          <p:cNvSpPr txBox="1"/>
          <p:nvPr>
            <p:ph idx="1" type="subTitle"/>
          </p:nvPr>
        </p:nvSpPr>
        <p:spPr>
          <a:xfrm>
            <a:off x="358475" y="759625"/>
            <a:ext cx="60630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Our current picture of how disks may form.</a:t>
            </a:r>
            <a:endParaRPr sz="1400">
              <a:solidFill>
                <a:schemeClr val="lt1"/>
              </a:solidFill>
              <a:latin typeface="Lora"/>
              <a:ea typeface="Lora"/>
              <a:cs typeface="Lora"/>
              <a:sym typeface="Lora"/>
            </a:endParaRPr>
          </a:p>
        </p:txBody>
      </p:sp>
      <p:pic>
        <p:nvPicPr>
          <p:cNvPr id="81" name="Google Shape;81;p15"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82" name="Google Shape;82;p15"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83" name="Google Shape;83;p15"/>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84" name="Google Shape;84;p15"/>
          <p:cNvSpPr txBox="1"/>
          <p:nvPr>
            <p:ph idx="1" type="subTitle"/>
          </p:nvPr>
        </p:nvSpPr>
        <p:spPr>
          <a:xfrm>
            <a:off x="311700" y="3915050"/>
            <a:ext cx="8641500" cy="4788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California Nebula (NOIRLab)                                              Zhang et al. (2020)                                 Zhang et al. (2020)</a:t>
            </a:r>
            <a:endParaRPr sz="1200">
              <a:solidFill>
                <a:schemeClr val="lt1"/>
              </a:solidFill>
              <a:latin typeface="Lora"/>
              <a:ea typeface="Lora"/>
              <a:cs typeface="Lora"/>
              <a:sym typeface="Lora"/>
            </a:endParaRPr>
          </a:p>
        </p:txBody>
      </p:sp>
      <p:sp>
        <p:nvSpPr>
          <p:cNvPr id="85" name="Google Shape;85;p15"/>
          <p:cNvSpPr txBox="1"/>
          <p:nvPr>
            <p:ph idx="1" type="subTitle"/>
          </p:nvPr>
        </p:nvSpPr>
        <p:spPr>
          <a:xfrm>
            <a:off x="358475" y="4231700"/>
            <a:ext cx="8473800" cy="6312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External forces shape some regions of molecular clouds into fiber-like structures called </a:t>
            </a:r>
            <a:r>
              <a:rPr b="1" lang="es" sz="1400">
                <a:solidFill>
                  <a:schemeClr val="lt1"/>
                </a:solidFill>
                <a:latin typeface="Lora"/>
                <a:ea typeface="Lora"/>
                <a:cs typeface="Lora"/>
                <a:sym typeface="Lora"/>
              </a:rPr>
              <a:t>filaments</a:t>
            </a:r>
            <a:r>
              <a:rPr lang="es" sz="1400">
                <a:solidFill>
                  <a:schemeClr val="lt1"/>
                </a:solidFill>
                <a:latin typeface="Lora"/>
                <a:ea typeface="Lora"/>
                <a:cs typeface="Lora"/>
                <a:sym typeface="Lora"/>
              </a:rPr>
              <a:t> which subsequently fragment into more spherical structures called </a:t>
            </a:r>
            <a:r>
              <a:rPr b="1" lang="es" sz="1400">
                <a:solidFill>
                  <a:schemeClr val="lt1"/>
                </a:solidFill>
                <a:latin typeface="Lora"/>
                <a:ea typeface="Lora"/>
                <a:cs typeface="Lora"/>
                <a:sym typeface="Lora"/>
              </a:rPr>
              <a:t>prestellar cores</a:t>
            </a:r>
            <a:r>
              <a:rPr lang="es" sz="1400">
                <a:solidFill>
                  <a:schemeClr val="lt1"/>
                </a:solidFill>
                <a:latin typeface="Lora"/>
                <a:ea typeface="Lora"/>
                <a:cs typeface="Lora"/>
                <a:sym typeface="Lora"/>
              </a:rPr>
              <a:t> (no stars yet). </a:t>
            </a:r>
            <a:endParaRPr sz="1400">
              <a:solidFill>
                <a:schemeClr val="lt1"/>
              </a:solidFill>
              <a:latin typeface="Lora"/>
              <a:ea typeface="Lora"/>
              <a:cs typeface="Lora"/>
              <a:sym typeface="Lora"/>
            </a:endParaRPr>
          </a:p>
        </p:txBody>
      </p:sp>
      <p:sp>
        <p:nvSpPr>
          <p:cNvPr id="86" name="Google Shape;86;p15"/>
          <p:cNvSpPr txBox="1"/>
          <p:nvPr>
            <p:ph idx="1" type="subTitle"/>
          </p:nvPr>
        </p:nvSpPr>
        <p:spPr>
          <a:xfrm>
            <a:off x="490975" y="1123025"/>
            <a:ext cx="82398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         Molecular cloud                                           Filaments                                      Prestellar cores</a:t>
            </a:r>
            <a:endParaRPr sz="1400">
              <a:solidFill>
                <a:schemeClr val="lt1"/>
              </a:solidFill>
              <a:latin typeface="Lora"/>
              <a:ea typeface="Lora"/>
              <a:cs typeface="Lora"/>
              <a:sym typeface="Lora"/>
            </a:endParaRPr>
          </a:p>
        </p:txBody>
      </p:sp>
      <p:pic>
        <p:nvPicPr>
          <p:cNvPr id="87" name="Google Shape;87;p15" title="Filaments.png"/>
          <p:cNvPicPr preferRelativeResize="0"/>
          <p:nvPr/>
        </p:nvPicPr>
        <p:blipFill rotWithShape="1">
          <a:blip r:embed="rId5">
            <a:alphaModFix/>
          </a:blip>
          <a:srcRect b="6276" l="14102" r="7680" t="11675"/>
          <a:stretch/>
        </p:blipFill>
        <p:spPr>
          <a:xfrm>
            <a:off x="3469459" y="1491325"/>
            <a:ext cx="2554541" cy="2429575"/>
          </a:xfrm>
          <a:prstGeom prst="rect">
            <a:avLst/>
          </a:prstGeom>
          <a:noFill/>
          <a:ln>
            <a:noFill/>
          </a:ln>
        </p:spPr>
      </p:pic>
      <p:pic>
        <p:nvPicPr>
          <p:cNvPr id="88" name="Google Shape;88;p15" title="Cores.png"/>
          <p:cNvPicPr preferRelativeResize="0"/>
          <p:nvPr/>
        </p:nvPicPr>
        <p:blipFill>
          <a:blip r:embed="rId6">
            <a:alphaModFix/>
          </a:blip>
          <a:stretch>
            <a:fillRect/>
          </a:stretch>
        </p:blipFill>
        <p:spPr>
          <a:xfrm>
            <a:off x="6495535" y="1491325"/>
            <a:ext cx="2153264" cy="2429575"/>
          </a:xfrm>
          <a:prstGeom prst="rect">
            <a:avLst/>
          </a:prstGeom>
          <a:noFill/>
          <a:ln>
            <a:noFill/>
          </a:ln>
        </p:spPr>
      </p:pic>
      <p:pic>
        <p:nvPicPr>
          <p:cNvPr id="89" name="Google Shape;89;p15" title="CaliforniaNebula.jpg"/>
          <p:cNvPicPr preferRelativeResize="0"/>
          <p:nvPr/>
        </p:nvPicPr>
        <p:blipFill rotWithShape="1">
          <a:blip r:embed="rId7">
            <a:alphaModFix/>
          </a:blip>
          <a:srcRect b="0" l="9236" r="16513" t="0"/>
          <a:stretch/>
        </p:blipFill>
        <p:spPr>
          <a:xfrm>
            <a:off x="490975" y="1491325"/>
            <a:ext cx="2405325" cy="2429576"/>
          </a:xfrm>
          <a:prstGeom prst="rect">
            <a:avLst/>
          </a:prstGeom>
          <a:noFill/>
          <a:ln>
            <a:noFill/>
          </a:ln>
        </p:spPr>
      </p:pic>
      <p:sp>
        <p:nvSpPr>
          <p:cNvPr id="90" name="Google Shape;9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
        <p:nvSpPr>
          <p:cNvPr id="91" name="Google Shape;91;p15"/>
          <p:cNvSpPr/>
          <p:nvPr/>
        </p:nvSpPr>
        <p:spPr>
          <a:xfrm>
            <a:off x="2971525" y="2518138"/>
            <a:ext cx="422700" cy="42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 name="Google Shape;92;p15"/>
          <p:cNvSpPr/>
          <p:nvPr/>
        </p:nvSpPr>
        <p:spPr>
          <a:xfrm>
            <a:off x="6099225" y="2518125"/>
            <a:ext cx="422700" cy="42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500"/>
                                        <p:tgtEl>
                                          <p:spTgt spid="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500"/>
                                        <p:tgtEl>
                                          <p:spTgt spid="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6" name="Shape 96"/>
        <p:cNvGrpSpPr/>
        <p:nvPr/>
      </p:nvGrpSpPr>
      <p:grpSpPr>
        <a:xfrm>
          <a:off x="0" y="0"/>
          <a:ext cx="0" cy="0"/>
          <a:chOff x="0" y="0"/>
          <a:chExt cx="0" cy="0"/>
        </a:xfrm>
      </p:grpSpPr>
      <p:sp>
        <p:nvSpPr>
          <p:cNvPr id="97" name="Google Shape;97;p16"/>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What exactly is a protoplanetary disk?</a:t>
            </a:r>
            <a:endParaRPr b="1" sz="2400">
              <a:solidFill>
                <a:schemeClr val="lt1"/>
              </a:solidFill>
              <a:latin typeface="Lora"/>
              <a:ea typeface="Lora"/>
              <a:cs typeface="Lora"/>
              <a:sym typeface="Lora"/>
            </a:endParaRPr>
          </a:p>
        </p:txBody>
      </p:sp>
      <p:sp>
        <p:nvSpPr>
          <p:cNvPr id="98" name="Google Shape;98;p16"/>
          <p:cNvSpPr txBox="1"/>
          <p:nvPr>
            <p:ph idx="1" type="subTitle"/>
          </p:nvPr>
        </p:nvSpPr>
        <p:spPr>
          <a:xfrm>
            <a:off x="370175" y="806400"/>
            <a:ext cx="8382300" cy="10290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The prestellar cores continue collapsing and shrinking which heats up the material. Eventually, the center of the prestellar cores heats up so much that nuclear fusion reactions ignite the material in that region and a star is formed. The rest of the material keeps rotating around and falling into (</a:t>
            </a:r>
            <a:r>
              <a:rPr b="1" lang="es" sz="1400">
                <a:solidFill>
                  <a:schemeClr val="lt1"/>
                </a:solidFill>
                <a:latin typeface="Lora"/>
                <a:ea typeface="Lora"/>
                <a:cs typeface="Lora"/>
                <a:sym typeface="Lora"/>
              </a:rPr>
              <a:t>accretion</a:t>
            </a:r>
            <a:r>
              <a:rPr lang="es" sz="1400">
                <a:solidFill>
                  <a:schemeClr val="lt1"/>
                </a:solidFill>
                <a:latin typeface="Lora"/>
                <a:ea typeface="Lora"/>
                <a:cs typeface="Lora"/>
                <a:sym typeface="Lora"/>
              </a:rPr>
              <a:t>) the newly-formed star. This is what we call a </a:t>
            </a:r>
            <a:r>
              <a:rPr b="1" lang="es" sz="1400">
                <a:solidFill>
                  <a:schemeClr val="lt1"/>
                </a:solidFill>
                <a:latin typeface="Lora"/>
                <a:ea typeface="Lora"/>
                <a:cs typeface="Lora"/>
                <a:sym typeface="Lora"/>
              </a:rPr>
              <a:t>protoplanetary disk.</a:t>
            </a:r>
            <a:endParaRPr b="1" sz="1400">
              <a:solidFill>
                <a:schemeClr val="lt1"/>
              </a:solidFill>
              <a:latin typeface="Lora"/>
              <a:ea typeface="Lora"/>
              <a:cs typeface="Lora"/>
              <a:sym typeface="Lora"/>
            </a:endParaRPr>
          </a:p>
        </p:txBody>
      </p:sp>
      <p:pic>
        <p:nvPicPr>
          <p:cNvPr id="99" name="Google Shape;99;p16"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100" name="Google Shape;100;p16"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101" name="Google Shape;101;p16"/>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102" name="Google Shape;102;p16"/>
          <p:cNvSpPr txBox="1"/>
          <p:nvPr>
            <p:ph idx="1" type="subTitle"/>
          </p:nvPr>
        </p:nvSpPr>
        <p:spPr>
          <a:xfrm>
            <a:off x="311700" y="4470325"/>
            <a:ext cx="8641500" cy="4788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Zhang et al. (2020)                                                                                                                              NASA/JPL</a:t>
            </a:r>
            <a:endParaRPr sz="1200">
              <a:solidFill>
                <a:schemeClr val="lt1"/>
              </a:solidFill>
              <a:latin typeface="Lora"/>
              <a:ea typeface="Lora"/>
              <a:cs typeface="Lora"/>
              <a:sym typeface="Lora"/>
            </a:endParaRPr>
          </a:p>
        </p:txBody>
      </p:sp>
      <p:sp>
        <p:nvSpPr>
          <p:cNvPr id="103" name="Google Shape;103;p16"/>
          <p:cNvSpPr txBox="1"/>
          <p:nvPr>
            <p:ph idx="1" type="subTitle"/>
          </p:nvPr>
        </p:nvSpPr>
        <p:spPr>
          <a:xfrm>
            <a:off x="512536" y="1736750"/>
            <a:ext cx="83823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        Prestellar cores                                                               Protoplanetary disk</a:t>
            </a:r>
            <a:endParaRPr sz="1400">
              <a:solidFill>
                <a:schemeClr val="lt1"/>
              </a:solidFill>
              <a:latin typeface="Lora"/>
              <a:ea typeface="Lora"/>
              <a:cs typeface="Lora"/>
              <a:sym typeface="Lora"/>
            </a:endParaRPr>
          </a:p>
        </p:txBody>
      </p:sp>
      <p:pic>
        <p:nvPicPr>
          <p:cNvPr id="104" name="Google Shape;104;p16" title="Cores.png"/>
          <p:cNvPicPr preferRelativeResize="0"/>
          <p:nvPr/>
        </p:nvPicPr>
        <p:blipFill>
          <a:blip r:embed="rId5">
            <a:alphaModFix/>
          </a:blip>
          <a:stretch>
            <a:fillRect/>
          </a:stretch>
        </p:blipFill>
        <p:spPr>
          <a:xfrm>
            <a:off x="559348" y="2087663"/>
            <a:ext cx="2153264" cy="2429575"/>
          </a:xfrm>
          <a:prstGeom prst="rect">
            <a:avLst/>
          </a:prstGeom>
          <a:noFill/>
          <a:ln>
            <a:noFill/>
          </a:ln>
        </p:spPr>
      </p:pic>
      <p:pic>
        <p:nvPicPr>
          <p:cNvPr id="105" name="Google Shape;105;p16" title="ProtoplanetaryDisk.jpg"/>
          <p:cNvPicPr preferRelativeResize="0"/>
          <p:nvPr/>
        </p:nvPicPr>
        <p:blipFill rotWithShape="1">
          <a:blip r:embed="rId6">
            <a:alphaModFix/>
          </a:blip>
          <a:srcRect b="41769" l="0" r="3651" t="0"/>
          <a:stretch/>
        </p:blipFill>
        <p:spPr>
          <a:xfrm>
            <a:off x="3483550" y="2087675"/>
            <a:ext cx="5026601" cy="2429551"/>
          </a:xfrm>
          <a:prstGeom prst="rect">
            <a:avLst/>
          </a:prstGeom>
          <a:noFill/>
          <a:ln>
            <a:noFill/>
          </a:ln>
        </p:spPr>
      </p:pic>
      <p:sp>
        <p:nvSpPr>
          <p:cNvPr id="106" name="Google Shape;106;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
        <p:nvSpPr>
          <p:cNvPr id="107" name="Google Shape;107;p16"/>
          <p:cNvSpPr/>
          <p:nvPr/>
        </p:nvSpPr>
        <p:spPr>
          <a:xfrm>
            <a:off x="2886725" y="3102638"/>
            <a:ext cx="422700" cy="42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mc:AlternateContent>
    <mc:Choice Requires="p14">
      <p:transition spd="slow" p14:dur="1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5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1" name="Shape 111"/>
        <p:cNvGrpSpPr/>
        <p:nvPr/>
      </p:nvGrpSpPr>
      <p:grpSpPr>
        <a:xfrm>
          <a:off x="0" y="0"/>
          <a:ext cx="0" cy="0"/>
          <a:chOff x="0" y="0"/>
          <a:chExt cx="0" cy="0"/>
        </a:xfrm>
      </p:grpSpPr>
      <p:sp>
        <p:nvSpPr>
          <p:cNvPr id="112" name="Google Shape;112;p17"/>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What exactly is a protoplanetary disk?</a:t>
            </a:r>
            <a:endParaRPr b="1" sz="2400">
              <a:solidFill>
                <a:schemeClr val="lt1"/>
              </a:solidFill>
              <a:latin typeface="Lora"/>
              <a:ea typeface="Lora"/>
              <a:cs typeface="Lora"/>
              <a:sym typeface="Lora"/>
            </a:endParaRPr>
          </a:p>
        </p:txBody>
      </p:sp>
      <p:sp>
        <p:nvSpPr>
          <p:cNvPr id="113" name="Google Shape;113;p17"/>
          <p:cNvSpPr txBox="1"/>
          <p:nvPr>
            <p:ph idx="1" type="subTitle"/>
          </p:nvPr>
        </p:nvSpPr>
        <p:spPr>
          <a:xfrm>
            <a:off x="370175" y="806400"/>
            <a:ext cx="8382300" cy="7947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As the gas and dust are accreted onto the star or are used to make minor and major bodies,, the disk gets depleted and eventually vanishes after around 10 Myr. Once the disk is mostly depleted and the planets are formed, the protoplanetary disk phase is over and enters a quasi-static phase.</a:t>
            </a:r>
            <a:endParaRPr sz="1400">
              <a:solidFill>
                <a:schemeClr val="lt1"/>
              </a:solidFill>
              <a:latin typeface="Lora"/>
              <a:ea typeface="Lora"/>
              <a:cs typeface="Lora"/>
              <a:sym typeface="Lora"/>
            </a:endParaRPr>
          </a:p>
        </p:txBody>
      </p:sp>
      <p:pic>
        <p:nvPicPr>
          <p:cNvPr id="114" name="Google Shape;114;p17"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115" name="Google Shape;115;p17"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116" name="Google Shape;116;p17"/>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117" name="Google Shape;117;p17"/>
          <p:cNvSpPr txBox="1"/>
          <p:nvPr>
            <p:ph idx="1" type="subTitle"/>
          </p:nvPr>
        </p:nvSpPr>
        <p:spPr>
          <a:xfrm>
            <a:off x="110975" y="4009750"/>
            <a:ext cx="88434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NASA/JPL                                                                         Naver blog                                                         </a:t>
            </a:r>
            <a:endParaRPr sz="1200">
              <a:solidFill>
                <a:schemeClr val="lt1"/>
              </a:solidFill>
              <a:latin typeface="Lora"/>
              <a:ea typeface="Lora"/>
              <a:cs typeface="Lora"/>
              <a:sym typeface="Lora"/>
            </a:endParaRPr>
          </a:p>
        </p:txBody>
      </p:sp>
      <p:sp>
        <p:nvSpPr>
          <p:cNvPr id="118" name="Google Shape;118;p17"/>
          <p:cNvSpPr txBox="1"/>
          <p:nvPr>
            <p:ph idx="1" type="subTitle"/>
          </p:nvPr>
        </p:nvSpPr>
        <p:spPr>
          <a:xfrm>
            <a:off x="512536" y="1531400"/>
            <a:ext cx="83823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                           Protoplanetary disk                                                             Extrasolar system</a:t>
            </a:r>
            <a:endParaRPr sz="1400">
              <a:solidFill>
                <a:schemeClr val="lt1"/>
              </a:solidFill>
              <a:latin typeface="Lora"/>
              <a:ea typeface="Lora"/>
              <a:cs typeface="Lora"/>
              <a:sym typeface="Lora"/>
            </a:endParaRPr>
          </a:p>
        </p:txBody>
      </p:sp>
      <p:pic>
        <p:nvPicPr>
          <p:cNvPr id="119" name="Google Shape;119;p17" title="ProtoplanetaryDisk.jpg"/>
          <p:cNvPicPr preferRelativeResize="0"/>
          <p:nvPr/>
        </p:nvPicPr>
        <p:blipFill rotWithShape="1">
          <a:blip r:embed="rId5">
            <a:alphaModFix/>
          </a:blip>
          <a:srcRect b="41769" l="0" r="3651" t="0"/>
          <a:stretch/>
        </p:blipFill>
        <p:spPr>
          <a:xfrm>
            <a:off x="512525" y="1912075"/>
            <a:ext cx="4454851" cy="2153200"/>
          </a:xfrm>
          <a:prstGeom prst="rect">
            <a:avLst/>
          </a:prstGeom>
          <a:noFill/>
          <a:ln>
            <a:noFill/>
          </a:ln>
        </p:spPr>
      </p:pic>
      <p:sp>
        <p:nvSpPr>
          <p:cNvPr id="120" name="Google Shape;120;p17"/>
          <p:cNvSpPr txBox="1"/>
          <p:nvPr>
            <p:ph idx="1" type="subTitle"/>
          </p:nvPr>
        </p:nvSpPr>
        <p:spPr>
          <a:xfrm>
            <a:off x="370175" y="4376250"/>
            <a:ext cx="39429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A new extrasolar system has been born.</a:t>
            </a:r>
            <a:endParaRPr sz="1400">
              <a:solidFill>
                <a:schemeClr val="lt1"/>
              </a:solidFill>
              <a:latin typeface="Lora"/>
              <a:ea typeface="Lora"/>
              <a:cs typeface="Lora"/>
              <a:sym typeface="Lora"/>
            </a:endParaRPr>
          </a:p>
        </p:txBody>
      </p:sp>
      <p:pic>
        <p:nvPicPr>
          <p:cNvPr id="121" name="Google Shape;121;p17" title="ExtrasolarSystem.jpeg"/>
          <p:cNvPicPr preferRelativeResize="0"/>
          <p:nvPr/>
        </p:nvPicPr>
        <p:blipFill>
          <a:blip r:embed="rId6">
            <a:alphaModFix/>
          </a:blip>
          <a:stretch>
            <a:fillRect/>
          </a:stretch>
        </p:blipFill>
        <p:spPr>
          <a:xfrm>
            <a:off x="5373750" y="1912075"/>
            <a:ext cx="3301750" cy="2153201"/>
          </a:xfrm>
          <a:prstGeom prst="rect">
            <a:avLst/>
          </a:prstGeom>
          <a:noFill/>
          <a:ln>
            <a:noFill/>
          </a:ln>
        </p:spPr>
      </p:pic>
      <p:sp>
        <p:nvSpPr>
          <p:cNvPr id="122" name="Google Shape;122;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
        <p:nvSpPr>
          <p:cNvPr id="123" name="Google Shape;123;p17"/>
          <p:cNvSpPr/>
          <p:nvPr/>
        </p:nvSpPr>
        <p:spPr>
          <a:xfrm>
            <a:off x="4991900" y="2769675"/>
            <a:ext cx="345000" cy="42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mc:AlternateContent>
    <mc:Choice Requires="p14">
      <p:transition spd="slow" p14:dur="1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5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7" name="Shape 127"/>
        <p:cNvGrpSpPr/>
        <p:nvPr/>
      </p:nvGrpSpPr>
      <p:grpSpPr>
        <a:xfrm>
          <a:off x="0" y="0"/>
          <a:ext cx="0" cy="0"/>
          <a:chOff x="0" y="0"/>
          <a:chExt cx="0" cy="0"/>
        </a:xfrm>
      </p:grpSpPr>
      <p:sp>
        <p:nvSpPr>
          <p:cNvPr id="128" name="Google Shape;128;p18"/>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Better instruments, better quality of data</a:t>
            </a:r>
            <a:endParaRPr b="1" sz="2400">
              <a:solidFill>
                <a:schemeClr val="lt1"/>
              </a:solidFill>
              <a:latin typeface="Lora"/>
              <a:ea typeface="Lora"/>
              <a:cs typeface="Lora"/>
              <a:sym typeface="Lora"/>
            </a:endParaRPr>
          </a:p>
        </p:txBody>
      </p:sp>
      <p:pic>
        <p:nvPicPr>
          <p:cNvPr id="129" name="Google Shape;129;p18"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130" name="Google Shape;130;p18"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131" name="Google Shape;131;p18"/>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132" name="Google Shape;132;p18"/>
          <p:cNvSpPr txBox="1"/>
          <p:nvPr>
            <p:ph idx="1" type="subTitle"/>
          </p:nvPr>
        </p:nvSpPr>
        <p:spPr>
          <a:xfrm>
            <a:off x="3916650" y="2378575"/>
            <a:ext cx="1310700" cy="10866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None/>
            </a:pPr>
            <a:r>
              <a:rPr lang="es" sz="1400">
                <a:solidFill>
                  <a:schemeClr val="lt1"/>
                </a:solidFill>
                <a:latin typeface="Lora"/>
                <a:ea typeface="Lora"/>
                <a:cs typeface="Lora"/>
                <a:sym typeface="Lora"/>
              </a:rPr>
              <a:t>Images of Beta Pictoris</a:t>
            </a:r>
            <a:r>
              <a:rPr lang="es" sz="1400">
                <a:solidFill>
                  <a:schemeClr val="lt1"/>
                </a:solidFill>
                <a:latin typeface="Lora"/>
                <a:ea typeface="Lora"/>
                <a:cs typeface="Lora"/>
                <a:sym typeface="Lora"/>
              </a:rPr>
              <a:t> (First disk observed)</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133" name="Google Shape;133;p18"/>
          <p:cNvSpPr txBox="1"/>
          <p:nvPr>
            <p:ph idx="1" type="subTitle"/>
          </p:nvPr>
        </p:nvSpPr>
        <p:spPr>
          <a:xfrm rot="-5400000">
            <a:off x="-1187375" y="2604275"/>
            <a:ext cx="39000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091">
                <a:solidFill>
                  <a:schemeClr val="lt1"/>
                </a:solidFill>
                <a:latin typeface="Lora"/>
                <a:ea typeface="Lora"/>
                <a:cs typeface="Lora"/>
                <a:sym typeface="Lora"/>
              </a:rPr>
              <a:t>Very Large Telescope (VLT)                DuPont Telescope</a:t>
            </a:r>
            <a:r>
              <a:rPr lang="es" sz="1400">
                <a:solidFill>
                  <a:schemeClr val="lt1"/>
                </a:solidFill>
                <a:latin typeface="Lora"/>
                <a:ea typeface="Lora"/>
                <a:cs typeface="Lora"/>
                <a:sym typeface="Lora"/>
              </a:rPr>
              <a:t> </a:t>
            </a:r>
            <a:endParaRPr sz="1400">
              <a:solidFill>
                <a:schemeClr val="lt1"/>
              </a:solidFill>
              <a:latin typeface="Lora"/>
              <a:ea typeface="Lora"/>
              <a:cs typeface="Lora"/>
              <a:sym typeface="Lora"/>
            </a:endParaRPr>
          </a:p>
        </p:txBody>
      </p:sp>
      <p:sp>
        <p:nvSpPr>
          <p:cNvPr id="134" name="Google Shape;134;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pic>
        <p:nvPicPr>
          <p:cNvPr id="135" name="Google Shape;135;p18" title="BetaPic1.jpg"/>
          <p:cNvPicPr preferRelativeResize="0"/>
          <p:nvPr/>
        </p:nvPicPr>
        <p:blipFill rotWithShape="1">
          <a:blip r:embed="rId5">
            <a:alphaModFix/>
          </a:blip>
          <a:srcRect b="22610" l="33352" r="33352" t="35441"/>
          <a:stretch/>
        </p:blipFill>
        <p:spPr>
          <a:xfrm>
            <a:off x="5825025" y="958036"/>
            <a:ext cx="1759526" cy="1752650"/>
          </a:xfrm>
          <a:prstGeom prst="rect">
            <a:avLst/>
          </a:prstGeom>
          <a:noFill/>
          <a:ln>
            <a:noFill/>
          </a:ln>
        </p:spPr>
      </p:pic>
      <p:pic>
        <p:nvPicPr>
          <p:cNvPr id="136" name="Google Shape;136;p18" title="BetaPic2.jpg"/>
          <p:cNvPicPr preferRelativeResize="0"/>
          <p:nvPr/>
        </p:nvPicPr>
        <p:blipFill>
          <a:blip r:embed="rId6">
            <a:alphaModFix/>
          </a:blip>
          <a:stretch>
            <a:fillRect/>
          </a:stretch>
        </p:blipFill>
        <p:spPr>
          <a:xfrm>
            <a:off x="5825015" y="2910575"/>
            <a:ext cx="1759523" cy="1752650"/>
          </a:xfrm>
          <a:prstGeom prst="rect">
            <a:avLst/>
          </a:prstGeom>
          <a:noFill/>
          <a:ln>
            <a:noFill/>
          </a:ln>
        </p:spPr>
      </p:pic>
      <p:pic>
        <p:nvPicPr>
          <p:cNvPr id="137" name="Google Shape;137;p18" title="VLT.jpg"/>
          <p:cNvPicPr preferRelativeResize="0"/>
          <p:nvPr/>
        </p:nvPicPr>
        <p:blipFill>
          <a:blip r:embed="rId7">
            <a:alphaModFix/>
          </a:blip>
          <a:stretch>
            <a:fillRect/>
          </a:stretch>
        </p:blipFill>
        <p:spPr>
          <a:xfrm>
            <a:off x="912690" y="2910575"/>
            <a:ext cx="2591612" cy="1752649"/>
          </a:xfrm>
          <a:prstGeom prst="rect">
            <a:avLst/>
          </a:prstGeom>
          <a:noFill/>
          <a:ln>
            <a:noFill/>
          </a:ln>
        </p:spPr>
      </p:pic>
      <p:pic>
        <p:nvPicPr>
          <p:cNvPr id="138" name="Google Shape;138;p18" title="DuPont.png"/>
          <p:cNvPicPr preferRelativeResize="0"/>
          <p:nvPr/>
        </p:nvPicPr>
        <p:blipFill rotWithShape="1">
          <a:blip r:embed="rId8">
            <a:alphaModFix/>
          </a:blip>
          <a:srcRect b="0" l="0" r="0" t="0"/>
          <a:stretch/>
        </p:blipFill>
        <p:spPr>
          <a:xfrm>
            <a:off x="912700" y="819100"/>
            <a:ext cx="2591655" cy="1834260"/>
          </a:xfrm>
          <a:prstGeom prst="rect">
            <a:avLst/>
          </a:prstGeom>
          <a:noFill/>
          <a:ln>
            <a:noFill/>
          </a:ln>
        </p:spPr>
      </p:pic>
      <p:sp>
        <p:nvSpPr>
          <p:cNvPr id="139" name="Google Shape;139;p18"/>
          <p:cNvSpPr txBox="1"/>
          <p:nvPr>
            <p:ph idx="1" type="subTitle"/>
          </p:nvPr>
        </p:nvSpPr>
        <p:spPr>
          <a:xfrm>
            <a:off x="3163963" y="2571738"/>
            <a:ext cx="5844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091">
                <a:solidFill>
                  <a:schemeClr val="lt1"/>
                </a:solidFill>
                <a:latin typeface="Lora"/>
                <a:ea typeface="Lora"/>
                <a:cs typeface="Lora"/>
                <a:sym typeface="Lora"/>
              </a:rPr>
              <a:t>MIT</a:t>
            </a:r>
            <a:r>
              <a:rPr lang="es" sz="1091">
                <a:solidFill>
                  <a:schemeClr val="lt1"/>
                </a:solidFill>
                <a:latin typeface="Lora"/>
                <a:ea typeface="Lora"/>
                <a:cs typeface="Lora"/>
                <a:sym typeface="Lora"/>
              </a:rPr>
              <a:t>      </a:t>
            </a:r>
            <a:r>
              <a:rPr lang="es" sz="1400">
                <a:solidFill>
                  <a:schemeClr val="lt1"/>
                </a:solidFill>
                <a:latin typeface="Lora"/>
                <a:ea typeface="Lora"/>
                <a:cs typeface="Lora"/>
                <a:sym typeface="Lora"/>
              </a:rPr>
              <a:t> </a:t>
            </a:r>
            <a:endParaRPr sz="1400">
              <a:solidFill>
                <a:schemeClr val="lt1"/>
              </a:solidFill>
              <a:latin typeface="Lora"/>
              <a:ea typeface="Lora"/>
              <a:cs typeface="Lora"/>
              <a:sym typeface="Lora"/>
            </a:endParaRPr>
          </a:p>
        </p:txBody>
      </p:sp>
      <p:sp>
        <p:nvSpPr>
          <p:cNvPr id="140" name="Google Shape;140;p18"/>
          <p:cNvSpPr txBox="1"/>
          <p:nvPr>
            <p:ph idx="1" type="subTitle"/>
          </p:nvPr>
        </p:nvSpPr>
        <p:spPr>
          <a:xfrm>
            <a:off x="2208325" y="4551400"/>
            <a:ext cx="14568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091">
                <a:solidFill>
                  <a:schemeClr val="lt1"/>
                </a:solidFill>
                <a:latin typeface="Lora"/>
                <a:ea typeface="Lora"/>
                <a:cs typeface="Lora"/>
                <a:sym typeface="Lora"/>
              </a:rPr>
              <a:t>Miguel Claro (ESO)      </a:t>
            </a:r>
            <a:r>
              <a:rPr lang="es" sz="1400">
                <a:solidFill>
                  <a:schemeClr val="lt1"/>
                </a:solidFill>
                <a:latin typeface="Lora"/>
                <a:ea typeface="Lora"/>
                <a:cs typeface="Lora"/>
                <a:sym typeface="Lora"/>
              </a:rPr>
              <a:t> </a:t>
            </a:r>
            <a:endParaRPr sz="1400">
              <a:solidFill>
                <a:schemeClr val="lt1"/>
              </a:solidFill>
              <a:latin typeface="Lora"/>
              <a:ea typeface="Lora"/>
              <a:cs typeface="Lora"/>
              <a:sym typeface="Lora"/>
            </a:endParaRPr>
          </a:p>
        </p:txBody>
      </p:sp>
      <p:sp>
        <p:nvSpPr>
          <p:cNvPr id="141" name="Google Shape;141;p18"/>
          <p:cNvSpPr txBox="1"/>
          <p:nvPr>
            <p:ph idx="1" type="subTitle"/>
          </p:nvPr>
        </p:nvSpPr>
        <p:spPr>
          <a:xfrm rot="5400000">
            <a:off x="6621425" y="1870613"/>
            <a:ext cx="22461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091">
                <a:solidFill>
                  <a:schemeClr val="lt1"/>
                </a:solidFill>
                <a:latin typeface="Lora"/>
                <a:ea typeface="Lora"/>
                <a:cs typeface="Lora"/>
                <a:sym typeface="Lora"/>
              </a:rPr>
              <a:t> Smith and Terrile (1984)</a:t>
            </a:r>
            <a:r>
              <a:rPr lang="es" sz="1091">
                <a:solidFill>
                  <a:schemeClr val="lt1"/>
                </a:solidFill>
                <a:latin typeface="Lora"/>
                <a:ea typeface="Lora"/>
                <a:cs typeface="Lora"/>
                <a:sym typeface="Lora"/>
              </a:rPr>
              <a:t>     </a:t>
            </a:r>
            <a:r>
              <a:rPr lang="es" sz="1400">
                <a:solidFill>
                  <a:schemeClr val="lt1"/>
                </a:solidFill>
                <a:latin typeface="Lora"/>
                <a:ea typeface="Lora"/>
                <a:cs typeface="Lora"/>
                <a:sym typeface="Lora"/>
              </a:rPr>
              <a:t> </a:t>
            </a:r>
            <a:endParaRPr sz="1400">
              <a:solidFill>
                <a:schemeClr val="lt1"/>
              </a:solidFill>
              <a:latin typeface="Lora"/>
              <a:ea typeface="Lora"/>
              <a:cs typeface="Lora"/>
              <a:sym typeface="Lora"/>
            </a:endParaRPr>
          </a:p>
        </p:txBody>
      </p:sp>
      <p:sp>
        <p:nvSpPr>
          <p:cNvPr id="142" name="Google Shape;142;p18"/>
          <p:cNvSpPr txBox="1"/>
          <p:nvPr>
            <p:ph idx="1" type="subTitle"/>
          </p:nvPr>
        </p:nvSpPr>
        <p:spPr>
          <a:xfrm rot="5400000">
            <a:off x="6717875" y="3475950"/>
            <a:ext cx="1755600" cy="621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091">
                <a:solidFill>
                  <a:schemeClr val="lt1"/>
                </a:solidFill>
                <a:latin typeface="Lora"/>
                <a:ea typeface="Lora"/>
                <a:cs typeface="Lora"/>
                <a:sym typeface="Lora"/>
              </a:rPr>
              <a:t>  Lagrange et al. </a:t>
            </a:r>
            <a:r>
              <a:rPr lang="es" sz="1091">
                <a:solidFill>
                  <a:schemeClr val="lt1"/>
                </a:solidFill>
                <a:latin typeface="Lora"/>
                <a:ea typeface="Lora"/>
                <a:cs typeface="Lora"/>
                <a:sym typeface="Lora"/>
              </a:rPr>
              <a:t> (2009) </a:t>
            </a:r>
            <a:endParaRPr sz="1400">
              <a:solidFill>
                <a:schemeClr val="lt1"/>
              </a:solidFill>
              <a:latin typeface="Lora"/>
              <a:ea typeface="Lora"/>
              <a:cs typeface="Lora"/>
              <a:sym typeface="Lora"/>
            </a:endParaRPr>
          </a:p>
        </p:txBody>
      </p:sp>
      <p:sp>
        <p:nvSpPr>
          <p:cNvPr id="143" name="Google Shape;143;p18"/>
          <p:cNvSpPr/>
          <p:nvPr/>
        </p:nvSpPr>
        <p:spPr>
          <a:xfrm>
            <a:off x="4206900" y="1524875"/>
            <a:ext cx="730200" cy="42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 name="Google Shape;144;p18"/>
          <p:cNvSpPr/>
          <p:nvPr/>
        </p:nvSpPr>
        <p:spPr>
          <a:xfrm>
            <a:off x="4206900" y="3575550"/>
            <a:ext cx="730200" cy="42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 name="Google Shape;145;p18"/>
          <p:cNvSpPr/>
          <p:nvPr/>
        </p:nvSpPr>
        <p:spPr>
          <a:xfrm>
            <a:off x="153775" y="2232900"/>
            <a:ext cx="398400" cy="10986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mc:AlternateContent>
    <mc:Choice Requires="p14">
      <p:transition spd="slow" p14:dur="2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5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5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1000"/>
                                        <p:tgtEl>
                                          <p:spTgt spid="136"/>
                                        </p:tgtEl>
                                        <p:attrNameLst>
                                          <p:attrName>ppt_w</p:attrName>
                                        </p:attrNameLst>
                                      </p:cBhvr>
                                      <p:tavLst>
                                        <p:tav fmla="" tm="0">
                                          <p:val>
                                            <p:strVal val="0"/>
                                          </p:val>
                                        </p:tav>
                                        <p:tav fmla="" tm="100000">
                                          <p:val>
                                            <p:strVal val="#ppt_w"/>
                                          </p:val>
                                        </p:tav>
                                      </p:tavLst>
                                    </p:anim>
                                    <p:anim calcmode="lin" valueType="num">
                                      <p:cBhvr additive="base">
                                        <p:cTn dur="1000"/>
                                        <p:tgtEl>
                                          <p:spTgt spid="13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9" name="Shape 149"/>
        <p:cNvGrpSpPr/>
        <p:nvPr/>
      </p:nvGrpSpPr>
      <p:grpSpPr>
        <a:xfrm>
          <a:off x="0" y="0"/>
          <a:ext cx="0" cy="0"/>
          <a:chOff x="0" y="0"/>
          <a:chExt cx="0" cy="0"/>
        </a:xfrm>
      </p:grpSpPr>
      <p:sp>
        <p:nvSpPr>
          <p:cNvPr id="150" name="Google Shape;150;p19"/>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Better quality of data, better understanding</a:t>
            </a:r>
            <a:endParaRPr b="1" sz="2400">
              <a:solidFill>
                <a:schemeClr val="lt1"/>
              </a:solidFill>
              <a:latin typeface="Lora"/>
              <a:ea typeface="Lora"/>
              <a:cs typeface="Lora"/>
              <a:sym typeface="Lora"/>
            </a:endParaRPr>
          </a:p>
        </p:txBody>
      </p:sp>
      <p:sp>
        <p:nvSpPr>
          <p:cNvPr id="151" name="Google Shape;151;p19"/>
          <p:cNvSpPr txBox="1"/>
          <p:nvPr>
            <p:ph idx="1" type="subTitle"/>
          </p:nvPr>
        </p:nvSpPr>
        <p:spPr>
          <a:xfrm>
            <a:off x="370175" y="806400"/>
            <a:ext cx="8382300" cy="18258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Some facts have become </a:t>
            </a:r>
            <a:r>
              <a:rPr lang="es" sz="1400">
                <a:solidFill>
                  <a:schemeClr val="lt1"/>
                </a:solidFill>
                <a:latin typeface="Lora"/>
                <a:ea typeface="Lora"/>
                <a:cs typeface="Lora"/>
                <a:sym typeface="Lora"/>
              </a:rPr>
              <a:t>undeniable</a:t>
            </a:r>
            <a:r>
              <a:rPr lang="es" sz="1400">
                <a:solidFill>
                  <a:schemeClr val="lt1"/>
                </a:solidFill>
                <a:latin typeface="Lora"/>
                <a:ea typeface="Lora"/>
                <a:cs typeface="Lora"/>
                <a:sym typeface="Lora"/>
              </a:rPr>
              <a:t> over the recent years:</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1.-</a:t>
            </a:r>
            <a:r>
              <a:rPr lang="es" sz="1400">
                <a:solidFill>
                  <a:schemeClr val="lt1"/>
                </a:solidFill>
                <a:latin typeface="Lora"/>
                <a:ea typeface="Lora"/>
                <a:cs typeface="Lora"/>
                <a:sym typeface="Lora"/>
              </a:rPr>
              <a:t> Most protoplanetary disks exhibit complex substructures: gaps, rings, cavities and </a:t>
            </a:r>
            <a:r>
              <a:rPr b="1" lang="es" sz="1400">
                <a:solidFill>
                  <a:schemeClr val="lt1"/>
                </a:solidFill>
                <a:latin typeface="Lora"/>
                <a:ea typeface="Lora"/>
                <a:cs typeface="Lora"/>
                <a:sym typeface="Lora"/>
              </a:rPr>
              <a:t>spirals</a:t>
            </a:r>
            <a:r>
              <a:rPr lang="es" sz="1400">
                <a:solidFill>
                  <a:schemeClr val="lt1"/>
                </a:solidFill>
                <a:latin typeface="Lora"/>
                <a:ea typeface="Lora"/>
                <a:cs typeface="Lora"/>
                <a:sym typeface="Lora"/>
              </a:rPr>
              <a:t>.</a:t>
            </a:r>
            <a:endParaRPr sz="1400">
              <a:solidFill>
                <a:schemeClr val="lt1"/>
              </a:solidFill>
              <a:latin typeface="Lora"/>
              <a:ea typeface="Lora"/>
              <a:cs typeface="Lora"/>
              <a:sym typeface="Lora"/>
            </a:endParaRPr>
          </a:p>
        </p:txBody>
      </p:sp>
      <p:pic>
        <p:nvPicPr>
          <p:cNvPr id="152" name="Google Shape;152;p19"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153" name="Google Shape;153;p19"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154" name="Google Shape;154;p19"/>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155" name="Google Shape;155;p19"/>
          <p:cNvSpPr txBox="1"/>
          <p:nvPr>
            <p:ph idx="1" type="subTitle"/>
          </p:nvPr>
        </p:nvSpPr>
        <p:spPr>
          <a:xfrm>
            <a:off x="0" y="4278925"/>
            <a:ext cx="88434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HL Tau                                                             AS 209                                                    </a:t>
            </a:r>
            <a:r>
              <a:rPr lang="es" sz="1200">
                <a:solidFill>
                  <a:schemeClr val="lt1"/>
                </a:solidFill>
                <a:latin typeface="Lora"/>
                <a:ea typeface="Lora"/>
                <a:cs typeface="Lora"/>
                <a:sym typeface="Lora"/>
              </a:rPr>
              <a:t>HD 135344B</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156" name="Google Shape;15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pic>
        <p:nvPicPr>
          <p:cNvPr id="157" name="Google Shape;157;p19" title="Gaps.png"/>
          <p:cNvPicPr preferRelativeResize="0"/>
          <p:nvPr/>
        </p:nvPicPr>
        <p:blipFill rotWithShape="1">
          <a:blip r:embed="rId5">
            <a:alphaModFix/>
          </a:blip>
          <a:srcRect b="0" l="15751" r="20889" t="0"/>
          <a:stretch/>
        </p:blipFill>
        <p:spPr>
          <a:xfrm>
            <a:off x="519175" y="1983600"/>
            <a:ext cx="2680400" cy="2300657"/>
          </a:xfrm>
          <a:prstGeom prst="rect">
            <a:avLst/>
          </a:prstGeom>
          <a:noFill/>
          <a:ln>
            <a:noFill/>
          </a:ln>
        </p:spPr>
      </p:pic>
      <p:pic>
        <p:nvPicPr>
          <p:cNvPr id="158" name="Google Shape;158;p19" title="Rings.jpg"/>
          <p:cNvPicPr preferRelativeResize="0"/>
          <p:nvPr/>
        </p:nvPicPr>
        <p:blipFill rotWithShape="1">
          <a:blip r:embed="rId6">
            <a:alphaModFix/>
          </a:blip>
          <a:srcRect b="29343" l="25667" r="25976" t="29339"/>
          <a:stretch/>
        </p:blipFill>
        <p:spPr>
          <a:xfrm>
            <a:off x="3486900" y="1988906"/>
            <a:ext cx="2680399" cy="2290020"/>
          </a:xfrm>
          <a:prstGeom prst="rect">
            <a:avLst/>
          </a:prstGeom>
          <a:noFill/>
          <a:ln>
            <a:noFill/>
          </a:ln>
        </p:spPr>
      </p:pic>
      <p:pic>
        <p:nvPicPr>
          <p:cNvPr id="159" name="Google Shape;159;p19" title="Spirals.png"/>
          <p:cNvPicPr preferRelativeResize="0"/>
          <p:nvPr/>
        </p:nvPicPr>
        <p:blipFill>
          <a:blip r:embed="rId7">
            <a:alphaModFix/>
          </a:blip>
          <a:stretch>
            <a:fillRect/>
          </a:stretch>
        </p:blipFill>
        <p:spPr>
          <a:xfrm>
            <a:off x="6454630" y="2279975"/>
            <a:ext cx="2149500" cy="2004275"/>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5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5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3" name="Shape 163"/>
        <p:cNvGrpSpPr/>
        <p:nvPr/>
      </p:nvGrpSpPr>
      <p:grpSpPr>
        <a:xfrm>
          <a:off x="0" y="0"/>
          <a:ext cx="0" cy="0"/>
          <a:chOff x="0" y="0"/>
          <a:chExt cx="0" cy="0"/>
        </a:xfrm>
      </p:grpSpPr>
      <p:sp>
        <p:nvSpPr>
          <p:cNvPr id="164" name="Google Shape;164;p20"/>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Refining our picture of protoplanetary disks</a:t>
            </a:r>
            <a:endParaRPr b="1" sz="2400">
              <a:solidFill>
                <a:schemeClr val="lt1"/>
              </a:solidFill>
              <a:latin typeface="Lora"/>
              <a:ea typeface="Lora"/>
              <a:cs typeface="Lora"/>
              <a:sym typeface="Lora"/>
            </a:endParaRPr>
          </a:p>
        </p:txBody>
      </p:sp>
      <p:sp>
        <p:nvSpPr>
          <p:cNvPr id="165" name="Google Shape;165;p20"/>
          <p:cNvSpPr txBox="1"/>
          <p:nvPr>
            <p:ph idx="1" type="subTitle"/>
          </p:nvPr>
        </p:nvSpPr>
        <p:spPr>
          <a:xfrm>
            <a:off x="380850" y="918125"/>
            <a:ext cx="8382300" cy="473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2.- </a:t>
            </a:r>
            <a:r>
              <a:rPr lang="es" sz="1400">
                <a:solidFill>
                  <a:schemeClr val="lt1"/>
                </a:solidFill>
                <a:latin typeface="Lora"/>
                <a:ea typeface="Lora"/>
                <a:cs typeface="Lora"/>
                <a:sym typeface="Lora"/>
              </a:rPr>
              <a:t>Gaps and rings are most likely created by already-formed planets cleaning their orbits.</a:t>
            </a:r>
            <a:endParaRPr sz="1400">
              <a:solidFill>
                <a:schemeClr val="lt1"/>
              </a:solidFill>
              <a:latin typeface="Lora"/>
              <a:ea typeface="Lora"/>
              <a:cs typeface="Lora"/>
              <a:sym typeface="Lora"/>
            </a:endParaRPr>
          </a:p>
        </p:txBody>
      </p:sp>
      <p:pic>
        <p:nvPicPr>
          <p:cNvPr id="166" name="Google Shape;166;p20"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167" name="Google Shape;167;p20"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168" name="Google Shape;168;p20"/>
          <p:cNvSpPr txBox="1"/>
          <p:nvPr>
            <p:ph idx="1" type="subTitle"/>
          </p:nvPr>
        </p:nvSpPr>
        <p:spPr>
          <a:xfrm>
            <a:off x="-23400" y="4663225"/>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169" name="Google Shape;169;p20"/>
          <p:cNvSpPr txBox="1"/>
          <p:nvPr>
            <p:ph idx="1" type="subTitle"/>
          </p:nvPr>
        </p:nvSpPr>
        <p:spPr>
          <a:xfrm>
            <a:off x="150300" y="3785825"/>
            <a:ext cx="88434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Van Capelleveen et al. (2025)                                                          University of Warwick                                                         </a:t>
            </a:r>
            <a:endParaRPr sz="1200">
              <a:solidFill>
                <a:schemeClr val="lt1"/>
              </a:solidFill>
              <a:latin typeface="Lora"/>
              <a:ea typeface="Lora"/>
              <a:cs typeface="Lora"/>
              <a:sym typeface="Lora"/>
            </a:endParaRPr>
          </a:p>
        </p:txBody>
      </p:sp>
      <p:sp>
        <p:nvSpPr>
          <p:cNvPr id="170" name="Google Shape;170;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pic>
        <p:nvPicPr>
          <p:cNvPr id="171" name="Google Shape;171;p20" title="Planet-ring2.jpg"/>
          <p:cNvPicPr preferRelativeResize="0"/>
          <p:nvPr/>
        </p:nvPicPr>
        <p:blipFill>
          <a:blip r:embed="rId5">
            <a:alphaModFix/>
          </a:blip>
          <a:stretch>
            <a:fillRect/>
          </a:stretch>
        </p:blipFill>
        <p:spPr>
          <a:xfrm>
            <a:off x="5117900" y="1391525"/>
            <a:ext cx="3508354" cy="2425150"/>
          </a:xfrm>
          <a:prstGeom prst="rect">
            <a:avLst/>
          </a:prstGeom>
          <a:noFill/>
          <a:ln>
            <a:noFill/>
          </a:ln>
        </p:spPr>
      </p:pic>
      <p:pic>
        <p:nvPicPr>
          <p:cNvPr id="172" name="Google Shape;172;p20" title="planet-in-protoplanetary-disk-l.png"/>
          <p:cNvPicPr preferRelativeResize="0"/>
          <p:nvPr/>
        </p:nvPicPr>
        <p:blipFill>
          <a:blip r:embed="rId6">
            <a:alphaModFix/>
          </a:blip>
          <a:stretch>
            <a:fillRect/>
          </a:stretch>
        </p:blipFill>
        <p:spPr>
          <a:xfrm>
            <a:off x="541875" y="1391525"/>
            <a:ext cx="4184663" cy="2425149"/>
          </a:xfrm>
          <a:prstGeom prst="rect">
            <a:avLst/>
          </a:prstGeom>
          <a:noFill/>
          <a:ln>
            <a:noFill/>
          </a:ln>
        </p:spPr>
      </p:pic>
      <p:sp>
        <p:nvSpPr>
          <p:cNvPr id="173" name="Google Shape;173;p20"/>
          <p:cNvSpPr txBox="1"/>
          <p:nvPr>
            <p:ph idx="1" type="subTitle"/>
          </p:nvPr>
        </p:nvSpPr>
        <p:spPr>
          <a:xfrm>
            <a:off x="450000" y="4198625"/>
            <a:ext cx="83823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3.- </a:t>
            </a:r>
            <a:r>
              <a:rPr lang="es" sz="1400">
                <a:solidFill>
                  <a:schemeClr val="lt1"/>
                </a:solidFill>
                <a:latin typeface="Lora"/>
                <a:ea typeface="Lora"/>
                <a:cs typeface="Lora"/>
                <a:sym typeface="Lora"/>
              </a:rPr>
              <a:t>This means that planets must form at an early stage of the protoplanetary disk lifetime. The cause of this rapid formation of planets is still debated.</a:t>
            </a:r>
            <a:endParaRPr sz="1400">
              <a:solidFill>
                <a:schemeClr val="lt1"/>
              </a:solidFill>
              <a:latin typeface="Lora"/>
              <a:ea typeface="Lora"/>
              <a:cs typeface="Lora"/>
              <a:sym typeface="Lora"/>
            </a:endParaRPr>
          </a:p>
        </p:txBody>
      </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5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5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7" name="Shape 177"/>
        <p:cNvGrpSpPr/>
        <p:nvPr/>
      </p:nvGrpSpPr>
      <p:grpSpPr>
        <a:xfrm>
          <a:off x="0" y="0"/>
          <a:ext cx="0" cy="0"/>
          <a:chOff x="0" y="0"/>
          <a:chExt cx="0" cy="0"/>
        </a:xfrm>
      </p:grpSpPr>
      <p:sp>
        <p:nvSpPr>
          <p:cNvPr id="178" name="Google Shape;178;p21"/>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Refining our picture of protoplanetary disks</a:t>
            </a:r>
            <a:endParaRPr b="1" sz="2400">
              <a:solidFill>
                <a:schemeClr val="lt1"/>
              </a:solidFill>
              <a:latin typeface="Lora"/>
              <a:ea typeface="Lora"/>
              <a:cs typeface="Lora"/>
              <a:sym typeface="Lora"/>
            </a:endParaRPr>
          </a:p>
        </p:txBody>
      </p:sp>
      <p:sp>
        <p:nvSpPr>
          <p:cNvPr id="179" name="Google Shape;179;p21"/>
          <p:cNvSpPr txBox="1"/>
          <p:nvPr>
            <p:ph idx="1" type="subTitle"/>
          </p:nvPr>
        </p:nvSpPr>
        <p:spPr>
          <a:xfrm>
            <a:off x="384125" y="964050"/>
            <a:ext cx="1923900" cy="34122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3</a:t>
            </a:r>
            <a:r>
              <a:rPr b="1" lang="es" sz="1400">
                <a:solidFill>
                  <a:schemeClr val="lt1"/>
                </a:solidFill>
                <a:latin typeface="Lora"/>
                <a:ea typeface="Lora"/>
                <a:cs typeface="Lora"/>
                <a:sym typeface="Lora"/>
              </a:rPr>
              <a:t>.- </a:t>
            </a:r>
            <a:r>
              <a:rPr lang="es" sz="1400">
                <a:solidFill>
                  <a:schemeClr val="lt1"/>
                </a:solidFill>
                <a:latin typeface="Lora"/>
                <a:ea typeface="Lora"/>
                <a:cs typeface="Lora"/>
                <a:sym typeface="Lora"/>
              </a:rPr>
              <a:t>The environment may play a major role in the evolution of protoplanetary disks interacting via material supply and ambient magnetic field. Some spiral arms might be caused by the infalling of material from the parental molecular cloud via thin cylindrical structures called </a:t>
            </a:r>
            <a:r>
              <a:rPr b="1" lang="es" sz="1400">
                <a:solidFill>
                  <a:schemeClr val="lt1"/>
                </a:solidFill>
                <a:latin typeface="Lora"/>
                <a:ea typeface="Lora"/>
                <a:cs typeface="Lora"/>
                <a:sym typeface="Lora"/>
              </a:rPr>
              <a:t>streamers</a:t>
            </a:r>
            <a:r>
              <a:rPr lang="es" sz="1400">
                <a:solidFill>
                  <a:schemeClr val="lt1"/>
                </a:solidFill>
                <a:latin typeface="Lora"/>
                <a:ea typeface="Lora"/>
                <a:cs typeface="Lora"/>
                <a:sym typeface="Lora"/>
              </a:rPr>
              <a:t>. </a:t>
            </a:r>
            <a:endParaRPr sz="1400">
              <a:solidFill>
                <a:schemeClr val="lt1"/>
              </a:solidFill>
              <a:latin typeface="Lora"/>
              <a:ea typeface="Lora"/>
              <a:cs typeface="Lora"/>
              <a:sym typeface="Lora"/>
            </a:endParaRPr>
          </a:p>
        </p:txBody>
      </p:sp>
      <p:pic>
        <p:nvPicPr>
          <p:cNvPr id="180" name="Google Shape;180;p21"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181" name="Google Shape;181;p21"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182" name="Google Shape;182;p21"/>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183" name="Google Shape;183;p21"/>
          <p:cNvSpPr txBox="1"/>
          <p:nvPr>
            <p:ph idx="1" type="subTitle"/>
          </p:nvPr>
        </p:nvSpPr>
        <p:spPr>
          <a:xfrm>
            <a:off x="7278600" y="4276950"/>
            <a:ext cx="1553700" cy="393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Alves et al. (2020)</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184" name="Google Shape;184;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pic>
        <p:nvPicPr>
          <p:cNvPr id="185" name="Google Shape;185;p21" title="Streamers.png"/>
          <p:cNvPicPr preferRelativeResize="0"/>
          <p:nvPr/>
        </p:nvPicPr>
        <p:blipFill>
          <a:blip r:embed="rId5">
            <a:alphaModFix/>
          </a:blip>
          <a:stretch>
            <a:fillRect/>
          </a:stretch>
        </p:blipFill>
        <p:spPr>
          <a:xfrm>
            <a:off x="2436730" y="864725"/>
            <a:ext cx="6238768" cy="3511525"/>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5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