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2" r:id="rId1"/>
  </p:sldMasterIdLst>
  <p:notesMasterIdLst>
    <p:notesMasterId r:id="rId24"/>
  </p:notesMasterIdLst>
  <p:handoutMasterIdLst>
    <p:handoutMasterId r:id="rId25"/>
  </p:handoutMasterIdLst>
  <p:sldIdLst>
    <p:sldId id="293" r:id="rId2"/>
    <p:sldId id="378" r:id="rId3"/>
    <p:sldId id="381" r:id="rId4"/>
    <p:sldId id="380" r:id="rId5"/>
    <p:sldId id="382" r:id="rId6"/>
    <p:sldId id="383" r:id="rId7"/>
    <p:sldId id="352" r:id="rId8"/>
    <p:sldId id="386" r:id="rId9"/>
    <p:sldId id="379" r:id="rId10"/>
    <p:sldId id="384" r:id="rId11"/>
    <p:sldId id="385" r:id="rId12"/>
    <p:sldId id="387" r:id="rId13"/>
    <p:sldId id="391" r:id="rId14"/>
    <p:sldId id="367" r:id="rId15"/>
    <p:sldId id="388" r:id="rId16"/>
    <p:sldId id="393" r:id="rId17"/>
    <p:sldId id="369" r:id="rId18"/>
    <p:sldId id="364" r:id="rId19"/>
    <p:sldId id="389" r:id="rId20"/>
    <p:sldId id="345" r:id="rId21"/>
    <p:sldId id="392" r:id="rId22"/>
    <p:sldId id="346" r:id="rId23"/>
  </p:sldIdLst>
  <p:sldSz cx="9144000" cy="6858000" type="screen4x3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8736"/>
    <a:srgbClr val="0000CC"/>
    <a:srgbClr val="F74937"/>
    <a:srgbClr val="CC28AD"/>
    <a:srgbClr val="FFFF00"/>
    <a:srgbClr val="47ED2B"/>
    <a:srgbClr val="660066"/>
    <a:srgbClr val="F2F808"/>
    <a:srgbClr val="203864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140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CF50B8-EC7E-484E-B2D7-E08ACDAF255F}" type="datetime1">
              <a:rPr lang="es-PE" smtClean="0"/>
              <a:t>9/12/2025</a:t>
            </a:fld>
            <a:endParaRPr lang="es-PE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E8AE2C-9E50-4826-947F-D3E9E7B57BA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94158022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CEA948-252C-4F64-889A-D4D4DB712A09}" type="datetime1">
              <a:rPr lang="es-PE" smtClean="0"/>
              <a:t>9/12/2025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BE5A01-A6ED-46C8-84FE-A6407639003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11932465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6CEA948-252C-4F64-889A-D4D4DB712A09}" type="datetime1">
              <a:rPr lang="es-PE" smtClean="0"/>
              <a:t>9/12/2025</a:t>
            </a:fld>
            <a:endParaRPr lang="es-PE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5A01-A6ED-46C8-84FE-A6407639003F}" type="slidenum">
              <a:rPr lang="es-PE" smtClean="0"/>
              <a:t>1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9957640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fech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6CEA948-252C-4F64-889A-D4D4DB712A09}" type="datetime1">
              <a:rPr lang="es-PE" smtClean="0"/>
              <a:t>9/12/2025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5A01-A6ED-46C8-84FE-A6407639003F}" type="slidenum">
              <a:rPr lang="es-PE" smtClean="0"/>
              <a:t>16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624301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fech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6CEA948-252C-4F64-889A-D4D4DB712A09}" type="datetime1">
              <a:rPr lang="es-PE" smtClean="0"/>
              <a:t>9/12/2025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5A01-A6ED-46C8-84FE-A6407639003F}" type="slidenum">
              <a:rPr lang="es-PE" smtClean="0"/>
              <a:t>17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759293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fech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6CEA948-252C-4F64-889A-D4D4DB712A09}" type="datetime1">
              <a:rPr lang="es-PE" smtClean="0"/>
              <a:t>9/12/2025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5A01-A6ED-46C8-84FE-A6407639003F}" type="slidenum">
              <a:rPr lang="es-PE" smtClean="0"/>
              <a:t>18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220660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fech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6CEA948-252C-4F64-889A-D4D4DB712A09}" type="datetime1">
              <a:rPr lang="es-PE" smtClean="0"/>
              <a:t>9/12/2025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5A01-A6ED-46C8-84FE-A6407639003F}" type="slidenum">
              <a:rPr lang="es-PE" smtClean="0"/>
              <a:t>19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265683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fech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6CEA948-252C-4F64-889A-D4D4DB712A09}" type="datetime1">
              <a:rPr lang="es-PE" smtClean="0"/>
              <a:t>9/12/2025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5A01-A6ED-46C8-84FE-A6407639003F}" type="slidenum">
              <a:rPr lang="es-PE" smtClean="0"/>
              <a:t>20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557168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fech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6CEA948-252C-4F64-889A-D4D4DB712A09}" type="datetime1">
              <a:rPr lang="es-PE" smtClean="0"/>
              <a:t>9/12/2025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5A01-A6ED-46C8-84FE-A6407639003F}" type="slidenum">
              <a:rPr lang="es-PE" smtClean="0"/>
              <a:t>21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22660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6CEA948-252C-4F64-889A-D4D4DB712A09}" type="datetime1">
              <a:rPr lang="es-PE" smtClean="0"/>
              <a:t>9/12/2025</a:t>
            </a:fld>
            <a:endParaRPr lang="es-PE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5A01-A6ED-46C8-84FE-A6407639003F}" type="slidenum">
              <a:rPr lang="es-PE" smtClean="0"/>
              <a:t>2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817610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6CEA948-252C-4F64-889A-D4D4DB712A09}" type="datetime1">
              <a:rPr lang="es-PE" smtClean="0"/>
              <a:t>9/12/2025</a:t>
            </a:fld>
            <a:endParaRPr lang="es-PE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5A01-A6ED-46C8-84FE-A6407639003F}" type="slidenum">
              <a:rPr lang="es-PE" smtClean="0"/>
              <a:t>3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6051222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6CEA948-252C-4F64-889A-D4D4DB712A09}" type="datetime1">
              <a:rPr lang="es-PE" smtClean="0"/>
              <a:t>9/12/2025</a:t>
            </a:fld>
            <a:endParaRPr lang="es-PE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5A01-A6ED-46C8-84FE-A6407639003F}" type="slidenum">
              <a:rPr lang="es-PE" smtClean="0"/>
              <a:t>4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250278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6CEA948-252C-4F64-889A-D4D4DB712A09}" type="datetime1">
              <a:rPr lang="es-PE" smtClean="0"/>
              <a:t>9/12/2025</a:t>
            </a:fld>
            <a:endParaRPr lang="es-PE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5A01-A6ED-46C8-84FE-A6407639003F}" type="slidenum">
              <a:rPr lang="es-PE" smtClean="0"/>
              <a:t>5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323414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6CEA948-252C-4F64-889A-D4D4DB712A09}" type="datetime1">
              <a:rPr lang="es-PE" smtClean="0"/>
              <a:t>9/12/2025</a:t>
            </a:fld>
            <a:endParaRPr lang="es-PE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5A01-A6ED-46C8-84FE-A6407639003F}" type="slidenum">
              <a:rPr lang="es-PE" smtClean="0"/>
              <a:t>6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8447409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baseline="0" noProof="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6CEA948-252C-4F64-889A-D4D4DB712A09}" type="datetime1">
              <a:rPr lang="es-PE" smtClean="0"/>
              <a:t>9/12/2025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5A01-A6ED-46C8-84FE-A6407639003F}" type="slidenum">
              <a:rPr lang="es-PE" smtClean="0"/>
              <a:t>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018758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fech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6CEA948-252C-4F64-889A-D4D4DB712A09}" type="datetime1">
              <a:rPr lang="es-PE" smtClean="0"/>
              <a:t>9/12/2025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5A01-A6ED-46C8-84FE-A6407639003F}" type="slidenum">
              <a:rPr lang="es-PE" smtClean="0"/>
              <a:t>14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99911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fech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6CEA948-252C-4F64-889A-D4D4DB712A09}" type="datetime1">
              <a:rPr lang="es-PE" smtClean="0"/>
              <a:t>9/12/2025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5A01-A6ED-46C8-84FE-A6407639003F}" type="slidenum">
              <a:rPr lang="es-PE" smtClean="0"/>
              <a:t>15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24895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54150" y="1892299"/>
            <a:ext cx="7061200" cy="1731963"/>
          </a:xfrm>
        </p:spPr>
        <p:txBody>
          <a:bodyPr anchor="ctr">
            <a:normAutofit/>
          </a:bodyPr>
          <a:lstStyle>
            <a:lvl1pPr algn="ctr">
              <a:defRPr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54150" y="3894138"/>
            <a:ext cx="70612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72002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8099" y="76506"/>
            <a:ext cx="8693063" cy="84990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s-ES" dirty="0"/>
              <a:t>Haga clic para modificar el estilo de título del patrón</a:t>
            </a:r>
            <a:endParaRPr lang="es-PE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17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276766"/>
            <a:ext cx="1416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98EC571F-70BF-40D2-9EB2-0F4064775D7D}" type="datetime1">
              <a:rPr lang="es-PE" smtClean="0"/>
              <a:t>9/12/2025</a:t>
            </a:fld>
            <a:endParaRPr lang="es-PE" dirty="0"/>
          </a:p>
        </p:txBody>
      </p:sp>
      <p:sp>
        <p:nvSpPr>
          <p:cNvPr id="18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2228850" y="6203226"/>
            <a:ext cx="3384550" cy="5122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s-PE" dirty="0"/>
              <a:t>MATER-PUCP</a:t>
            </a:r>
          </a:p>
          <a:p>
            <a:r>
              <a:rPr lang="es-PE" dirty="0"/>
              <a:t>@pucp.edu.pe</a:t>
            </a:r>
          </a:p>
        </p:txBody>
      </p:sp>
      <p:sp>
        <p:nvSpPr>
          <p:cNvPr id="19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5797550" y="6276766"/>
            <a:ext cx="10825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s-PE" dirty="0"/>
              <a:t>Page </a:t>
            </a:r>
            <a:fld id="{FED68624-7B91-41F1-A7BB-CD21C2976D1C}" type="slidenum">
              <a:rPr lang="es-PE" smtClean="0"/>
              <a:pPr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833115234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288099" y="1295401"/>
            <a:ext cx="4207701" cy="4711700"/>
          </a:xfrm>
        </p:spPr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PE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295401"/>
            <a:ext cx="4332962" cy="4711700"/>
          </a:xfrm>
        </p:spPr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PE" dirty="0"/>
          </a:p>
        </p:txBody>
      </p:sp>
      <p:sp>
        <p:nvSpPr>
          <p:cNvPr id="11" name="Título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12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276766"/>
            <a:ext cx="1416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98EC571F-70BF-40D2-9EB2-0F4064775D7D}" type="datetime1">
              <a:rPr lang="es-PE" smtClean="0"/>
              <a:t>9/12/2025</a:t>
            </a:fld>
            <a:endParaRPr lang="es-PE" dirty="0"/>
          </a:p>
        </p:txBody>
      </p:sp>
      <p:sp>
        <p:nvSpPr>
          <p:cNvPr id="13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2228850" y="6203226"/>
            <a:ext cx="3384550" cy="5122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s-PE" dirty="0"/>
              <a:t>MATER-PUCP</a:t>
            </a:r>
          </a:p>
          <a:p>
            <a:r>
              <a:rPr lang="es-PE" dirty="0"/>
              <a:t>@pucp.edu.pe</a:t>
            </a:r>
          </a:p>
        </p:txBody>
      </p:sp>
      <p:sp>
        <p:nvSpPr>
          <p:cNvPr id="14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5797550" y="6276766"/>
            <a:ext cx="10825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s-PE" dirty="0"/>
              <a:t>Page </a:t>
            </a:r>
            <a:fld id="{FED68624-7B91-41F1-A7BB-CD21C2976D1C}" type="slidenum">
              <a:rPr lang="es-PE" smtClean="0"/>
              <a:pPr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524390732"/>
      </p:ext>
    </p:extLst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PE" dirty="0"/>
          </a:p>
        </p:txBody>
      </p:sp>
      <p:sp>
        <p:nvSpPr>
          <p:cNvPr id="12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276766"/>
            <a:ext cx="1416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98EC571F-70BF-40D2-9EB2-0F4064775D7D}" type="datetime1">
              <a:rPr lang="es-PE" smtClean="0"/>
              <a:t>9/12/2025</a:t>
            </a:fld>
            <a:endParaRPr lang="es-PE" dirty="0"/>
          </a:p>
        </p:txBody>
      </p:sp>
      <p:sp>
        <p:nvSpPr>
          <p:cNvPr id="13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2228850" y="6203226"/>
            <a:ext cx="3384550" cy="5122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s-PE" dirty="0"/>
              <a:t>MATER-PUCP</a:t>
            </a:r>
          </a:p>
          <a:p>
            <a:r>
              <a:rPr lang="es-PE" dirty="0"/>
              <a:t>@pucp.edu.pe</a:t>
            </a:r>
          </a:p>
        </p:txBody>
      </p:sp>
      <p:sp>
        <p:nvSpPr>
          <p:cNvPr id="14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5797550" y="6276766"/>
            <a:ext cx="10825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s-PE" dirty="0"/>
              <a:t>Page </a:t>
            </a:r>
            <a:fld id="{FED68624-7B91-41F1-A7BB-CD21C2976D1C}" type="slidenum">
              <a:rPr lang="es-PE" smtClean="0"/>
              <a:pPr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54586215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6"/>
          <p:cNvSpPr/>
          <p:nvPr userDrawn="1"/>
        </p:nvSpPr>
        <p:spPr>
          <a:xfrm>
            <a:off x="1" y="6134456"/>
            <a:ext cx="9144000" cy="723544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sp>
        <p:nvSpPr>
          <p:cNvPr id="12" name="Rectángulo 7"/>
          <p:cNvSpPr/>
          <p:nvPr userDrawn="1"/>
        </p:nvSpPr>
        <p:spPr>
          <a:xfrm rot="16200000" flipH="1">
            <a:off x="4521520" y="2235520"/>
            <a:ext cx="100960" cy="9144000"/>
          </a:xfrm>
          <a:prstGeom prst="rect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pic>
        <p:nvPicPr>
          <p:cNvPr id="13" name="Imagen 8"/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101110"/>
              </a:clrFrom>
              <a:clrTo>
                <a:srgbClr val="10111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499" y="6189328"/>
            <a:ext cx="1617288" cy="540000"/>
          </a:xfrm>
          <a:prstGeom prst="rect">
            <a:avLst/>
          </a:prstGeom>
        </p:spPr>
      </p:pic>
      <p:sp>
        <p:nvSpPr>
          <p:cNvPr id="1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276766"/>
            <a:ext cx="1416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98EC571F-70BF-40D2-9EB2-0F4064775D7D}" type="datetime1">
              <a:rPr lang="es-PE" smtClean="0"/>
              <a:t>9/12/2025</a:t>
            </a:fld>
            <a:endParaRPr lang="es-PE" dirty="0"/>
          </a:p>
        </p:txBody>
      </p:sp>
      <p:sp>
        <p:nvSpPr>
          <p:cNvPr id="1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2228850" y="6203226"/>
            <a:ext cx="3384550" cy="5122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s-PE" dirty="0"/>
              <a:t>MATER-PUCP</a:t>
            </a:r>
          </a:p>
          <a:p>
            <a:r>
              <a:rPr lang="es-PE" dirty="0"/>
              <a:t>@pucp.edu.pe</a:t>
            </a:r>
          </a:p>
        </p:txBody>
      </p:sp>
      <p:sp>
        <p:nvSpPr>
          <p:cNvPr id="1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5797550" y="6276766"/>
            <a:ext cx="10825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s-PE" dirty="0"/>
              <a:t>Page </a:t>
            </a:r>
            <a:fld id="{FED68624-7B91-41F1-A7BB-CD21C2976D1C}" type="slidenum">
              <a:rPr lang="es-PE" smtClean="0"/>
              <a:pPr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232995748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 userDrawn="1"/>
        </p:nvSpPr>
        <p:spPr>
          <a:xfrm>
            <a:off x="1" y="6134456"/>
            <a:ext cx="9144000" cy="723544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sp>
        <p:nvSpPr>
          <p:cNvPr id="8" name="Rectángulo 7"/>
          <p:cNvSpPr/>
          <p:nvPr userDrawn="1"/>
        </p:nvSpPr>
        <p:spPr>
          <a:xfrm rot="16200000" flipH="1">
            <a:off x="4521520" y="2235520"/>
            <a:ext cx="100960" cy="9144000"/>
          </a:xfrm>
          <a:prstGeom prst="rect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7" cstate="screen">
            <a:clrChange>
              <a:clrFrom>
                <a:srgbClr val="101110"/>
              </a:clrFrom>
              <a:clrTo>
                <a:srgbClr val="10111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499" y="6189328"/>
            <a:ext cx="1617288" cy="54000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288099" y="101600"/>
            <a:ext cx="8693063" cy="825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 </a:t>
            </a:r>
            <a:endParaRPr lang="es-PE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288099" y="1287701"/>
            <a:ext cx="8693063" cy="4681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PE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276766"/>
            <a:ext cx="1416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98EC571F-70BF-40D2-9EB2-0F4064775D7D}" type="datetime1">
              <a:rPr lang="es-PE" smtClean="0"/>
              <a:t>9/12/2025</a:t>
            </a:fld>
            <a:endParaRPr lang="es-PE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2228850" y="6203226"/>
            <a:ext cx="3384550" cy="5122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s-PE" dirty="0"/>
              <a:t>MATER-PUCP</a:t>
            </a:r>
          </a:p>
          <a:p>
            <a:r>
              <a:rPr lang="es-PE" dirty="0"/>
              <a:t>@pucp.edu.pe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5797550" y="6276766"/>
            <a:ext cx="10825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s-PE" dirty="0"/>
              <a:t>Page </a:t>
            </a:r>
            <a:fld id="{FED68624-7B91-41F1-A7BB-CD21C2976D1C}" type="slidenum">
              <a:rPr lang="es-PE" smtClean="0"/>
              <a:pPr/>
              <a:t>‹Nº›</a:t>
            </a:fld>
            <a:endParaRPr lang="es-PE" dirty="0"/>
          </a:p>
        </p:txBody>
      </p:sp>
      <p:sp>
        <p:nvSpPr>
          <p:cNvPr id="10" name="Rectángulo 7"/>
          <p:cNvSpPr/>
          <p:nvPr userDrawn="1"/>
        </p:nvSpPr>
        <p:spPr>
          <a:xfrm rot="16200000" flipH="1">
            <a:off x="4521520" y="-3553290"/>
            <a:ext cx="100960" cy="9144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0000">
                <a:srgbClr val="203864"/>
              </a:gs>
              <a:gs pos="60000">
                <a:srgbClr val="203864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</p:spTree>
    <p:extLst>
      <p:ext uri="{BB962C8B-B14F-4D97-AF65-F5344CB8AC3E}">
        <p14:creationId xmlns:p14="http://schemas.microsoft.com/office/powerpoint/2010/main" val="854712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6" r:id="rId3"/>
    <p:sldLayoutId id="2147483668" r:id="rId4"/>
    <p:sldLayoutId id="2147483669" r:id="rId5"/>
  </p:sldLayoutIdLst>
  <p:transition spd="slow">
    <p:wipe dir="r"/>
  </p:transition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7" Type="http://schemas.openxmlformats.org/officeDocument/2006/relationships/image" Target="../media/image32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O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3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3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emf"/><Relationship Id="rId4" Type="http://schemas.openxmlformats.org/officeDocument/2006/relationships/oleObject" Target="../embeddings/oleObject8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43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18" Type="http://schemas.openxmlformats.org/officeDocument/2006/relationships/oleObject" Target="../embeddings/oleObject2.bin"/><Relationship Id="rId3" Type="http://schemas.openxmlformats.org/officeDocument/2006/relationships/image" Target="../media/image5.png"/><Relationship Id="rId21" Type="http://schemas.openxmlformats.org/officeDocument/2006/relationships/image" Target="../media/image17.emf"/><Relationship Id="rId7" Type="http://schemas.microsoft.com/office/2007/relationships/hdphoto" Target="../media/hdphoto1.wdp"/><Relationship Id="rId12" Type="http://schemas.openxmlformats.org/officeDocument/2006/relationships/image" Target="../media/image12.jpeg"/><Relationship Id="rId17" Type="http://schemas.openxmlformats.org/officeDocument/2006/relationships/image" Target="../media/image15.emf"/><Relationship Id="rId2" Type="http://schemas.openxmlformats.org/officeDocument/2006/relationships/notesSlide" Target="../notesSlides/notesSlide2.xml"/><Relationship Id="rId16" Type="http://schemas.openxmlformats.org/officeDocument/2006/relationships/oleObject" Target="../embeddings/oleObject1.bin"/><Relationship Id="rId20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7.jpeg"/><Relationship Id="rId15" Type="http://schemas.openxmlformats.org/officeDocument/2006/relationships/image" Target="../media/image14.jpeg"/><Relationship Id="rId23" Type="http://schemas.microsoft.com/office/2007/relationships/hdphoto" Target="../media/hdphoto4.wdp"/><Relationship Id="rId10" Type="http://schemas.openxmlformats.org/officeDocument/2006/relationships/image" Target="../media/image10.jpeg"/><Relationship Id="rId19" Type="http://schemas.openxmlformats.org/officeDocument/2006/relationships/image" Target="../media/image16.emf"/><Relationship Id="rId4" Type="http://schemas.openxmlformats.org/officeDocument/2006/relationships/image" Target="../media/image6.png"/><Relationship Id="rId9" Type="http://schemas.microsoft.com/office/2007/relationships/hdphoto" Target="../media/hdphoto2.wdp"/><Relationship Id="rId14" Type="http://schemas.microsoft.com/office/2007/relationships/hdphoto" Target="../media/hdphoto3.wdp"/><Relationship Id="rId22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194560" y="146701"/>
            <a:ext cx="4685503" cy="849900"/>
          </a:xfrm>
        </p:spPr>
        <p:txBody>
          <a:bodyPr>
            <a:normAutofit/>
          </a:bodyPr>
          <a:lstStyle/>
          <a:p>
            <a:pPr algn="ctr"/>
            <a:r>
              <a:rPr lang="es-E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XXXI Simposio Peruano de Física</a:t>
            </a:r>
            <a:endParaRPr lang="en-U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PE" dirty="0"/>
              <a:t>17/11/2025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s-PE" dirty="0"/>
              <a:t>Page </a:t>
            </a:r>
            <a:fld id="{FED68624-7B91-41F1-A7BB-CD21C2976D1C}" type="slidenum">
              <a:rPr lang="es-PE" smtClean="0"/>
              <a:pPr/>
              <a:t>1</a:t>
            </a:fld>
            <a:endParaRPr lang="es-PE" dirty="0"/>
          </a:p>
        </p:txBody>
      </p:sp>
      <p:sp>
        <p:nvSpPr>
          <p:cNvPr id="7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2315970" y="6211575"/>
            <a:ext cx="3590764" cy="512204"/>
          </a:xfrm>
        </p:spPr>
        <p:txBody>
          <a:bodyPr/>
          <a:lstStyle/>
          <a:p>
            <a:r>
              <a:rPr lang="es-PE" dirty="0"/>
              <a:t>Thin Films Laboratory – Physics Section</a:t>
            </a:r>
          </a:p>
          <a:p>
            <a:r>
              <a:rPr lang="es-PE" dirty="0"/>
              <a:t>*ggalvez@pucp.edu.pe</a:t>
            </a: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358215" y="1152283"/>
            <a:ext cx="8427563" cy="28113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s-PE" sz="3200" b="1" dirty="0">
                <a:solidFill>
                  <a:srgbClr val="FF0000"/>
                </a:solidFill>
                <a:effectLst/>
              </a:rPr>
              <a:t>Diseño, manufactura y evaluación de un espejo de primera superficie para su uso en astronomía</a:t>
            </a:r>
            <a:endParaRPr lang="es-PE" sz="3200" dirty="0">
              <a:solidFill>
                <a:srgbClr val="FF0000"/>
              </a:solidFill>
              <a:effectLst/>
            </a:endParaRPr>
          </a:p>
        </p:txBody>
      </p:sp>
      <p:sp>
        <p:nvSpPr>
          <p:cNvPr id="11" name="Titel 4"/>
          <p:cNvSpPr txBox="1">
            <a:spLocks/>
          </p:cNvSpPr>
          <p:nvPr/>
        </p:nvSpPr>
        <p:spPr>
          <a:xfrm>
            <a:off x="2672822" y="3734116"/>
            <a:ext cx="3798353" cy="1006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S" sz="1800" b="1" dirty="0">
                <a:effectLst/>
                <a:latin typeface="Comic Sans MS" panose="030F0702030302020204" pitchFamily="66" charset="0"/>
                <a:cs typeface="Calibri Light" panose="020F0302020204030204" pitchFamily="34" charset="0"/>
              </a:rPr>
              <a:t>Ana Quelopana Céspedes</a:t>
            </a:r>
          </a:p>
          <a:p>
            <a:pPr algn="ctr">
              <a:lnSpc>
                <a:spcPct val="100000"/>
              </a:lnSpc>
            </a:pPr>
            <a:endParaRPr lang="en-US" sz="1800" b="1" dirty="0">
              <a:effectLst/>
              <a:latin typeface="Comic Sans MS" panose="030F0702030302020204" pitchFamily="66" charset="0"/>
              <a:cs typeface="Calibri Light" panose="020F030202020403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s-ES" sz="1800" b="1" dirty="0">
                <a:effectLst/>
                <a:latin typeface="Comic Sans MS" panose="030F0702030302020204" pitchFamily="66" charset="0"/>
                <a:cs typeface="Calibri Light" panose="020F0302020204030204" pitchFamily="34" charset="0"/>
              </a:rPr>
              <a:t>  Gonzalo Gálvez de la Puente*</a:t>
            </a:r>
          </a:p>
          <a:p>
            <a:pPr algn="ctr">
              <a:lnSpc>
                <a:spcPct val="100000"/>
              </a:lnSpc>
            </a:pPr>
            <a:endParaRPr lang="es-ES" sz="1800" b="1" dirty="0">
              <a:effectLst/>
              <a:latin typeface="Comic Sans MS" panose="030F0702030302020204" pitchFamily="66" charset="0"/>
              <a:cs typeface="Calibri Light" panose="020F0302020204030204" pitchFamily="34" charset="0"/>
            </a:endParaRPr>
          </a:p>
        </p:txBody>
      </p:sp>
      <p:sp>
        <p:nvSpPr>
          <p:cNvPr id="12" name="Titel 4"/>
          <p:cNvSpPr txBox="1">
            <a:spLocks/>
          </p:cNvSpPr>
          <p:nvPr/>
        </p:nvSpPr>
        <p:spPr>
          <a:xfrm>
            <a:off x="1779541" y="5401882"/>
            <a:ext cx="5584913" cy="5142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endParaRPr lang="en-US" sz="1800" b="1" dirty="0">
              <a:effectLst/>
              <a:latin typeface="Comic Sans MS" panose="030F0702030302020204" pitchFamily="66" charset="0"/>
              <a:cs typeface="Calibri Light" panose="020F030202020403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8074261-1F7F-43AF-9887-130B716536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953" y="66121"/>
            <a:ext cx="876723" cy="877472"/>
          </a:xfrm>
          <a:prstGeom prst="rect">
            <a:avLst/>
          </a:prstGeom>
        </p:spPr>
      </p:pic>
      <p:pic>
        <p:nvPicPr>
          <p:cNvPr id="11266" name="Picture 2" descr="Otros recursos - Física - Guías temáticas at Pontificia Universidad ...">
            <a:extLst>
              <a:ext uri="{FF2B5EF4-FFF2-40B4-BE49-F238E27FC236}">
                <a16:creationId xmlns:a16="http://schemas.microsoft.com/office/drawing/2014/main" id="{DC1A5E9D-F672-DBC0-7B61-D30F5F1A1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63" y="235352"/>
            <a:ext cx="2004874" cy="621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63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s-PE" dirty="0"/>
              <a:t>Page </a:t>
            </a:r>
            <a:fld id="{FED68624-7B91-41F1-A7BB-CD21C2976D1C}" type="slidenum">
              <a:rPr lang="es-PE" smtClean="0"/>
              <a:pPr/>
              <a:t>10</a:t>
            </a:fld>
            <a:endParaRPr lang="es-PE" dirty="0"/>
          </a:p>
        </p:txBody>
      </p:sp>
      <p:cxnSp>
        <p:nvCxnSpPr>
          <p:cNvPr id="13" name="Conector recto 12"/>
          <p:cNvCxnSpPr>
            <a:cxnSpLocks/>
          </p:cNvCxnSpPr>
          <p:nvPr/>
        </p:nvCxnSpPr>
        <p:spPr>
          <a:xfrm flipV="1">
            <a:off x="4941010" y="2782962"/>
            <a:ext cx="13251" cy="24348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Fußzeilenplatzhalter 2">
            <a:extLst>
              <a:ext uri="{FF2B5EF4-FFF2-40B4-BE49-F238E27FC236}">
                <a16:creationId xmlns:a16="http://schemas.microsoft.com/office/drawing/2014/main" id="{1C3D1571-3EF8-4B7B-AE2E-3CE9C4E289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25678" y="6204436"/>
            <a:ext cx="3590764" cy="512204"/>
          </a:xfrm>
        </p:spPr>
        <p:txBody>
          <a:bodyPr/>
          <a:lstStyle/>
          <a:p>
            <a:r>
              <a:rPr lang="es-PE" dirty="0"/>
              <a:t>Thin Films Laboratory – Physics Section</a:t>
            </a:r>
          </a:p>
          <a:p>
            <a:r>
              <a:rPr lang="es-PE" dirty="0"/>
              <a:t>*ggalvez@pucp.edu.pe</a:t>
            </a:r>
          </a:p>
        </p:txBody>
      </p:sp>
      <p:sp>
        <p:nvSpPr>
          <p:cNvPr id="21" name="Datumsplatzhalter 1">
            <a:extLst>
              <a:ext uri="{FF2B5EF4-FFF2-40B4-BE49-F238E27FC236}">
                <a16:creationId xmlns:a16="http://schemas.microsoft.com/office/drawing/2014/main" id="{1132619B-A912-4419-969E-34184DFFB9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276766"/>
            <a:ext cx="1416050" cy="365125"/>
          </a:xfrm>
        </p:spPr>
        <p:txBody>
          <a:bodyPr/>
          <a:lstStyle/>
          <a:p>
            <a:r>
              <a:rPr lang="es-PE" dirty="0"/>
              <a:t>17/11/2025</a:t>
            </a:r>
          </a:p>
        </p:txBody>
      </p:sp>
      <p:pic>
        <p:nvPicPr>
          <p:cNvPr id="11" name="Picture 4" descr="Imagen 003">
            <a:extLst>
              <a:ext uri="{FF2B5EF4-FFF2-40B4-BE49-F238E27FC236}">
                <a16:creationId xmlns:a16="http://schemas.microsoft.com/office/drawing/2014/main" id="{B8F4FD43-D3E4-40CE-9CA7-32748B82F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059" y="1672553"/>
            <a:ext cx="3685183" cy="3179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B487B939-F1C2-4643-A382-4B495CBC0C33}"/>
              </a:ext>
            </a:extLst>
          </p:cNvPr>
          <p:cNvSpPr/>
          <p:nvPr/>
        </p:nvSpPr>
        <p:spPr>
          <a:xfrm>
            <a:off x="119283" y="1110135"/>
            <a:ext cx="90209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altLang="es-PE" sz="2000" dirty="0">
                <a:solidFill>
                  <a:srgbClr val="118736"/>
                </a:solidFill>
                <a:latin typeface="Comic Sans MS" panose="030F0702030302020204" pitchFamily="66" charset="0"/>
              </a:rPr>
              <a:t>Cámara de alto vacío para el crecimiento de películas delgadas</a:t>
            </a:r>
            <a:endParaRPr lang="es-PE" sz="2000" dirty="0">
              <a:solidFill>
                <a:srgbClr val="118736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0D449390-A7FC-43CC-8F1E-7FB280A5ABF8}"/>
              </a:ext>
            </a:extLst>
          </p:cNvPr>
          <p:cNvSpPr/>
          <p:nvPr/>
        </p:nvSpPr>
        <p:spPr>
          <a:xfrm>
            <a:off x="4954261" y="5390984"/>
            <a:ext cx="28087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altLang="es-PE" dirty="0">
                <a:solidFill>
                  <a:srgbClr val="118736"/>
                </a:solidFill>
                <a:latin typeface="Comic Sans MS" panose="030F0702030302020204" pitchFamily="66" charset="0"/>
              </a:rPr>
              <a:t>Corriente máxima 400 A</a:t>
            </a:r>
          </a:p>
        </p:txBody>
      </p:sp>
      <p:sp>
        <p:nvSpPr>
          <p:cNvPr id="18" name="Titel 4">
            <a:extLst>
              <a:ext uri="{FF2B5EF4-FFF2-40B4-BE49-F238E27FC236}">
                <a16:creationId xmlns:a16="http://schemas.microsoft.com/office/drawing/2014/main" id="{E4849E68-0BF6-4FBD-B63B-6BACB199440E}"/>
              </a:ext>
            </a:extLst>
          </p:cNvPr>
          <p:cNvSpPr txBox="1">
            <a:spLocks/>
          </p:cNvSpPr>
          <p:nvPr/>
        </p:nvSpPr>
        <p:spPr>
          <a:xfrm>
            <a:off x="119283" y="174836"/>
            <a:ext cx="4946012" cy="849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PE" sz="3600" dirty="0">
                <a:effectLst/>
                <a:latin typeface="Comic Sans MS" panose="030F0702030302020204" pitchFamily="66" charset="0"/>
                <a:cs typeface="Calibri Light" panose="020F0302020204030204" pitchFamily="34" charset="0"/>
              </a:rPr>
              <a:t>Cámara de alto vacío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515E693-9EFB-4FEB-A8BC-939F8D7AC894}"/>
              </a:ext>
            </a:extLst>
          </p:cNvPr>
          <p:cNvSpPr/>
          <p:nvPr/>
        </p:nvSpPr>
        <p:spPr>
          <a:xfrm>
            <a:off x="6025759" y="5079443"/>
            <a:ext cx="2839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altLang="es-PE" dirty="0">
                <a:solidFill>
                  <a:srgbClr val="0000CC"/>
                </a:solidFill>
                <a:latin typeface="Comic Sans MS" panose="030F0702030302020204" pitchFamily="66" charset="0"/>
              </a:rPr>
              <a:t>Presión última: 10</a:t>
            </a:r>
            <a:r>
              <a:rPr lang="es-PE" altLang="es-PE" baseline="30000" dirty="0">
                <a:solidFill>
                  <a:srgbClr val="0000CC"/>
                </a:solidFill>
                <a:latin typeface="Comic Sans MS" panose="030F0702030302020204" pitchFamily="66" charset="0"/>
              </a:rPr>
              <a:t>-6</a:t>
            </a:r>
            <a:r>
              <a:rPr lang="es-PE" altLang="es-PE" dirty="0">
                <a:solidFill>
                  <a:srgbClr val="0000CC"/>
                </a:solidFill>
                <a:latin typeface="Comic Sans MS" panose="030F0702030302020204" pitchFamily="66" charset="0"/>
              </a:rPr>
              <a:t> mbar</a:t>
            </a:r>
            <a:endParaRPr lang="es-PE" dirty="0">
              <a:solidFill>
                <a:srgbClr val="0000CC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05D8BE5-4D35-42F4-912E-52FFEF0B1658}"/>
              </a:ext>
            </a:extLst>
          </p:cNvPr>
          <p:cNvSpPr/>
          <p:nvPr/>
        </p:nvSpPr>
        <p:spPr>
          <a:xfrm>
            <a:off x="6108769" y="5709344"/>
            <a:ext cx="26516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altLang="es-PE" dirty="0">
                <a:solidFill>
                  <a:srgbClr val="0000CC"/>
                </a:solidFill>
                <a:latin typeface="Comic Sans MS" panose="030F0702030302020204" pitchFamily="66" charset="0"/>
              </a:rPr>
              <a:t>Voltaje máximo 1000 V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620ECBF2-C0FC-40B7-9F61-B10FCA125F6E}"/>
              </a:ext>
            </a:extLst>
          </p:cNvPr>
          <p:cNvSpPr/>
          <p:nvPr/>
        </p:nvSpPr>
        <p:spPr>
          <a:xfrm>
            <a:off x="344548" y="1746641"/>
            <a:ext cx="4306964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altLang="es-PE" dirty="0">
                <a:solidFill>
                  <a:srgbClr val="0000CC"/>
                </a:solidFill>
                <a:latin typeface="Comic Sans MS" panose="030F0702030302020204" pitchFamily="66" charset="0"/>
              </a:rPr>
              <a:t>Sistema de monitoreo óptico DYN 590</a:t>
            </a:r>
          </a:p>
          <a:p>
            <a:r>
              <a:rPr lang="es-ES" altLang="es-PE" dirty="0">
                <a:solidFill>
                  <a:srgbClr val="0000CC"/>
                </a:solidFill>
                <a:latin typeface="Comic Sans MS" panose="030F0702030302020204" pitchFamily="66" charset="0"/>
              </a:rPr>
              <a:t>Sistema rotación de eje fijo (carrusel) </a:t>
            </a:r>
            <a:endParaRPr lang="es-PE" altLang="es-PE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B19C4808-3707-4F94-888F-55DAAA0E5E39}"/>
              </a:ext>
            </a:extLst>
          </p:cNvPr>
          <p:cNvCxnSpPr>
            <a:cxnSpLocks/>
          </p:cNvCxnSpPr>
          <p:nvPr/>
        </p:nvCxnSpPr>
        <p:spPr>
          <a:xfrm flipH="1">
            <a:off x="242900" y="1546599"/>
            <a:ext cx="624608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D478FF06-5B08-4EBE-9F4D-7DD5A0F8E1AC}"/>
              </a:ext>
            </a:extLst>
          </p:cNvPr>
          <p:cNvCxnSpPr>
            <a:cxnSpLocks/>
          </p:cNvCxnSpPr>
          <p:nvPr/>
        </p:nvCxnSpPr>
        <p:spPr>
          <a:xfrm flipH="1">
            <a:off x="5067455" y="4989310"/>
            <a:ext cx="284306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95305AD2-E863-4907-B645-0D474EE1E442}"/>
              </a:ext>
            </a:extLst>
          </p:cNvPr>
          <p:cNvCxnSpPr>
            <a:cxnSpLocks/>
          </p:cNvCxnSpPr>
          <p:nvPr/>
        </p:nvCxnSpPr>
        <p:spPr>
          <a:xfrm flipV="1">
            <a:off x="8994443" y="3684104"/>
            <a:ext cx="0" cy="225028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DEF3A961-7C9A-4F9F-8FA8-1631D19D4AFC}"/>
              </a:ext>
            </a:extLst>
          </p:cNvPr>
          <p:cNvCxnSpPr>
            <a:cxnSpLocks/>
          </p:cNvCxnSpPr>
          <p:nvPr/>
        </p:nvCxnSpPr>
        <p:spPr>
          <a:xfrm flipV="1">
            <a:off x="150345" y="1749753"/>
            <a:ext cx="0" cy="20801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52692FAB-4394-425C-830F-7689229B03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540" y="2548725"/>
            <a:ext cx="4524375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015228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s-PE" dirty="0"/>
              <a:t>Page </a:t>
            </a:r>
            <a:fld id="{FED68624-7B91-41F1-A7BB-CD21C2976D1C}" type="slidenum">
              <a:rPr lang="es-PE" smtClean="0"/>
              <a:pPr/>
              <a:t>11</a:t>
            </a:fld>
            <a:endParaRPr lang="es-PE" dirty="0"/>
          </a:p>
        </p:txBody>
      </p:sp>
      <p:cxnSp>
        <p:nvCxnSpPr>
          <p:cNvPr id="13" name="Conector recto 12"/>
          <p:cNvCxnSpPr>
            <a:cxnSpLocks/>
          </p:cNvCxnSpPr>
          <p:nvPr/>
        </p:nvCxnSpPr>
        <p:spPr>
          <a:xfrm flipV="1">
            <a:off x="4568287" y="4252212"/>
            <a:ext cx="0" cy="104865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Rectángulo 18"/>
          <p:cNvSpPr/>
          <p:nvPr/>
        </p:nvSpPr>
        <p:spPr>
          <a:xfrm>
            <a:off x="119283" y="1093517"/>
            <a:ext cx="90304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PE" sz="2400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Evaluación de la superficie del substrato.</a:t>
            </a:r>
            <a:endParaRPr lang="es-PE" sz="2400" dirty="0">
              <a:solidFill>
                <a:srgbClr val="FF0000"/>
              </a:solidFill>
            </a:endParaRPr>
          </a:p>
        </p:txBody>
      </p:sp>
      <p:cxnSp>
        <p:nvCxnSpPr>
          <p:cNvPr id="15" name="Conector recto 14"/>
          <p:cNvCxnSpPr/>
          <p:nvPr/>
        </p:nvCxnSpPr>
        <p:spPr>
          <a:xfrm flipH="1">
            <a:off x="203949" y="1564638"/>
            <a:ext cx="7785468" cy="170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itel 4"/>
          <p:cNvSpPr txBox="1">
            <a:spLocks/>
          </p:cNvSpPr>
          <p:nvPr/>
        </p:nvSpPr>
        <p:spPr>
          <a:xfrm>
            <a:off x="119283" y="174836"/>
            <a:ext cx="6117744" cy="849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PE" sz="3600" dirty="0">
                <a:effectLst/>
                <a:latin typeface="Comic Sans MS" panose="030F0702030302020204" pitchFamily="66" charset="0"/>
                <a:cs typeface="Calibri Light" panose="020F0302020204030204" pitchFamily="34" charset="0"/>
              </a:rPr>
              <a:t>Evaluación del substrato</a:t>
            </a:r>
          </a:p>
        </p:txBody>
      </p:sp>
      <p:sp>
        <p:nvSpPr>
          <p:cNvPr id="3" name="Rectángulo 2"/>
          <p:cNvSpPr/>
          <p:nvPr/>
        </p:nvSpPr>
        <p:spPr>
          <a:xfrm>
            <a:off x="7534757" y="622605"/>
            <a:ext cx="15728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800" dirty="0">
                <a:solidFill>
                  <a:srgbClr val="0D0D0D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Laboratorio de Óptica, PUCP</a:t>
            </a:r>
          </a:p>
          <a:p>
            <a:r>
              <a:rPr lang="es-ES" sz="800" dirty="0"/>
              <a:t>Prof. Franco Gonzales</a:t>
            </a:r>
            <a:endParaRPr lang="es-PE" sz="800" dirty="0"/>
          </a:p>
        </p:txBody>
      </p:sp>
      <p:sp>
        <p:nvSpPr>
          <p:cNvPr id="14" name="Fußzeilenplatzhalter 2">
            <a:extLst>
              <a:ext uri="{FF2B5EF4-FFF2-40B4-BE49-F238E27FC236}">
                <a16:creationId xmlns:a16="http://schemas.microsoft.com/office/drawing/2014/main" id="{1C3D1571-3EF8-4B7B-AE2E-3CE9C4E289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25678" y="6204436"/>
            <a:ext cx="3590764" cy="512204"/>
          </a:xfrm>
        </p:spPr>
        <p:txBody>
          <a:bodyPr/>
          <a:lstStyle/>
          <a:p>
            <a:r>
              <a:rPr lang="es-PE" dirty="0"/>
              <a:t>Thin Films Laboratory – Physics Section</a:t>
            </a:r>
          </a:p>
          <a:p>
            <a:r>
              <a:rPr lang="es-PE" dirty="0"/>
              <a:t>*ggalvez@pucp.edu.pe</a:t>
            </a:r>
          </a:p>
        </p:txBody>
      </p:sp>
      <p:sp>
        <p:nvSpPr>
          <p:cNvPr id="21" name="Datumsplatzhalter 1">
            <a:extLst>
              <a:ext uri="{FF2B5EF4-FFF2-40B4-BE49-F238E27FC236}">
                <a16:creationId xmlns:a16="http://schemas.microsoft.com/office/drawing/2014/main" id="{1132619B-A912-4419-969E-34184DFFB9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276766"/>
            <a:ext cx="1416050" cy="365125"/>
          </a:xfrm>
        </p:spPr>
        <p:txBody>
          <a:bodyPr/>
          <a:lstStyle/>
          <a:p>
            <a:r>
              <a:rPr lang="es-PE" dirty="0"/>
              <a:t>17/11/2025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CB049DB-C191-460C-A9F8-4217634EEC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333" y="1690838"/>
            <a:ext cx="3992636" cy="3517541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27F69954-4D1E-4663-8376-DEB2719CD77F}"/>
              </a:ext>
            </a:extLst>
          </p:cNvPr>
          <p:cNvSpPr/>
          <p:nvPr/>
        </p:nvSpPr>
        <p:spPr>
          <a:xfrm>
            <a:off x="1311643" y="3758733"/>
            <a:ext cx="304635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dirty="0">
                <a:solidFill>
                  <a:srgbClr val="0000CC"/>
                </a:solidFill>
                <a:latin typeface="Comic Sans MS" panose="030F0702030302020204" pitchFamily="66" charset="0"/>
              </a:rPr>
              <a:t>Sistema de red: </a:t>
            </a:r>
          </a:p>
          <a:p>
            <a:r>
              <a:rPr lang="es-ES" dirty="0">
                <a:solidFill>
                  <a:srgbClr val="0000CC"/>
                </a:solidFill>
                <a:latin typeface="Comic Sans MS" panose="030F0702030302020204" pitchFamily="66" charset="0"/>
              </a:rPr>
              <a:t>      fuente de luz + rejilla </a:t>
            </a:r>
            <a:endParaRPr lang="es-PE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A07DE0C0-0ABA-4033-8773-810881EACCB5}"/>
              </a:ext>
            </a:extLst>
          </p:cNvPr>
          <p:cNvSpPr/>
          <p:nvPr/>
        </p:nvSpPr>
        <p:spPr>
          <a:xfrm>
            <a:off x="5300200" y="3535266"/>
            <a:ext cx="20120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dirty="0">
                <a:solidFill>
                  <a:srgbClr val="FFFF00"/>
                </a:solidFill>
                <a:latin typeface="Comic Sans MS" panose="030F0702030302020204" pitchFamily="66" charset="0"/>
              </a:rPr>
              <a:t>Sistema de red</a:t>
            </a:r>
            <a:endParaRPr lang="es-PE" sz="20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F5A9659A-2D1B-44CD-9DDB-7C9F7646B120}"/>
              </a:ext>
            </a:extLst>
          </p:cNvPr>
          <p:cNvSpPr/>
          <p:nvPr/>
        </p:nvSpPr>
        <p:spPr>
          <a:xfrm>
            <a:off x="4864198" y="2081914"/>
            <a:ext cx="12827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rgbClr val="FFFF00"/>
                </a:solidFill>
                <a:latin typeface="Comic Sans MS" panose="030F0702030302020204" pitchFamily="66" charset="0"/>
              </a:rPr>
              <a:t>Substrato</a:t>
            </a:r>
            <a:endParaRPr lang="es-PE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2A7C20BB-ECA7-4ED0-AD9F-20CA1F202D70}"/>
              </a:ext>
            </a:extLst>
          </p:cNvPr>
          <p:cNvSpPr/>
          <p:nvPr/>
        </p:nvSpPr>
        <p:spPr>
          <a:xfrm>
            <a:off x="4769196" y="3098613"/>
            <a:ext cx="6864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CCD</a:t>
            </a:r>
            <a:endParaRPr lang="es-PE" sz="20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8" name="Imagen 37">
            <a:extLst>
              <a:ext uri="{FF2B5EF4-FFF2-40B4-BE49-F238E27FC236}">
                <a16:creationId xmlns:a16="http://schemas.microsoft.com/office/drawing/2014/main" id="{778CDC13-5C23-4FBB-8DDB-E219C06EFB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959" y="1714926"/>
            <a:ext cx="1247783" cy="1934597"/>
          </a:xfrm>
          <a:prstGeom prst="rect">
            <a:avLst/>
          </a:prstGeom>
        </p:spPr>
      </p:pic>
      <p:cxnSp>
        <p:nvCxnSpPr>
          <p:cNvPr id="41" name="Conector recto 40">
            <a:extLst>
              <a:ext uri="{FF2B5EF4-FFF2-40B4-BE49-F238E27FC236}">
                <a16:creationId xmlns:a16="http://schemas.microsoft.com/office/drawing/2014/main" id="{64F6585D-3E4D-4D10-8BCD-B6B770EAE0DD}"/>
              </a:ext>
            </a:extLst>
          </p:cNvPr>
          <p:cNvCxnSpPr>
            <a:cxnSpLocks/>
          </p:cNvCxnSpPr>
          <p:nvPr/>
        </p:nvCxnSpPr>
        <p:spPr>
          <a:xfrm flipV="1">
            <a:off x="3263367" y="1728642"/>
            <a:ext cx="0" cy="14172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14482E22-7403-4A21-88AA-2F91EF96B3CA}"/>
              </a:ext>
            </a:extLst>
          </p:cNvPr>
          <p:cNvCxnSpPr>
            <a:cxnSpLocks/>
          </p:cNvCxnSpPr>
          <p:nvPr/>
        </p:nvCxnSpPr>
        <p:spPr>
          <a:xfrm flipH="1" flipV="1">
            <a:off x="2175108" y="5434168"/>
            <a:ext cx="4667131" cy="1690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3" name="Rectángulo 42">
            <a:extLst>
              <a:ext uri="{FF2B5EF4-FFF2-40B4-BE49-F238E27FC236}">
                <a16:creationId xmlns:a16="http://schemas.microsoft.com/office/drawing/2014/main" id="{00311C07-367D-43D7-B8CD-8125F18FAEE8}"/>
              </a:ext>
            </a:extLst>
          </p:cNvPr>
          <p:cNvSpPr/>
          <p:nvPr/>
        </p:nvSpPr>
        <p:spPr>
          <a:xfrm>
            <a:off x="256957" y="1896378"/>
            <a:ext cx="2856467" cy="116955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u="sng" dirty="0">
                <a:solidFill>
                  <a:srgbClr val="001D35"/>
                </a:solidFill>
                <a:latin typeface="Comic Sans MS" panose="030F0702030302020204" pitchFamily="66" charset="0"/>
              </a:rPr>
              <a:t>M</a:t>
            </a:r>
            <a:r>
              <a:rPr lang="es-PE" u="sng" dirty="0">
                <a:solidFill>
                  <a:srgbClr val="001D35"/>
                </a:solidFill>
                <a:latin typeface="Comic Sans MS" panose="030F0702030302020204" pitchFamily="66" charset="0"/>
              </a:rPr>
              <a:t>ateriales</a:t>
            </a:r>
            <a:r>
              <a:rPr lang="es-PE" dirty="0">
                <a:solidFill>
                  <a:srgbClr val="001D35"/>
                </a:solidFill>
                <a:latin typeface="Comic Sans MS" panose="030F0702030302020204" pitchFamily="66" charset="0"/>
              </a:rPr>
              <a:t>:</a:t>
            </a:r>
          </a:p>
          <a:p>
            <a:endParaRPr lang="es-PE" sz="800" dirty="0">
              <a:solidFill>
                <a:srgbClr val="001D35"/>
              </a:solidFill>
              <a:latin typeface="Comic Sans MS" panose="030F0702030302020204" pitchFamily="66" charset="0"/>
            </a:endParaRPr>
          </a:p>
          <a:p>
            <a:r>
              <a:rPr lang="es-PE" dirty="0">
                <a:solidFill>
                  <a:srgbClr val="001D35"/>
                </a:solidFill>
                <a:latin typeface="Comic Sans MS" panose="030F0702030302020204" pitchFamily="66" charset="0"/>
              </a:rPr>
              <a:t>     Vidrio sódico-cálcico</a:t>
            </a:r>
          </a:p>
          <a:p>
            <a:r>
              <a:rPr lang="es-PE" sz="800" dirty="0">
                <a:solidFill>
                  <a:srgbClr val="001D35"/>
                </a:solidFill>
                <a:latin typeface="Comic Sans MS" panose="030F0702030302020204" pitchFamily="66" charset="0"/>
              </a:rPr>
              <a:t> </a:t>
            </a:r>
          </a:p>
          <a:p>
            <a:r>
              <a:rPr lang="es-PE" dirty="0">
                <a:latin typeface="Comic Sans MS" panose="030F0702030302020204" pitchFamily="66" charset="0"/>
              </a:rPr>
              <a:t>     Vidrio de borosilicato</a:t>
            </a:r>
            <a:r>
              <a:rPr lang="es-ES" dirty="0">
                <a:latin typeface="Comic Sans MS" panose="030F0702030302020204" pitchFamily="66" charset="0"/>
              </a:rPr>
              <a:t> </a:t>
            </a:r>
            <a:endParaRPr lang="es-PE" dirty="0">
              <a:latin typeface="Comic Sans MS" panose="030F0702030302020204" pitchFamily="66" charset="0"/>
            </a:endParaRP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57BD2CA3-3D89-476F-9145-E2F12050E329}"/>
              </a:ext>
            </a:extLst>
          </p:cNvPr>
          <p:cNvSpPr/>
          <p:nvPr/>
        </p:nvSpPr>
        <p:spPr>
          <a:xfrm>
            <a:off x="9517" y="5533981"/>
            <a:ext cx="92500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118736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El substrato: cortado, generado, esmerilado y pulido. </a:t>
            </a:r>
            <a:r>
              <a:rPr lang="es-ES" b="1" dirty="0">
                <a:solidFill>
                  <a:srgbClr val="118736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Taller de Manufactura PUCP</a:t>
            </a:r>
            <a:endParaRPr lang="es-PE" b="1" dirty="0">
              <a:solidFill>
                <a:srgbClr val="118736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7" name="Conector recto 46">
            <a:extLst>
              <a:ext uri="{FF2B5EF4-FFF2-40B4-BE49-F238E27FC236}">
                <a16:creationId xmlns:a16="http://schemas.microsoft.com/office/drawing/2014/main" id="{AD5CCAA3-9687-4328-A4A4-66D8434B349E}"/>
              </a:ext>
            </a:extLst>
          </p:cNvPr>
          <p:cNvCxnSpPr/>
          <p:nvPr/>
        </p:nvCxnSpPr>
        <p:spPr>
          <a:xfrm flipH="1">
            <a:off x="207662" y="1565316"/>
            <a:ext cx="7785468" cy="170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Rectángulo 22">
            <a:extLst>
              <a:ext uri="{FF2B5EF4-FFF2-40B4-BE49-F238E27FC236}">
                <a16:creationId xmlns:a16="http://schemas.microsoft.com/office/drawing/2014/main" id="{E16874DD-B84D-4B8D-A1F3-69E8C9F7E62A}"/>
              </a:ext>
            </a:extLst>
          </p:cNvPr>
          <p:cNvSpPr/>
          <p:nvPr/>
        </p:nvSpPr>
        <p:spPr>
          <a:xfrm>
            <a:off x="212592" y="4788932"/>
            <a:ext cx="385554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dirty="0">
                <a:solidFill>
                  <a:srgbClr val="118736"/>
                </a:solidFill>
                <a:latin typeface="Comic Sans MS" panose="030F0702030302020204" pitchFamily="66" charset="0"/>
              </a:rPr>
              <a:t>Interferometría: resolución </a:t>
            </a:r>
            <a:r>
              <a:rPr lang="es-ES" dirty="0">
                <a:solidFill>
                  <a:srgbClr val="118736"/>
                </a:solidFill>
                <a:latin typeface="Symbol" panose="05050102010706020507" pitchFamily="18" charset="2"/>
              </a:rPr>
              <a:t>l</a:t>
            </a:r>
            <a:r>
              <a:rPr lang="es-ES" dirty="0">
                <a:solidFill>
                  <a:srgbClr val="118736"/>
                </a:solidFill>
                <a:latin typeface="Comic Sans MS" panose="030F0702030302020204" pitchFamily="66" charset="0"/>
              </a:rPr>
              <a:t>/</a:t>
            </a:r>
            <a:r>
              <a:rPr lang="es-ES" sz="1600" dirty="0">
                <a:solidFill>
                  <a:srgbClr val="118736"/>
                </a:solidFill>
                <a:latin typeface="Comic Sans MS" panose="030F0702030302020204" pitchFamily="66" charset="0"/>
              </a:rPr>
              <a:t>9</a:t>
            </a:r>
            <a:r>
              <a:rPr lang="es-ES" dirty="0">
                <a:solidFill>
                  <a:srgbClr val="118736"/>
                </a:solidFill>
                <a:latin typeface="Comic Sans MS" panose="030F0702030302020204" pitchFamily="66" charset="0"/>
              </a:rPr>
              <a:t>  </a:t>
            </a:r>
            <a:endParaRPr lang="es-PE" dirty="0">
              <a:solidFill>
                <a:srgbClr val="118736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03F33493-D9B5-4746-A27D-A75ABE84A4B4}"/>
              </a:ext>
            </a:extLst>
          </p:cNvPr>
          <p:cNvCxnSpPr>
            <a:cxnSpLocks/>
          </p:cNvCxnSpPr>
          <p:nvPr/>
        </p:nvCxnSpPr>
        <p:spPr>
          <a:xfrm flipV="1">
            <a:off x="119283" y="1709997"/>
            <a:ext cx="4558" cy="27559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5C24BD2D-DD60-4BBE-8492-D5F5F0EEB847}"/>
              </a:ext>
            </a:extLst>
          </p:cNvPr>
          <p:cNvCxnSpPr>
            <a:cxnSpLocks/>
          </p:cNvCxnSpPr>
          <p:nvPr/>
        </p:nvCxnSpPr>
        <p:spPr>
          <a:xfrm flipV="1">
            <a:off x="8989559" y="3715744"/>
            <a:ext cx="0" cy="23038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5792524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s-PE" dirty="0"/>
              <a:t>Page </a:t>
            </a:r>
            <a:fld id="{FED68624-7B91-41F1-A7BB-CD21C2976D1C}" type="slidenum">
              <a:rPr lang="es-PE" smtClean="0"/>
              <a:pPr/>
              <a:t>12</a:t>
            </a:fld>
            <a:endParaRPr lang="es-PE" dirty="0"/>
          </a:p>
        </p:txBody>
      </p:sp>
      <p:cxnSp>
        <p:nvCxnSpPr>
          <p:cNvPr id="13" name="Conector recto 12"/>
          <p:cNvCxnSpPr>
            <a:cxnSpLocks/>
          </p:cNvCxnSpPr>
          <p:nvPr/>
        </p:nvCxnSpPr>
        <p:spPr>
          <a:xfrm flipV="1">
            <a:off x="131108" y="1794972"/>
            <a:ext cx="7784" cy="29946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Rectángulo 18"/>
          <p:cNvSpPr/>
          <p:nvPr/>
        </p:nvSpPr>
        <p:spPr>
          <a:xfrm>
            <a:off x="2031011" y="5509733"/>
            <a:ext cx="4831891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S" sz="2000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Colocación del substrato en la cámara. </a:t>
            </a:r>
          </a:p>
        </p:txBody>
      </p:sp>
      <p:cxnSp>
        <p:nvCxnSpPr>
          <p:cNvPr id="15" name="Conector recto 14"/>
          <p:cNvCxnSpPr>
            <a:cxnSpLocks/>
          </p:cNvCxnSpPr>
          <p:nvPr/>
        </p:nvCxnSpPr>
        <p:spPr>
          <a:xfrm flipH="1">
            <a:off x="238556" y="3926803"/>
            <a:ext cx="33108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itel 4"/>
          <p:cNvSpPr txBox="1">
            <a:spLocks/>
          </p:cNvSpPr>
          <p:nvPr/>
        </p:nvSpPr>
        <p:spPr>
          <a:xfrm>
            <a:off x="119283" y="24711"/>
            <a:ext cx="5994914" cy="849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just"/>
            <a:r>
              <a:rPr lang="es-ES" sz="40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Limpieza del substrato </a:t>
            </a:r>
          </a:p>
        </p:txBody>
      </p:sp>
      <p:sp>
        <p:nvSpPr>
          <p:cNvPr id="14" name="Fußzeilenplatzhalter 2">
            <a:extLst>
              <a:ext uri="{FF2B5EF4-FFF2-40B4-BE49-F238E27FC236}">
                <a16:creationId xmlns:a16="http://schemas.microsoft.com/office/drawing/2014/main" id="{1C3D1571-3EF8-4B7B-AE2E-3CE9C4E289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25678" y="6204436"/>
            <a:ext cx="3590764" cy="512204"/>
          </a:xfrm>
        </p:spPr>
        <p:txBody>
          <a:bodyPr/>
          <a:lstStyle/>
          <a:p>
            <a:r>
              <a:rPr lang="es-PE" dirty="0"/>
              <a:t>Thin Films Laboratory – Physics Section</a:t>
            </a:r>
          </a:p>
          <a:p>
            <a:r>
              <a:rPr lang="es-PE" dirty="0"/>
              <a:t>*ggalvez@pucp.edu.pe</a:t>
            </a:r>
          </a:p>
        </p:txBody>
      </p:sp>
      <p:sp>
        <p:nvSpPr>
          <p:cNvPr id="21" name="Datumsplatzhalter 1">
            <a:extLst>
              <a:ext uri="{FF2B5EF4-FFF2-40B4-BE49-F238E27FC236}">
                <a16:creationId xmlns:a16="http://schemas.microsoft.com/office/drawing/2014/main" id="{1132619B-A912-4419-969E-34184DFFB9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276766"/>
            <a:ext cx="1416050" cy="365125"/>
          </a:xfrm>
        </p:spPr>
        <p:txBody>
          <a:bodyPr/>
          <a:lstStyle/>
          <a:p>
            <a:r>
              <a:rPr lang="es-PE" dirty="0"/>
              <a:t>17/11/2025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222C327E-9901-4065-B986-E1A3D282A124}"/>
              </a:ext>
            </a:extLst>
          </p:cNvPr>
          <p:cNvSpPr/>
          <p:nvPr/>
        </p:nvSpPr>
        <p:spPr>
          <a:xfrm>
            <a:off x="165239" y="1098469"/>
            <a:ext cx="857157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ES" sz="2200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El substrato requiere de varios procesos y tiempos de limpieza 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64D4B00A-76CD-4E9F-A2FC-10365886C2F4}"/>
              </a:ext>
            </a:extLst>
          </p:cNvPr>
          <p:cNvSpPr/>
          <p:nvPr/>
        </p:nvSpPr>
        <p:spPr>
          <a:xfrm>
            <a:off x="269871" y="1703407"/>
            <a:ext cx="5026924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dirty="0">
                <a:solidFill>
                  <a:srgbClr val="118736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1. Detergente y agua destilada</a:t>
            </a:r>
            <a:r>
              <a:rPr lang="es-PE" dirty="0">
                <a:solidFill>
                  <a:srgbClr val="118736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r>
              <a:rPr lang="es-PE" dirty="0">
                <a:solidFill>
                  <a:schemeClr val="tx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Eliminación de la grasa y otros contaminantes</a:t>
            </a:r>
            <a:endParaRPr lang="es-ES" dirty="0">
              <a:solidFill>
                <a:schemeClr val="tx1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481D71F-4DA9-4E34-A2EC-2E30CC176B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69828" y="2466473"/>
            <a:ext cx="1832570" cy="2453651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FB8983F2-3118-40C5-980B-7DDD0B70FF15}"/>
              </a:ext>
            </a:extLst>
          </p:cNvPr>
          <p:cNvSpPr/>
          <p:nvPr/>
        </p:nvSpPr>
        <p:spPr>
          <a:xfrm>
            <a:off x="247711" y="2879624"/>
            <a:ext cx="4705756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2. Ultrasonido en 2-propanol (C</a:t>
            </a:r>
            <a:r>
              <a:rPr lang="es-ES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s-ES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O) </a:t>
            </a:r>
          </a:p>
          <a:p>
            <a:r>
              <a:rPr lang="es-ES" dirty="0">
                <a:solidFill>
                  <a:schemeClr val="tx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10 min dos veces (con cambio del solvente) </a:t>
            </a:r>
            <a:endParaRPr lang="es-PE" dirty="0">
              <a:solidFill>
                <a:schemeClr val="tx1"/>
              </a:solidFill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227C863-CA04-4870-97BA-3AC006959960}"/>
              </a:ext>
            </a:extLst>
          </p:cNvPr>
          <p:cNvSpPr/>
          <p:nvPr/>
        </p:nvSpPr>
        <p:spPr>
          <a:xfrm>
            <a:off x="254237" y="4383124"/>
            <a:ext cx="469923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dirty="0">
                <a:solidFill>
                  <a:srgbClr val="118736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3. Hisopos y acetona PA. </a:t>
            </a:r>
          </a:p>
          <a:p>
            <a:r>
              <a:rPr lang="es-ES" dirty="0">
                <a:solidFill>
                  <a:schemeClr val="tx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Pasado una sola vez y en un solo giro.</a:t>
            </a:r>
            <a:endParaRPr lang="es-PE" dirty="0">
              <a:solidFill>
                <a:schemeClr val="tx1"/>
              </a:solidFill>
            </a:endParaRPr>
          </a:p>
        </p:txBody>
      </p: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54D5BE28-BC9F-4E82-A07A-DFD4B9D73056}"/>
              </a:ext>
            </a:extLst>
          </p:cNvPr>
          <p:cNvCxnSpPr>
            <a:cxnSpLocks/>
          </p:cNvCxnSpPr>
          <p:nvPr/>
        </p:nvCxnSpPr>
        <p:spPr>
          <a:xfrm flipH="1">
            <a:off x="3246783" y="2531444"/>
            <a:ext cx="34679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514C3ECC-3FE0-4C54-AE9A-12E6BC044F39}"/>
              </a:ext>
            </a:extLst>
          </p:cNvPr>
          <p:cNvCxnSpPr>
            <a:cxnSpLocks/>
          </p:cNvCxnSpPr>
          <p:nvPr/>
        </p:nvCxnSpPr>
        <p:spPr>
          <a:xfrm flipH="1">
            <a:off x="2115084" y="5327289"/>
            <a:ext cx="462228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Titel 4">
            <a:extLst>
              <a:ext uri="{FF2B5EF4-FFF2-40B4-BE49-F238E27FC236}">
                <a16:creationId xmlns:a16="http://schemas.microsoft.com/office/drawing/2014/main" id="{5D8355E2-2346-4964-8794-C2538CB22CDF}"/>
              </a:ext>
            </a:extLst>
          </p:cNvPr>
          <p:cNvSpPr txBox="1">
            <a:spLocks/>
          </p:cNvSpPr>
          <p:nvPr/>
        </p:nvSpPr>
        <p:spPr>
          <a:xfrm>
            <a:off x="7276938" y="4890168"/>
            <a:ext cx="1700547" cy="849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just"/>
            <a:r>
              <a:rPr lang="es-ES" sz="40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FOTO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125E533-E668-44BB-9635-304C25DCEB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57683" y="4115530"/>
            <a:ext cx="1939055" cy="145429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3B76872-AEFD-489F-B601-921B2E7746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17407" y="1966197"/>
            <a:ext cx="1939052" cy="1454289"/>
          </a:xfrm>
          <a:prstGeom prst="rect">
            <a:avLst/>
          </a:prstGeom>
        </p:spPr>
      </p:pic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F7F5349E-E251-447B-B8D5-FB716787E87C}"/>
              </a:ext>
            </a:extLst>
          </p:cNvPr>
          <p:cNvCxnSpPr>
            <a:cxnSpLocks/>
          </p:cNvCxnSpPr>
          <p:nvPr/>
        </p:nvCxnSpPr>
        <p:spPr>
          <a:xfrm flipV="1">
            <a:off x="8990064" y="2777013"/>
            <a:ext cx="0" cy="318341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506E53E5-15BA-497D-9F4C-FDB2EF8CF90C}"/>
              </a:ext>
            </a:extLst>
          </p:cNvPr>
          <p:cNvCxnSpPr>
            <a:cxnSpLocks/>
          </p:cNvCxnSpPr>
          <p:nvPr/>
        </p:nvCxnSpPr>
        <p:spPr>
          <a:xfrm flipH="1">
            <a:off x="207665" y="1563757"/>
            <a:ext cx="6683466" cy="124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9577201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s-PE" dirty="0"/>
              <a:t>Page </a:t>
            </a:r>
            <a:fld id="{FED68624-7B91-41F1-A7BB-CD21C2976D1C}" type="slidenum">
              <a:rPr lang="es-PE" smtClean="0"/>
              <a:pPr/>
              <a:t>13</a:t>
            </a:fld>
            <a:endParaRPr lang="es-PE" dirty="0"/>
          </a:p>
        </p:txBody>
      </p:sp>
      <p:cxnSp>
        <p:nvCxnSpPr>
          <p:cNvPr id="13" name="Conector recto 12"/>
          <p:cNvCxnSpPr>
            <a:cxnSpLocks/>
          </p:cNvCxnSpPr>
          <p:nvPr/>
        </p:nvCxnSpPr>
        <p:spPr>
          <a:xfrm flipV="1">
            <a:off x="158109" y="1688953"/>
            <a:ext cx="7287" cy="19421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Conector recto 14"/>
          <p:cNvCxnSpPr>
            <a:cxnSpLocks/>
          </p:cNvCxnSpPr>
          <p:nvPr/>
        </p:nvCxnSpPr>
        <p:spPr>
          <a:xfrm flipH="1">
            <a:off x="5336665" y="3891370"/>
            <a:ext cx="31580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itel 4"/>
          <p:cNvSpPr txBox="1">
            <a:spLocks/>
          </p:cNvSpPr>
          <p:nvPr/>
        </p:nvSpPr>
        <p:spPr>
          <a:xfrm>
            <a:off x="119283" y="24711"/>
            <a:ext cx="5994914" cy="849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just"/>
            <a:r>
              <a:rPr lang="es-ES" sz="40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Limpieza del substrato </a:t>
            </a:r>
          </a:p>
        </p:txBody>
      </p:sp>
      <p:sp>
        <p:nvSpPr>
          <p:cNvPr id="14" name="Fußzeilenplatzhalter 2">
            <a:extLst>
              <a:ext uri="{FF2B5EF4-FFF2-40B4-BE49-F238E27FC236}">
                <a16:creationId xmlns:a16="http://schemas.microsoft.com/office/drawing/2014/main" id="{1C3D1571-3EF8-4B7B-AE2E-3CE9C4E289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25678" y="6204436"/>
            <a:ext cx="3590764" cy="512204"/>
          </a:xfrm>
        </p:spPr>
        <p:txBody>
          <a:bodyPr/>
          <a:lstStyle/>
          <a:p>
            <a:r>
              <a:rPr lang="es-PE" dirty="0"/>
              <a:t>Thin Films Laboratory – Physics Section</a:t>
            </a:r>
          </a:p>
          <a:p>
            <a:r>
              <a:rPr lang="es-PE" dirty="0"/>
              <a:t>*ggalvez@pucp.edu.pe</a:t>
            </a:r>
          </a:p>
        </p:txBody>
      </p:sp>
      <p:sp>
        <p:nvSpPr>
          <p:cNvPr id="21" name="Datumsplatzhalter 1">
            <a:extLst>
              <a:ext uri="{FF2B5EF4-FFF2-40B4-BE49-F238E27FC236}">
                <a16:creationId xmlns:a16="http://schemas.microsoft.com/office/drawing/2014/main" id="{1132619B-A912-4419-969E-34184DFFB9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276766"/>
            <a:ext cx="1416050" cy="365125"/>
          </a:xfrm>
        </p:spPr>
        <p:txBody>
          <a:bodyPr/>
          <a:lstStyle/>
          <a:p>
            <a:r>
              <a:rPr lang="es-PE" dirty="0"/>
              <a:t>17/11/2025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222C327E-9901-4065-B986-E1A3D282A124}"/>
              </a:ext>
            </a:extLst>
          </p:cNvPr>
          <p:cNvSpPr/>
          <p:nvPr/>
        </p:nvSpPr>
        <p:spPr>
          <a:xfrm>
            <a:off x="158109" y="1100765"/>
            <a:ext cx="857157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ES" sz="2200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El substrato requiere de varios procesos y tiempos de limpieza 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64D4B00A-76CD-4E9F-A2FC-10365886C2F4}"/>
              </a:ext>
            </a:extLst>
          </p:cNvPr>
          <p:cNvSpPr/>
          <p:nvPr/>
        </p:nvSpPr>
        <p:spPr>
          <a:xfrm>
            <a:off x="330135" y="3681374"/>
            <a:ext cx="4655452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S" dirty="0">
                <a:solidFill>
                  <a:srgbClr val="118736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4. Plasma de argón:</a:t>
            </a:r>
          </a:p>
          <a:p>
            <a:pPr algn="just"/>
            <a:r>
              <a:rPr lang="es-PE" dirty="0">
                <a:latin typeface="Comic Sans MS" panose="030F0702030302020204" pitchFamily="66" charset="0"/>
              </a:rPr>
              <a:t>Flujo de argón presión estable a 2 x 10</a:t>
            </a:r>
            <a:r>
              <a:rPr lang="es-PE" baseline="30000" dirty="0">
                <a:latin typeface="Comic Sans MS" panose="030F0702030302020204" pitchFamily="66" charset="0"/>
              </a:rPr>
              <a:t>-1</a:t>
            </a:r>
            <a:r>
              <a:rPr lang="es-PE" dirty="0">
                <a:latin typeface="Comic Sans MS" panose="030F0702030302020204" pitchFamily="66" charset="0"/>
              </a:rPr>
              <a:t> mbar. Voltaje 500 VAC durante 10 min/ 2 min. (se repite 4 veces) . </a:t>
            </a:r>
            <a:endParaRPr lang="es-ES" dirty="0">
              <a:solidFill>
                <a:srgbClr val="118736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514C3ECC-3FE0-4C54-AE9A-12E6BC044F39}"/>
              </a:ext>
            </a:extLst>
          </p:cNvPr>
          <p:cNvCxnSpPr>
            <a:cxnSpLocks/>
          </p:cNvCxnSpPr>
          <p:nvPr/>
        </p:nvCxnSpPr>
        <p:spPr>
          <a:xfrm flipH="1">
            <a:off x="1828800" y="5264523"/>
            <a:ext cx="329947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Plasma substrato">
            <a:hlinkClick r:id="" action="ppaction://media"/>
            <a:extLst>
              <a:ext uri="{FF2B5EF4-FFF2-40B4-BE49-F238E27FC236}">
                <a16:creationId xmlns:a16="http://schemas.microsoft.com/office/drawing/2014/main" id="{34D5DCFA-27EA-4BC8-9D8C-F0F95F0566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61679" y="1752602"/>
            <a:ext cx="3476642" cy="2074569"/>
          </a:xfrm>
          <a:prstGeom prst="rect">
            <a:avLst/>
          </a:prstGeom>
        </p:spPr>
      </p:pic>
      <p:pic>
        <p:nvPicPr>
          <p:cNvPr id="3" name="plasma electrodo">
            <a:hlinkClick r:id="" action="ppaction://media"/>
            <a:extLst>
              <a:ext uri="{FF2B5EF4-FFF2-40B4-BE49-F238E27FC236}">
                <a16:creationId xmlns:a16="http://schemas.microsoft.com/office/drawing/2014/main" id="{E2C94DFF-F42F-4674-A5C7-36A04A4FB6D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40511" y="3950995"/>
            <a:ext cx="3497809" cy="2087200"/>
          </a:xfrm>
          <a:prstGeom prst="rect">
            <a:avLst/>
          </a:prstGeom>
        </p:spPr>
      </p:pic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8231C624-242E-4113-B112-6188690954CE}"/>
              </a:ext>
            </a:extLst>
          </p:cNvPr>
          <p:cNvCxnSpPr>
            <a:cxnSpLocks/>
          </p:cNvCxnSpPr>
          <p:nvPr/>
        </p:nvCxnSpPr>
        <p:spPr>
          <a:xfrm flipV="1">
            <a:off x="9007510" y="3827171"/>
            <a:ext cx="0" cy="1932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7576FB25-9568-49A6-A0F8-8A1B2CEFE99C}"/>
              </a:ext>
            </a:extLst>
          </p:cNvPr>
          <p:cNvCxnSpPr>
            <a:cxnSpLocks/>
          </p:cNvCxnSpPr>
          <p:nvPr/>
        </p:nvCxnSpPr>
        <p:spPr>
          <a:xfrm flipH="1">
            <a:off x="274081" y="1573790"/>
            <a:ext cx="65640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Rectángulo 19">
            <a:extLst>
              <a:ext uri="{FF2B5EF4-FFF2-40B4-BE49-F238E27FC236}">
                <a16:creationId xmlns:a16="http://schemas.microsoft.com/office/drawing/2014/main" id="{DE034A84-D3F0-41A7-8D7E-0489D24E769D}"/>
              </a:ext>
            </a:extLst>
          </p:cNvPr>
          <p:cNvSpPr/>
          <p:nvPr/>
        </p:nvSpPr>
        <p:spPr>
          <a:xfrm>
            <a:off x="575727" y="5485475"/>
            <a:ext cx="395652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S" sz="2000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Se baja la presión a </a:t>
            </a:r>
            <a:r>
              <a:rPr lang="es-PE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10</a:t>
            </a:r>
            <a:r>
              <a:rPr lang="es-PE" sz="2000" baseline="30000" dirty="0">
                <a:solidFill>
                  <a:srgbClr val="FF0000"/>
                </a:solidFill>
                <a:latin typeface="Comic Sans MS" panose="030F0702030302020204" pitchFamily="66" charset="0"/>
              </a:rPr>
              <a:t>-6</a:t>
            </a:r>
            <a:r>
              <a:rPr lang="es-PE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 mbar</a:t>
            </a:r>
            <a:endParaRPr lang="es-ES" sz="2000" dirty="0">
              <a:solidFill>
                <a:srgbClr val="FF000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7FE4A500-2E2E-4F73-B03A-E27075170D8E}"/>
              </a:ext>
            </a:extLst>
          </p:cNvPr>
          <p:cNvSpPr/>
          <p:nvPr/>
        </p:nvSpPr>
        <p:spPr>
          <a:xfrm>
            <a:off x="305679" y="2053669"/>
            <a:ext cx="48326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Preparación para el proceso de plasma</a:t>
            </a:r>
          </a:p>
          <a:p>
            <a:pPr algn="just"/>
            <a:r>
              <a:rPr lang="es-ES" dirty="0">
                <a:latin typeface="Comic Sans MS" panose="030F0702030302020204" pitchFamily="66" charset="0"/>
                <a:cs typeface="Times New Roman" panose="02020603050405020304" pitchFamily="18" charset="0"/>
              </a:rPr>
              <a:t>Presión última 10</a:t>
            </a:r>
            <a:r>
              <a:rPr lang="es-ES" baseline="30000" dirty="0">
                <a:latin typeface="Comic Sans MS" panose="030F0702030302020204" pitchFamily="66" charset="0"/>
                <a:cs typeface="Times New Roman" panose="02020603050405020304" pitchFamily="18" charset="0"/>
              </a:rPr>
              <a:t>-6</a:t>
            </a:r>
            <a:r>
              <a:rPr lang="es-ES" dirty="0">
                <a:latin typeface="Comic Sans MS" panose="030F0702030302020204" pitchFamily="66" charset="0"/>
                <a:cs typeface="Times New Roman" panose="02020603050405020304" pitchFamily="18" charset="0"/>
              </a:rPr>
              <a:t> mbar (aire). Flujo de argón (4N) presión estable a 2 x 10</a:t>
            </a:r>
            <a:r>
              <a:rPr lang="es-ES" baseline="30000" dirty="0">
                <a:latin typeface="Comic Sans MS" panose="030F0702030302020204" pitchFamily="66" charset="0"/>
                <a:cs typeface="Times New Roman" panose="02020603050405020304" pitchFamily="18" charset="0"/>
              </a:rPr>
              <a:t>-1</a:t>
            </a:r>
            <a:r>
              <a:rPr lang="es-ES" dirty="0">
                <a:latin typeface="Comic Sans MS" panose="030F0702030302020204" pitchFamily="66" charset="0"/>
                <a:cs typeface="Times New Roman" panose="02020603050405020304" pitchFamily="18" charset="0"/>
              </a:rPr>
              <a:t> mbar   durante 5 min. Presión última 10</a:t>
            </a:r>
            <a:r>
              <a:rPr lang="es-ES" baseline="30000" dirty="0">
                <a:latin typeface="Comic Sans MS" panose="030F0702030302020204" pitchFamily="66" charset="0"/>
                <a:cs typeface="Times New Roman" panose="02020603050405020304" pitchFamily="18" charset="0"/>
              </a:rPr>
              <a:t>-6</a:t>
            </a:r>
            <a:r>
              <a:rPr lang="es-ES" dirty="0">
                <a:latin typeface="Comic Sans MS" panose="030F0702030302020204" pitchFamily="66" charset="0"/>
                <a:cs typeface="Times New Roman" panose="02020603050405020304" pitchFamily="18" charset="0"/>
              </a:rPr>
              <a:t> mbar. 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0833786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9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s-PE"/>
              <a:t>Page </a:t>
            </a:r>
            <a:fld id="{FED68624-7B91-41F1-A7BB-CD21C2976D1C}" type="slidenum">
              <a:rPr lang="es-PE" smtClean="0"/>
              <a:pPr/>
              <a:t>14</a:t>
            </a:fld>
            <a:endParaRPr lang="es-PE" dirty="0"/>
          </a:p>
        </p:txBody>
      </p:sp>
      <p:cxnSp>
        <p:nvCxnSpPr>
          <p:cNvPr id="8" name="Conector recto 7"/>
          <p:cNvCxnSpPr/>
          <p:nvPr/>
        </p:nvCxnSpPr>
        <p:spPr>
          <a:xfrm flipV="1">
            <a:off x="258178" y="1563650"/>
            <a:ext cx="6105632" cy="31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 flipV="1">
            <a:off x="2724584" y="5962055"/>
            <a:ext cx="6105632" cy="31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Rectángulo 4"/>
          <p:cNvSpPr/>
          <p:nvPr/>
        </p:nvSpPr>
        <p:spPr>
          <a:xfrm>
            <a:off x="158224" y="4134354"/>
            <a:ext cx="491403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>
                <a:solidFill>
                  <a:srgbClr val="F74937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 proceso de crecimiento de la película</a:t>
            </a:r>
          </a:p>
          <a:p>
            <a:pPr algn="just"/>
            <a:endParaRPr lang="es-PE" sz="800" dirty="0">
              <a:solidFill>
                <a:srgbClr val="F74937"/>
              </a:solidFill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PE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Calentamiento gradual del bote, obturador cerrado. Obturador abierto, tiempo de deposición. Se monitorea la reflectancia. Cierre del obturador. Presión final 10</a:t>
            </a:r>
            <a:r>
              <a:rPr lang="es-PE" baseline="30000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-6</a:t>
            </a:r>
            <a:r>
              <a:rPr lang="es-PE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mbar</a:t>
            </a:r>
            <a:endParaRPr lang="es-PE" dirty="0"/>
          </a:p>
        </p:txBody>
      </p:sp>
      <p:sp>
        <p:nvSpPr>
          <p:cNvPr id="7" name="Rectángulo 6"/>
          <p:cNvSpPr/>
          <p:nvPr/>
        </p:nvSpPr>
        <p:spPr>
          <a:xfrm>
            <a:off x="284156" y="1800316"/>
            <a:ext cx="3846445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PE" dirty="0">
                <a:latin typeface="Comic Sans MS" panose="030F0702030302020204" pitchFamily="66" charset="0"/>
                <a:cs typeface="Times New Roman" panose="02020603050405020304" pitchFamily="18" charset="0"/>
              </a:rPr>
              <a:t>Materiales:</a:t>
            </a:r>
          </a:p>
          <a:p>
            <a:r>
              <a:rPr lang="es-PE" dirty="0">
                <a:latin typeface="Comic Sans MS" panose="030F0702030302020204" pitchFamily="66" charset="0"/>
                <a:cs typeface="Times New Roman" panose="02020603050405020304" pitchFamily="18" charset="0"/>
              </a:rPr>
              <a:t>   </a:t>
            </a:r>
            <a:r>
              <a:rPr lang="es-PE" dirty="0">
                <a:solidFill>
                  <a:srgbClr val="00B05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Aluminio (Al) 4N</a:t>
            </a:r>
          </a:p>
          <a:p>
            <a:r>
              <a:rPr lang="es-PE" dirty="0">
                <a:latin typeface="Comic Sans MS" panose="030F0702030302020204" pitchFamily="66" charset="0"/>
                <a:cs typeface="Times New Roman" panose="02020603050405020304" pitchFamily="18" charset="0"/>
              </a:rPr>
              <a:t>   </a:t>
            </a:r>
            <a:r>
              <a:rPr lang="es-PE" dirty="0">
                <a:solidFill>
                  <a:srgbClr val="0000CC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Fluoruro de magnesio (MgF</a:t>
            </a:r>
            <a:r>
              <a:rPr lang="es-PE" baseline="-25000" dirty="0">
                <a:solidFill>
                  <a:srgbClr val="0000CC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2</a:t>
            </a:r>
            <a:r>
              <a:rPr lang="es-PE" dirty="0">
                <a:solidFill>
                  <a:srgbClr val="0000CC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) 4N </a:t>
            </a:r>
            <a:endParaRPr lang="es-PE" dirty="0">
              <a:solidFill>
                <a:srgbClr val="0000CC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086516" y="2989690"/>
            <a:ext cx="3884002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PE" dirty="0">
                <a:latin typeface="Comic Sans MS" panose="030F0702030302020204" pitchFamily="66" charset="0"/>
              </a:rPr>
              <a:t>Tiempo de deposición: </a:t>
            </a:r>
          </a:p>
          <a:p>
            <a:r>
              <a:rPr lang="es-PE" dirty="0">
                <a:latin typeface="Comic Sans MS" panose="030F0702030302020204" pitchFamily="66" charset="0"/>
              </a:rPr>
              <a:t>   </a:t>
            </a:r>
            <a:r>
              <a:rPr lang="es-PE" dirty="0">
                <a:solidFill>
                  <a:srgbClr val="00B050"/>
                </a:solidFill>
                <a:latin typeface="Comic Sans MS" panose="030F0702030302020204" pitchFamily="66" charset="0"/>
              </a:rPr>
              <a:t>Aluminio 2 min</a:t>
            </a:r>
          </a:p>
          <a:p>
            <a:r>
              <a:rPr lang="es-PE" dirty="0">
                <a:latin typeface="Comic Sans MS" panose="030F0702030302020204" pitchFamily="66" charset="0"/>
              </a:rPr>
              <a:t>   </a:t>
            </a:r>
            <a:r>
              <a:rPr lang="es-PE" dirty="0">
                <a:solidFill>
                  <a:srgbClr val="0000CC"/>
                </a:solidFill>
                <a:latin typeface="Comic Sans MS" panose="030F0702030302020204" pitchFamily="66" charset="0"/>
              </a:rPr>
              <a:t>Fluoruro de magnesio 3 min  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5303400" y="4861341"/>
            <a:ext cx="3593252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PE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Calentamiento del material previo al deposito de la película, con el obturador cerrado.</a:t>
            </a:r>
            <a:endParaRPr lang="es-PE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itel 4"/>
          <p:cNvSpPr>
            <a:spLocks noGrp="1"/>
          </p:cNvSpPr>
          <p:nvPr>
            <p:ph type="title"/>
          </p:nvPr>
        </p:nvSpPr>
        <p:spPr>
          <a:xfrm>
            <a:off x="105215" y="174836"/>
            <a:ext cx="8693063" cy="849900"/>
          </a:xfrm>
        </p:spPr>
        <p:txBody>
          <a:bodyPr>
            <a:normAutofit/>
          </a:bodyPr>
          <a:lstStyle/>
          <a:p>
            <a:r>
              <a:rPr lang="es-PE" sz="3600" dirty="0">
                <a:effectLst/>
                <a:latin typeface="Comic Sans MS" panose="030F0702030302020204" pitchFamily="66" charset="0"/>
                <a:cs typeface="Calibri Light" panose="020F0302020204030204" pitchFamily="34" charset="0"/>
              </a:rPr>
              <a:t>Proceso de evaporación</a:t>
            </a:r>
          </a:p>
        </p:txBody>
      </p:sp>
      <p:sp>
        <p:nvSpPr>
          <p:cNvPr id="14" name="Fußzeilenplatzhalter 2">
            <a:extLst>
              <a:ext uri="{FF2B5EF4-FFF2-40B4-BE49-F238E27FC236}">
                <a16:creationId xmlns:a16="http://schemas.microsoft.com/office/drawing/2014/main" id="{2F5047D5-BED0-477D-9B9B-CA0409B96922}"/>
              </a:ext>
            </a:extLst>
          </p:cNvPr>
          <p:cNvSpPr txBox="1">
            <a:spLocks/>
          </p:cNvSpPr>
          <p:nvPr/>
        </p:nvSpPr>
        <p:spPr>
          <a:xfrm>
            <a:off x="2317504" y="6203226"/>
            <a:ext cx="3590764" cy="5122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PE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PE"/>
              <a:t>Thin Films Laboratory – Physics Section</a:t>
            </a:r>
          </a:p>
          <a:p>
            <a:r>
              <a:rPr lang="es-PE"/>
              <a:t>*ggalvez@pucp.edu.pe</a:t>
            </a:r>
            <a:endParaRPr lang="es-PE" dirty="0"/>
          </a:p>
        </p:txBody>
      </p:sp>
      <p:sp>
        <p:nvSpPr>
          <p:cNvPr id="15" name="Datumsplatzhalter 1">
            <a:extLst>
              <a:ext uri="{FF2B5EF4-FFF2-40B4-BE49-F238E27FC236}">
                <a16:creationId xmlns:a16="http://schemas.microsoft.com/office/drawing/2014/main" id="{76C42F79-C50E-4510-9C29-9325705F1237}"/>
              </a:ext>
            </a:extLst>
          </p:cNvPr>
          <p:cNvSpPr txBox="1">
            <a:spLocks/>
          </p:cNvSpPr>
          <p:nvPr/>
        </p:nvSpPr>
        <p:spPr>
          <a:xfrm>
            <a:off x="620476" y="6275556"/>
            <a:ext cx="1416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PE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PE"/>
              <a:t>17/11/2025</a:t>
            </a:r>
            <a:endParaRPr lang="es-PE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41DCE95-A29B-4F10-BE53-97BA8738A6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097" y="1766043"/>
            <a:ext cx="3593251" cy="2957670"/>
          </a:xfrm>
          <a:prstGeom prst="rect">
            <a:avLst/>
          </a:prstGeom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E29AA748-D909-462C-9A64-73141FAD2ECD}"/>
              </a:ext>
            </a:extLst>
          </p:cNvPr>
          <p:cNvSpPr/>
          <p:nvPr/>
        </p:nvSpPr>
        <p:spPr>
          <a:xfrm>
            <a:off x="171475" y="1123323"/>
            <a:ext cx="91233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El proceso de deposición: presión base 10</a:t>
            </a:r>
            <a:r>
              <a:rPr lang="es-ES" sz="2000" baseline="30000" dirty="0">
                <a:solidFill>
                  <a:srgbClr val="FF0000"/>
                </a:solidFill>
                <a:latin typeface="Comic Sans MS" panose="030F0702030302020204" pitchFamily="66" charset="0"/>
              </a:rPr>
              <a:t>-6</a:t>
            </a:r>
            <a:r>
              <a:rPr lang="es-E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 mbar</a:t>
            </a:r>
            <a:endParaRPr lang="es-PE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1AEBB767-E2B3-41D5-89F7-51C276DFD6D8}"/>
              </a:ext>
            </a:extLst>
          </p:cNvPr>
          <p:cNvCxnSpPr>
            <a:cxnSpLocks/>
          </p:cNvCxnSpPr>
          <p:nvPr/>
        </p:nvCxnSpPr>
        <p:spPr>
          <a:xfrm flipV="1">
            <a:off x="9037984" y="4094598"/>
            <a:ext cx="0" cy="171564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4FD082FB-7C10-4D9C-8844-BD813B3CA07C}"/>
              </a:ext>
            </a:extLst>
          </p:cNvPr>
          <p:cNvCxnSpPr>
            <a:cxnSpLocks/>
          </p:cNvCxnSpPr>
          <p:nvPr/>
        </p:nvCxnSpPr>
        <p:spPr>
          <a:xfrm flipV="1">
            <a:off x="5148468" y="2829017"/>
            <a:ext cx="0" cy="171564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34F3BC32-4A25-451B-990D-5D73F16724A1}"/>
              </a:ext>
            </a:extLst>
          </p:cNvPr>
          <p:cNvCxnSpPr>
            <a:cxnSpLocks/>
          </p:cNvCxnSpPr>
          <p:nvPr/>
        </p:nvCxnSpPr>
        <p:spPr>
          <a:xfrm flipV="1">
            <a:off x="145767" y="1695958"/>
            <a:ext cx="0" cy="171564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759327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88099" y="174836"/>
            <a:ext cx="8693063" cy="849900"/>
          </a:xfrm>
        </p:spPr>
        <p:txBody>
          <a:bodyPr>
            <a:normAutofit/>
          </a:bodyPr>
          <a:lstStyle/>
          <a:p>
            <a:r>
              <a:rPr lang="en-US" sz="27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s-PE"/>
              <a:t>Page </a:t>
            </a:r>
            <a:fld id="{FED68624-7B91-41F1-A7BB-CD21C2976D1C}" type="slidenum">
              <a:rPr lang="es-PE" smtClean="0"/>
              <a:pPr/>
              <a:t>15</a:t>
            </a:fld>
            <a:endParaRPr lang="es-PE" dirty="0"/>
          </a:p>
        </p:txBody>
      </p:sp>
      <p:sp>
        <p:nvSpPr>
          <p:cNvPr id="8" name="48 Rectángulo redondeado"/>
          <p:cNvSpPr/>
          <p:nvPr/>
        </p:nvSpPr>
        <p:spPr>
          <a:xfrm>
            <a:off x="3045449" y="1106714"/>
            <a:ext cx="2668484" cy="333461"/>
          </a:xfrm>
          <a:prstGeom prst="roundRect">
            <a:avLst/>
          </a:prstGeom>
          <a:solidFill>
            <a:srgbClr val="2C5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386" tIns="44193" rIns="88386" bIns="44193" rtlCol="0" anchor="ctr"/>
          <a:lstStyle/>
          <a:p>
            <a:pPr algn="ctr"/>
            <a:r>
              <a:rPr lang="es-ES" sz="20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Espectrofotometría</a:t>
            </a:r>
            <a:endParaRPr lang="en-US" sz="20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6" name="Titel 4"/>
          <p:cNvSpPr txBox="1">
            <a:spLocks/>
          </p:cNvSpPr>
          <p:nvPr/>
        </p:nvSpPr>
        <p:spPr>
          <a:xfrm>
            <a:off x="60671" y="200624"/>
            <a:ext cx="2778063" cy="849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PE" sz="3600">
                <a:effectLst/>
                <a:latin typeface="Comic Sans MS" panose="030F0702030302020204" pitchFamily="66" charset="0"/>
                <a:cs typeface="Calibri Light" panose="020F0302020204030204" pitchFamily="34" charset="0"/>
              </a:rPr>
              <a:t>Resultados</a:t>
            </a:r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C7741D69-C59D-487D-84FF-0E57866FB830}"/>
              </a:ext>
            </a:extLst>
          </p:cNvPr>
          <p:cNvCxnSpPr>
            <a:cxnSpLocks/>
          </p:cNvCxnSpPr>
          <p:nvPr/>
        </p:nvCxnSpPr>
        <p:spPr>
          <a:xfrm flipV="1">
            <a:off x="4663966" y="2454442"/>
            <a:ext cx="0" cy="26795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0A07F5E9-7287-4E8E-AD36-8466DCEB84B1}"/>
              </a:ext>
            </a:extLst>
          </p:cNvPr>
          <p:cNvCxnSpPr/>
          <p:nvPr/>
        </p:nvCxnSpPr>
        <p:spPr>
          <a:xfrm flipV="1">
            <a:off x="2765171" y="6047903"/>
            <a:ext cx="6105632" cy="31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Fußzeilenplatzhalter 2">
            <a:extLst>
              <a:ext uri="{FF2B5EF4-FFF2-40B4-BE49-F238E27FC236}">
                <a16:creationId xmlns:a16="http://schemas.microsoft.com/office/drawing/2014/main" id="{991F1504-B970-40E8-926E-59AAFE23FC63}"/>
              </a:ext>
            </a:extLst>
          </p:cNvPr>
          <p:cNvSpPr txBox="1">
            <a:spLocks/>
          </p:cNvSpPr>
          <p:nvPr/>
        </p:nvSpPr>
        <p:spPr>
          <a:xfrm>
            <a:off x="2317504" y="6203226"/>
            <a:ext cx="3590764" cy="5122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PE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PE"/>
              <a:t>Thin Films Laboratory – Physics Section</a:t>
            </a:r>
          </a:p>
          <a:p>
            <a:r>
              <a:rPr lang="es-PE"/>
              <a:t>*ggalvez@pucp.edu.pe</a:t>
            </a:r>
            <a:endParaRPr lang="es-PE" dirty="0"/>
          </a:p>
        </p:txBody>
      </p:sp>
      <p:sp>
        <p:nvSpPr>
          <p:cNvPr id="23" name="Datumsplatzhalter 1">
            <a:extLst>
              <a:ext uri="{FF2B5EF4-FFF2-40B4-BE49-F238E27FC236}">
                <a16:creationId xmlns:a16="http://schemas.microsoft.com/office/drawing/2014/main" id="{8B0CDABD-FE98-427C-85F1-3DAA1D540FBC}"/>
              </a:ext>
            </a:extLst>
          </p:cNvPr>
          <p:cNvSpPr txBox="1">
            <a:spLocks/>
          </p:cNvSpPr>
          <p:nvPr/>
        </p:nvSpPr>
        <p:spPr>
          <a:xfrm>
            <a:off x="620476" y="6275556"/>
            <a:ext cx="1416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PE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PE"/>
              <a:t>17/11/2025</a:t>
            </a:r>
            <a:endParaRPr lang="es-PE" dirty="0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01F1322E-96B3-41C3-A5E7-37617CBDA41C}"/>
              </a:ext>
            </a:extLst>
          </p:cNvPr>
          <p:cNvSpPr/>
          <p:nvPr/>
        </p:nvSpPr>
        <p:spPr>
          <a:xfrm>
            <a:off x="754916" y="5609667"/>
            <a:ext cx="81332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118736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RT y RD del espejo: </a:t>
            </a:r>
            <a:r>
              <a:rPr lang="de-DE" b="1" dirty="0">
                <a:solidFill>
                  <a:srgbClr val="118736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</a:t>
            </a:r>
            <a:r>
              <a:rPr lang="de-DE" dirty="0">
                <a:solidFill>
                  <a:srgbClr val="118736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b="1" dirty="0">
                <a:solidFill>
                  <a:srgbClr val="118736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ROTACIÓN</a:t>
            </a:r>
            <a:r>
              <a:rPr lang="de-DE" dirty="0">
                <a:solidFill>
                  <a:srgbClr val="118736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durante el proceso de deposición</a:t>
            </a:r>
            <a:endParaRPr lang="en-US" dirty="0">
              <a:solidFill>
                <a:srgbClr val="118736"/>
              </a:solidFill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C27E7D0F-EC9C-4634-A8A3-FFA541DE8F5C}"/>
              </a:ext>
            </a:extLst>
          </p:cNvPr>
          <p:cNvSpPr/>
          <p:nvPr/>
        </p:nvSpPr>
        <p:spPr>
          <a:xfrm>
            <a:off x="206443" y="1482734"/>
            <a:ext cx="87677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0000CC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Espectrofótometro PerkinElmer Lambda 850 con esfera integradora. Se midió la reflectancia total (RT) y la  reflectancia difusa (RD).</a:t>
            </a:r>
            <a:endParaRPr lang="en-US" dirty="0">
              <a:solidFill>
                <a:srgbClr val="0000CC"/>
              </a:solidFill>
            </a:endParaRPr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422C49D3-A710-4DD1-B59D-A73350A2B69C}"/>
              </a:ext>
            </a:extLst>
          </p:cNvPr>
          <p:cNvCxnSpPr>
            <a:cxnSpLocks/>
          </p:cNvCxnSpPr>
          <p:nvPr/>
        </p:nvCxnSpPr>
        <p:spPr>
          <a:xfrm flipV="1">
            <a:off x="193191" y="2454442"/>
            <a:ext cx="0" cy="17067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238A289E-4C4F-4A35-A251-47C4345F83BB}"/>
              </a:ext>
            </a:extLst>
          </p:cNvPr>
          <p:cNvCxnSpPr>
            <a:cxnSpLocks/>
          </p:cNvCxnSpPr>
          <p:nvPr/>
        </p:nvCxnSpPr>
        <p:spPr>
          <a:xfrm flipH="1" flipV="1">
            <a:off x="8935666" y="4161183"/>
            <a:ext cx="1" cy="169790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D8C10F60-F65F-4757-A648-74190EAB9A46}"/>
              </a:ext>
            </a:extLst>
          </p:cNvPr>
          <p:cNvCxnSpPr/>
          <p:nvPr/>
        </p:nvCxnSpPr>
        <p:spPr>
          <a:xfrm flipV="1">
            <a:off x="415049" y="2215647"/>
            <a:ext cx="6105632" cy="31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77F10D7B-F752-4333-9A06-DB9B23E57A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8735"/>
              </p:ext>
            </p:extLst>
          </p:nvPr>
        </p:nvGraphicFramePr>
        <p:xfrm>
          <a:off x="4341596" y="1990936"/>
          <a:ext cx="5103435" cy="39057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9802154" imgH="7502520" progId="Origin95.Graph">
                  <p:embed/>
                </p:oleObj>
              </mc:Choice>
              <mc:Fallback>
                <p:oleObj name="Graph" r:id="rId3" imgW="9802154" imgH="750252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41596" y="1990936"/>
                        <a:ext cx="5103435" cy="39057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to 149">
            <a:extLst>
              <a:ext uri="{FF2B5EF4-FFF2-40B4-BE49-F238E27FC236}">
                <a16:creationId xmlns:a16="http://schemas.microsoft.com/office/drawing/2014/main" id="{5B64BBFB-39FF-4E9C-B825-0E7CD90724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0424028"/>
              </p:ext>
            </p:extLst>
          </p:nvPr>
        </p:nvGraphicFramePr>
        <p:xfrm>
          <a:off x="-85369" y="1965742"/>
          <a:ext cx="5143770" cy="39361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5" imgW="9802154" imgH="7502520" progId="Origin95.Graph">
                  <p:embed/>
                </p:oleObj>
              </mc:Choice>
              <mc:Fallback>
                <p:oleObj name="Graph" r:id="rId5" imgW="9802154" imgH="7502520" progId="Origin95.Graph">
                  <p:embed/>
                  <p:pic>
                    <p:nvPicPr>
                      <p:cNvPr id="3208" name="Objeto 149">
                        <a:extLst>
                          <a:ext uri="{FF2B5EF4-FFF2-40B4-BE49-F238E27FC236}">
                            <a16:creationId xmlns:a16="http://schemas.microsoft.com/office/drawing/2014/main" id="{66063C32-7984-4A5B-A182-C524015FC62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85369" y="1965742"/>
                        <a:ext cx="5143770" cy="39361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49201699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88099" y="174836"/>
            <a:ext cx="8693063" cy="849900"/>
          </a:xfrm>
        </p:spPr>
        <p:txBody>
          <a:bodyPr>
            <a:normAutofit/>
          </a:bodyPr>
          <a:lstStyle/>
          <a:p>
            <a:r>
              <a:rPr lang="en-US" sz="27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s-PE"/>
              <a:t>Page </a:t>
            </a:r>
            <a:fld id="{FED68624-7B91-41F1-A7BB-CD21C2976D1C}" type="slidenum">
              <a:rPr lang="es-PE" smtClean="0"/>
              <a:pPr/>
              <a:t>16</a:t>
            </a:fld>
            <a:endParaRPr lang="es-PE" dirty="0"/>
          </a:p>
        </p:txBody>
      </p:sp>
      <p:sp>
        <p:nvSpPr>
          <p:cNvPr id="8" name="48 Rectángulo redondeado"/>
          <p:cNvSpPr/>
          <p:nvPr/>
        </p:nvSpPr>
        <p:spPr>
          <a:xfrm>
            <a:off x="3045449" y="1106714"/>
            <a:ext cx="2668484" cy="333461"/>
          </a:xfrm>
          <a:prstGeom prst="roundRect">
            <a:avLst/>
          </a:prstGeom>
          <a:solidFill>
            <a:srgbClr val="2C5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386" tIns="44193" rIns="88386" bIns="44193" rtlCol="0" anchor="ctr"/>
          <a:lstStyle/>
          <a:p>
            <a:pPr algn="ctr"/>
            <a:r>
              <a:rPr lang="es-ES" sz="20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Espectrofotometría</a:t>
            </a:r>
            <a:endParaRPr lang="en-US" sz="20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6" name="Titel 4"/>
          <p:cNvSpPr txBox="1">
            <a:spLocks/>
          </p:cNvSpPr>
          <p:nvPr/>
        </p:nvSpPr>
        <p:spPr>
          <a:xfrm>
            <a:off x="60671" y="200624"/>
            <a:ext cx="2778063" cy="849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PE" sz="3600">
                <a:effectLst/>
                <a:latin typeface="Comic Sans MS" panose="030F0702030302020204" pitchFamily="66" charset="0"/>
                <a:cs typeface="Calibri Light" panose="020F0302020204030204" pitchFamily="34" charset="0"/>
              </a:rPr>
              <a:t>Resultados</a:t>
            </a:r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C7741D69-C59D-487D-84FF-0E57866FB830}"/>
              </a:ext>
            </a:extLst>
          </p:cNvPr>
          <p:cNvCxnSpPr>
            <a:cxnSpLocks/>
          </p:cNvCxnSpPr>
          <p:nvPr/>
        </p:nvCxnSpPr>
        <p:spPr>
          <a:xfrm flipV="1">
            <a:off x="4663966" y="2454442"/>
            <a:ext cx="0" cy="26795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0A07F5E9-7287-4E8E-AD36-8466DCEB84B1}"/>
              </a:ext>
            </a:extLst>
          </p:cNvPr>
          <p:cNvCxnSpPr/>
          <p:nvPr/>
        </p:nvCxnSpPr>
        <p:spPr>
          <a:xfrm flipV="1">
            <a:off x="2765171" y="6047903"/>
            <a:ext cx="6105632" cy="31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Fußzeilenplatzhalter 2">
            <a:extLst>
              <a:ext uri="{FF2B5EF4-FFF2-40B4-BE49-F238E27FC236}">
                <a16:creationId xmlns:a16="http://schemas.microsoft.com/office/drawing/2014/main" id="{991F1504-B970-40E8-926E-59AAFE23FC63}"/>
              </a:ext>
            </a:extLst>
          </p:cNvPr>
          <p:cNvSpPr txBox="1">
            <a:spLocks/>
          </p:cNvSpPr>
          <p:nvPr/>
        </p:nvSpPr>
        <p:spPr>
          <a:xfrm>
            <a:off x="2317504" y="6203226"/>
            <a:ext cx="3590764" cy="5122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PE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PE"/>
              <a:t>Thin Films Laboratory – Physics Section</a:t>
            </a:r>
          </a:p>
          <a:p>
            <a:r>
              <a:rPr lang="es-PE"/>
              <a:t>*ggalvez@pucp.edu.pe</a:t>
            </a:r>
            <a:endParaRPr lang="es-PE" dirty="0"/>
          </a:p>
        </p:txBody>
      </p:sp>
      <p:sp>
        <p:nvSpPr>
          <p:cNvPr id="23" name="Datumsplatzhalter 1">
            <a:extLst>
              <a:ext uri="{FF2B5EF4-FFF2-40B4-BE49-F238E27FC236}">
                <a16:creationId xmlns:a16="http://schemas.microsoft.com/office/drawing/2014/main" id="{8B0CDABD-FE98-427C-85F1-3DAA1D540FBC}"/>
              </a:ext>
            </a:extLst>
          </p:cNvPr>
          <p:cNvSpPr txBox="1">
            <a:spLocks/>
          </p:cNvSpPr>
          <p:nvPr/>
        </p:nvSpPr>
        <p:spPr>
          <a:xfrm>
            <a:off x="620476" y="6275556"/>
            <a:ext cx="1416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PE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PE"/>
              <a:t>17/11/2025</a:t>
            </a:r>
            <a:endParaRPr lang="es-PE" dirty="0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01F1322E-96B3-41C3-A5E7-37617CBDA41C}"/>
              </a:ext>
            </a:extLst>
          </p:cNvPr>
          <p:cNvSpPr/>
          <p:nvPr/>
        </p:nvSpPr>
        <p:spPr>
          <a:xfrm>
            <a:off x="754916" y="5609667"/>
            <a:ext cx="81332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118736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RT y RD del espejo: </a:t>
            </a:r>
            <a:r>
              <a:rPr lang="de-DE" b="1" dirty="0">
                <a:solidFill>
                  <a:srgbClr val="118736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de-DE" dirty="0">
                <a:solidFill>
                  <a:srgbClr val="118736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b="1" dirty="0">
                <a:solidFill>
                  <a:srgbClr val="118736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ROTACIÓN</a:t>
            </a:r>
            <a:r>
              <a:rPr lang="de-DE" dirty="0">
                <a:solidFill>
                  <a:srgbClr val="118736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durante el proceso de deposición</a:t>
            </a:r>
            <a:endParaRPr lang="en-US" dirty="0">
              <a:solidFill>
                <a:srgbClr val="118736"/>
              </a:solidFill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C27E7D0F-EC9C-4634-A8A3-FFA541DE8F5C}"/>
              </a:ext>
            </a:extLst>
          </p:cNvPr>
          <p:cNvSpPr/>
          <p:nvPr/>
        </p:nvSpPr>
        <p:spPr>
          <a:xfrm>
            <a:off x="206443" y="1482734"/>
            <a:ext cx="87677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0000CC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Espectrofótometro PerkinElmer Lambda 850 con esfera integradora. Se midió la reflectancia total (RT) y la  reflectancia difusa (RD).</a:t>
            </a:r>
            <a:endParaRPr lang="en-US" dirty="0">
              <a:solidFill>
                <a:srgbClr val="0000CC"/>
              </a:solidFill>
            </a:endParaRPr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422C49D3-A710-4DD1-B59D-A73350A2B69C}"/>
              </a:ext>
            </a:extLst>
          </p:cNvPr>
          <p:cNvCxnSpPr>
            <a:cxnSpLocks/>
          </p:cNvCxnSpPr>
          <p:nvPr/>
        </p:nvCxnSpPr>
        <p:spPr>
          <a:xfrm flipV="1">
            <a:off x="193191" y="2454442"/>
            <a:ext cx="0" cy="17067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238A289E-4C4F-4A35-A251-47C4345F83BB}"/>
              </a:ext>
            </a:extLst>
          </p:cNvPr>
          <p:cNvCxnSpPr>
            <a:cxnSpLocks/>
          </p:cNvCxnSpPr>
          <p:nvPr/>
        </p:nvCxnSpPr>
        <p:spPr>
          <a:xfrm flipH="1" flipV="1">
            <a:off x="8935666" y="4161183"/>
            <a:ext cx="1" cy="169790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D8C10F60-F65F-4757-A648-74190EAB9A46}"/>
              </a:ext>
            </a:extLst>
          </p:cNvPr>
          <p:cNvCxnSpPr/>
          <p:nvPr/>
        </p:nvCxnSpPr>
        <p:spPr>
          <a:xfrm flipV="1">
            <a:off x="415049" y="2215647"/>
            <a:ext cx="6105632" cy="31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18" name="Objeto 17">
            <a:extLst>
              <a:ext uri="{FF2B5EF4-FFF2-40B4-BE49-F238E27FC236}">
                <a16:creationId xmlns:a16="http://schemas.microsoft.com/office/drawing/2014/main" id="{2D818F9E-39DE-40A5-862D-97E212145B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3210082"/>
              </p:ext>
            </p:extLst>
          </p:nvPr>
        </p:nvGraphicFramePr>
        <p:xfrm>
          <a:off x="4347264" y="1972130"/>
          <a:ext cx="5101270" cy="3904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9802154" imgH="7502520" progId="Origin95.Graph">
                  <p:embed/>
                </p:oleObj>
              </mc:Choice>
              <mc:Fallback>
                <p:oleObj name="Graph" r:id="rId3" imgW="9802154" imgH="7502520" progId="Origin95.Graph">
                  <p:embed/>
                  <p:pic>
                    <p:nvPicPr>
                      <p:cNvPr id="6" name="Objeto 5">
                        <a:extLst>
                          <a:ext uri="{FF2B5EF4-FFF2-40B4-BE49-F238E27FC236}">
                            <a16:creationId xmlns:a16="http://schemas.microsoft.com/office/drawing/2014/main" id="{154C0293-189F-4B1A-85C5-4E0741D5CD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47264" y="1972130"/>
                        <a:ext cx="5101270" cy="3904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to 18">
            <a:extLst>
              <a:ext uri="{FF2B5EF4-FFF2-40B4-BE49-F238E27FC236}">
                <a16:creationId xmlns:a16="http://schemas.microsoft.com/office/drawing/2014/main" id="{3EC27AEA-DDE7-4130-B5C1-5F6B3363CE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5504335"/>
              </p:ext>
            </p:extLst>
          </p:nvPr>
        </p:nvGraphicFramePr>
        <p:xfrm>
          <a:off x="-39756" y="1972130"/>
          <a:ext cx="5101271" cy="3904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5" imgW="9802154" imgH="7502520" progId="Origin95.Graph">
                  <p:embed/>
                </p:oleObj>
              </mc:Choice>
              <mc:Fallback>
                <p:oleObj name="Graph" r:id="rId5" imgW="9802154" imgH="7502520" progId="Origin95.Graph">
                  <p:embed/>
                  <p:pic>
                    <p:nvPicPr>
                      <p:cNvPr id="7" name="Objeto 6">
                        <a:extLst>
                          <a:ext uri="{FF2B5EF4-FFF2-40B4-BE49-F238E27FC236}">
                            <a16:creationId xmlns:a16="http://schemas.microsoft.com/office/drawing/2014/main" id="{12B2D598-8E9B-4626-B550-7B39176531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39756" y="1972130"/>
                        <a:ext cx="5101271" cy="3904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11452497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88099" y="174836"/>
            <a:ext cx="8693063" cy="849900"/>
          </a:xfrm>
        </p:spPr>
        <p:txBody>
          <a:bodyPr>
            <a:normAutofit/>
          </a:bodyPr>
          <a:lstStyle/>
          <a:p>
            <a:r>
              <a:rPr lang="en-US" sz="27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s-PE"/>
              <a:t>Page </a:t>
            </a:r>
            <a:fld id="{FED68624-7B91-41F1-A7BB-CD21C2976D1C}" type="slidenum">
              <a:rPr lang="es-PE" smtClean="0"/>
              <a:pPr/>
              <a:t>17</a:t>
            </a:fld>
            <a:endParaRPr lang="es-PE" dirty="0"/>
          </a:p>
        </p:txBody>
      </p:sp>
      <p:sp>
        <p:nvSpPr>
          <p:cNvPr id="14" name="Titel 4"/>
          <p:cNvSpPr txBox="1">
            <a:spLocks/>
          </p:cNvSpPr>
          <p:nvPr/>
        </p:nvSpPr>
        <p:spPr>
          <a:xfrm>
            <a:off x="60672" y="141103"/>
            <a:ext cx="3020154" cy="849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PE" sz="3600">
                <a:effectLst/>
                <a:latin typeface="Comic Sans MS" panose="030F0702030302020204" pitchFamily="66" charset="0"/>
                <a:cs typeface="Calibri Light" panose="020F0302020204030204" pitchFamily="34" charset="0"/>
              </a:rPr>
              <a:t>Resultados</a:t>
            </a:r>
          </a:p>
        </p:txBody>
      </p:sp>
      <p:sp>
        <p:nvSpPr>
          <p:cNvPr id="3" name="Rectángulo 2"/>
          <p:cNvSpPr/>
          <p:nvPr/>
        </p:nvSpPr>
        <p:spPr>
          <a:xfrm>
            <a:off x="282993" y="5434533"/>
            <a:ext cx="8692265" cy="668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dirty="0">
                <a:solidFill>
                  <a:srgbClr val="118736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Durante el proceso de crecimiento de la película de MgF</a:t>
            </a:r>
            <a:r>
              <a:rPr lang="es-PE" baseline="-25000" dirty="0">
                <a:solidFill>
                  <a:srgbClr val="118736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s-PE" dirty="0">
                <a:solidFill>
                  <a:srgbClr val="118736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, el substrato se </a:t>
            </a:r>
            <a:r>
              <a:rPr lang="es-PE" dirty="0">
                <a:solidFill>
                  <a:srgbClr val="00B05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mantiene estático (</a:t>
            </a:r>
            <a:r>
              <a:rPr lang="es-PE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línea roja</a:t>
            </a:r>
            <a:r>
              <a:rPr lang="es-PE" dirty="0">
                <a:solidFill>
                  <a:srgbClr val="00B05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), se mantiene rotando (</a:t>
            </a:r>
            <a:r>
              <a:rPr lang="es-PE" dirty="0"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línea negra</a:t>
            </a:r>
            <a:r>
              <a:rPr lang="es-PE" dirty="0">
                <a:solidFill>
                  <a:srgbClr val="00B05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). </a:t>
            </a:r>
            <a:endParaRPr lang="es-PE" dirty="0">
              <a:solidFill>
                <a:srgbClr val="00B050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48 Rectángulo redondeado"/>
          <p:cNvSpPr/>
          <p:nvPr/>
        </p:nvSpPr>
        <p:spPr>
          <a:xfrm>
            <a:off x="3384185" y="1114088"/>
            <a:ext cx="2070231" cy="308906"/>
          </a:xfrm>
          <a:prstGeom prst="roundRect">
            <a:avLst/>
          </a:prstGeom>
          <a:solidFill>
            <a:srgbClr val="2C5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386" tIns="44193" rIns="88386" bIns="44193" rtlCol="0" anchor="ctr"/>
          <a:lstStyle/>
          <a:p>
            <a:pPr algn="ctr"/>
            <a:r>
              <a:rPr lang="es-ES" sz="20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Elipsometría</a:t>
            </a:r>
            <a:endParaRPr lang="en-US" sz="20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0A88FE65-27C3-4E9F-A730-B590671DFC93}"/>
              </a:ext>
            </a:extLst>
          </p:cNvPr>
          <p:cNvCxnSpPr/>
          <p:nvPr/>
        </p:nvCxnSpPr>
        <p:spPr>
          <a:xfrm flipV="1">
            <a:off x="2640383" y="5383044"/>
            <a:ext cx="6105632" cy="31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C5C5E5D3-6D8E-4C31-9984-D9EC249A8524}"/>
              </a:ext>
            </a:extLst>
          </p:cNvPr>
          <p:cNvCxnSpPr/>
          <p:nvPr/>
        </p:nvCxnSpPr>
        <p:spPr>
          <a:xfrm flipV="1">
            <a:off x="4715030" y="1840158"/>
            <a:ext cx="798" cy="33618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5E0B0007-AE77-4D6C-8F81-C8A3E5FFE155}"/>
              </a:ext>
            </a:extLst>
          </p:cNvPr>
          <p:cNvCxnSpPr>
            <a:cxnSpLocks/>
          </p:cNvCxnSpPr>
          <p:nvPr/>
        </p:nvCxnSpPr>
        <p:spPr>
          <a:xfrm flipV="1">
            <a:off x="8945563" y="3550295"/>
            <a:ext cx="29695" cy="239539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Fußzeilenplatzhalter 2">
            <a:extLst>
              <a:ext uri="{FF2B5EF4-FFF2-40B4-BE49-F238E27FC236}">
                <a16:creationId xmlns:a16="http://schemas.microsoft.com/office/drawing/2014/main" id="{BCA16419-40E3-41D8-B145-7F30C45C4300}"/>
              </a:ext>
            </a:extLst>
          </p:cNvPr>
          <p:cNvSpPr txBox="1">
            <a:spLocks/>
          </p:cNvSpPr>
          <p:nvPr/>
        </p:nvSpPr>
        <p:spPr>
          <a:xfrm>
            <a:off x="2317504" y="6203226"/>
            <a:ext cx="3590764" cy="5122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PE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PE"/>
              <a:t>Thin Films Laboratory – Physics Section</a:t>
            </a:r>
          </a:p>
          <a:p>
            <a:r>
              <a:rPr lang="es-PE"/>
              <a:t>*ggalvez@pucp.edu.pe</a:t>
            </a:r>
            <a:endParaRPr lang="es-PE" dirty="0"/>
          </a:p>
        </p:txBody>
      </p:sp>
      <p:sp>
        <p:nvSpPr>
          <p:cNvPr id="26" name="Datumsplatzhalter 1">
            <a:extLst>
              <a:ext uri="{FF2B5EF4-FFF2-40B4-BE49-F238E27FC236}">
                <a16:creationId xmlns:a16="http://schemas.microsoft.com/office/drawing/2014/main" id="{5B84CC46-18A2-4B32-84BC-64B22C709842}"/>
              </a:ext>
            </a:extLst>
          </p:cNvPr>
          <p:cNvSpPr txBox="1">
            <a:spLocks/>
          </p:cNvSpPr>
          <p:nvPr/>
        </p:nvSpPr>
        <p:spPr>
          <a:xfrm>
            <a:off x="620476" y="6275556"/>
            <a:ext cx="1416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PE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PE"/>
              <a:t>17/11/2025</a:t>
            </a:r>
            <a:endParaRPr lang="es-PE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F65077CE-CEDF-4AF8-8668-12566979E640}"/>
              </a:ext>
            </a:extLst>
          </p:cNvPr>
          <p:cNvSpPr/>
          <p:nvPr/>
        </p:nvSpPr>
        <p:spPr>
          <a:xfrm>
            <a:off x="238737" y="1440897"/>
            <a:ext cx="83945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2000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Variación del espesor % de la película de MgF</a:t>
            </a:r>
            <a:r>
              <a:rPr lang="es-PE" sz="2000" baseline="-25000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s-PE" sz="2000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 a lo largo del diámetro</a:t>
            </a:r>
            <a:endParaRPr lang="es-PE" sz="2000" dirty="0">
              <a:solidFill>
                <a:srgbClr val="FF0000"/>
              </a:solidFill>
            </a:endParaRPr>
          </a:p>
        </p:txBody>
      </p: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088DC799-13F0-4FDD-920B-4AFAE6CAA8DA}"/>
              </a:ext>
            </a:extLst>
          </p:cNvPr>
          <p:cNvCxnSpPr>
            <a:cxnSpLocks/>
          </p:cNvCxnSpPr>
          <p:nvPr/>
        </p:nvCxnSpPr>
        <p:spPr>
          <a:xfrm flipV="1">
            <a:off x="173402" y="1961884"/>
            <a:ext cx="0" cy="25703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9" name="Imagen 28">
            <a:extLst>
              <a:ext uri="{FF2B5EF4-FFF2-40B4-BE49-F238E27FC236}">
                <a16:creationId xmlns:a16="http://schemas.microsoft.com/office/drawing/2014/main" id="{45569CD7-926B-4887-B299-E090E768E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7265" y="2113240"/>
            <a:ext cx="3762375" cy="2914650"/>
          </a:xfrm>
          <a:prstGeom prst="rect">
            <a:avLst/>
          </a:prstGeom>
        </p:spPr>
      </p:pic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45FB0360-38CF-4C4C-9394-FC5FDEB4BB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2952609"/>
              </p:ext>
            </p:extLst>
          </p:nvPr>
        </p:nvGraphicFramePr>
        <p:xfrm>
          <a:off x="-72520" y="1533661"/>
          <a:ext cx="5310187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9802154" imgH="7502520" progId="Origin95.Graph">
                  <p:embed/>
                </p:oleObj>
              </mc:Choice>
              <mc:Fallback>
                <p:oleObj name="Graph" r:id="rId4" imgW="9802154" imgH="750252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72520" y="1533661"/>
                        <a:ext cx="5310187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78791846-460D-4094-A1CA-86F0F582CE67}"/>
              </a:ext>
            </a:extLst>
          </p:cNvPr>
          <p:cNvCxnSpPr/>
          <p:nvPr/>
        </p:nvCxnSpPr>
        <p:spPr>
          <a:xfrm flipV="1">
            <a:off x="324439" y="1828694"/>
            <a:ext cx="6105632" cy="31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6406319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s-PE"/>
              <a:t>Page </a:t>
            </a:r>
            <a:fld id="{FED68624-7B91-41F1-A7BB-CD21C2976D1C}" type="slidenum">
              <a:rPr lang="es-PE" smtClean="0"/>
              <a:pPr/>
              <a:t>18</a:t>
            </a:fld>
            <a:endParaRPr lang="es-PE" dirty="0"/>
          </a:p>
        </p:txBody>
      </p:sp>
      <p:sp>
        <p:nvSpPr>
          <p:cNvPr id="2" name="Rectángulo 1"/>
          <p:cNvSpPr/>
          <p:nvPr/>
        </p:nvSpPr>
        <p:spPr>
          <a:xfrm>
            <a:off x="158200" y="1474776"/>
            <a:ext cx="80663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2000" dirty="0">
                <a:solidFill>
                  <a:srgbClr val="F74937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Para la medida de la adherencia se usó la norma ASTM D3359. </a:t>
            </a:r>
            <a:endParaRPr lang="es-PE" sz="2000" dirty="0">
              <a:solidFill>
                <a:srgbClr val="F74937"/>
              </a:solidFill>
            </a:endParaRPr>
          </a:p>
        </p:txBody>
      </p:sp>
      <p:sp>
        <p:nvSpPr>
          <p:cNvPr id="17" name="Titel 4"/>
          <p:cNvSpPr txBox="1">
            <a:spLocks/>
          </p:cNvSpPr>
          <p:nvPr/>
        </p:nvSpPr>
        <p:spPr>
          <a:xfrm>
            <a:off x="60672" y="180860"/>
            <a:ext cx="3020154" cy="849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PE" sz="3600">
                <a:effectLst/>
                <a:latin typeface="Comic Sans MS" panose="030F0702030302020204" pitchFamily="66" charset="0"/>
                <a:cs typeface="Calibri Light" panose="020F0302020204030204" pitchFamily="34" charset="0"/>
              </a:rPr>
              <a:t>Resultados</a:t>
            </a:r>
          </a:p>
        </p:txBody>
      </p:sp>
      <p:sp>
        <p:nvSpPr>
          <p:cNvPr id="20" name="48 Rectángulo redondeado"/>
          <p:cNvSpPr/>
          <p:nvPr/>
        </p:nvSpPr>
        <p:spPr>
          <a:xfrm>
            <a:off x="3238757" y="1128560"/>
            <a:ext cx="2070231" cy="308906"/>
          </a:xfrm>
          <a:prstGeom prst="roundRect">
            <a:avLst/>
          </a:prstGeom>
          <a:solidFill>
            <a:srgbClr val="2C5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386" tIns="44193" rIns="88386" bIns="44193" rtlCol="0" anchor="ctr"/>
          <a:lstStyle/>
          <a:p>
            <a:pPr algn="ctr"/>
            <a:r>
              <a:rPr lang="es-ES" sz="20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Adherencia</a:t>
            </a:r>
            <a:endParaRPr lang="en-US" sz="20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1" name="Fußzeilenplatzhalter 2">
            <a:extLst>
              <a:ext uri="{FF2B5EF4-FFF2-40B4-BE49-F238E27FC236}">
                <a16:creationId xmlns:a16="http://schemas.microsoft.com/office/drawing/2014/main" id="{34A71B6D-C6D4-479F-B8FA-EEE15C684721}"/>
              </a:ext>
            </a:extLst>
          </p:cNvPr>
          <p:cNvSpPr txBox="1">
            <a:spLocks/>
          </p:cNvSpPr>
          <p:nvPr/>
        </p:nvSpPr>
        <p:spPr>
          <a:xfrm>
            <a:off x="2317504" y="6203226"/>
            <a:ext cx="3590764" cy="5122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PE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PE"/>
              <a:t>Thin Films Laboratory – Physics Section</a:t>
            </a:r>
          </a:p>
          <a:p>
            <a:r>
              <a:rPr lang="es-PE"/>
              <a:t>*ggalvez@pucp.edu.pe</a:t>
            </a:r>
            <a:endParaRPr lang="es-PE" dirty="0"/>
          </a:p>
        </p:txBody>
      </p:sp>
      <p:sp>
        <p:nvSpPr>
          <p:cNvPr id="12" name="Datumsplatzhalter 1">
            <a:extLst>
              <a:ext uri="{FF2B5EF4-FFF2-40B4-BE49-F238E27FC236}">
                <a16:creationId xmlns:a16="http://schemas.microsoft.com/office/drawing/2014/main" id="{7EB1A5F9-8A51-416D-97F3-18DF8E502582}"/>
              </a:ext>
            </a:extLst>
          </p:cNvPr>
          <p:cNvSpPr txBox="1">
            <a:spLocks/>
          </p:cNvSpPr>
          <p:nvPr/>
        </p:nvSpPr>
        <p:spPr>
          <a:xfrm>
            <a:off x="620476" y="6275556"/>
            <a:ext cx="1416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PE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PE"/>
              <a:t>17/11/2025</a:t>
            </a:r>
            <a:endParaRPr lang="es-PE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A2C66D40-C3FA-453C-9EE4-3D3AC3359A04}"/>
              </a:ext>
            </a:extLst>
          </p:cNvPr>
          <p:cNvSpPr/>
          <p:nvPr/>
        </p:nvSpPr>
        <p:spPr>
          <a:xfrm>
            <a:off x="3756445" y="5029101"/>
            <a:ext cx="5065719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PE" sz="2000" dirty="0">
                <a:solidFill>
                  <a:srgbClr val="0000CC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Los resultados muestran, según norma ASTM, una calidad de adherencia de 5B</a:t>
            </a:r>
            <a:endParaRPr lang="es-PE" sz="2000" dirty="0">
              <a:solidFill>
                <a:srgbClr val="0000CC"/>
              </a:solidFill>
            </a:endParaRPr>
          </a:p>
        </p:txBody>
      </p:sp>
      <p:pic>
        <p:nvPicPr>
          <p:cNvPr id="11266" name="Picture 2" descr="https://cdn.prod.website-files.com/5897fc2c176071a2715ce48c/66c35c09d0bf609ded63445b_66c35becd69a141fecf06957_ASTM%2520Adhesion%2520Standards.png">
            <a:extLst>
              <a:ext uri="{FF2B5EF4-FFF2-40B4-BE49-F238E27FC236}">
                <a16:creationId xmlns:a16="http://schemas.microsoft.com/office/drawing/2014/main" id="{0B162168-2F47-46EE-AE41-FE8A94EC9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1" y="2054441"/>
            <a:ext cx="2998047" cy="388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834ED43F-70BB-41CD-A227-FDD542BDD0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080" y="2212146"/>
            <a:ext cx="2483989" cy="1579240"/>
          </a:xfrm>
          <a:prstGeom prst="rect">
            <a:avLst/>
          </a:prstGeom>
        </p:spPr>
      </p:pic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8309F502-3C3F-4668-ADB4-4F36A87EDD1E}"/>
              </a:ext>
            </a:extLst>
          </p:cNvPr>
          <p:cNvCxnSpPr/>
          <p:nvPr/>
        </p:nvCxnSpPr>
        <p:spPr>
          <a:xfrm flipV="1">
            <a:off x="2729784" y="5931773"/>
            <a:ext cx="6105632" cy="31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289520DD-F321-4DC1-9206-0DB7B0EF4CEC}"/>
              </a:ext>
            </a:extLst>
          </p:cNvPr>
          <p:cNvCxnSpPr>
            <a:cxnSpLocks/>
          </p:cNvCxnSpPr>
          <p:nvPr/>
        </p:nvCxnSpPr>
        <p:spPr>
          <a:xfrm flipV="1">
            <a:off x="8996423" y="3265006"/>
            <a:ext cx="1163" cy="25270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086C56E0-D28A-4712-9771-17B7BFFAF388}"/>
              </a:ext>
            </a:extLst>
          </p:cNvPr>
          <p:cNvCxnSpPr>
            <a:cxnSpLocks/>
          </p:cNvCxnSpPr>
          <p:nvPr/>
        </p:nvCxnSpPr>
        <p:spPr>
          <a:xfrm flipH="1" flipV="1">
            <a:off x="3039976" y="2863343"/>
            <a:ext cx="9791" cy="251970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E35EE57C-745E-4E84-9279-7F5E626FB991}"/>
              </a:ext>
            </a:extLst>
          </p:cNvPr>
          <p:cNvCxnSpPr/>
          <p:nvPr/>
        </p:nvCxnSpPr>
        <p:spPr>
          <a:xfrm flipV="1">
            <a:off x="197956" y="1988754"/>
            <a:ext cx="6105632" cy="31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Cinta D3359">
            <a:hlinkClick r:id="" action="ppaction://media"/>
            <a:extLst>
              <a:ext uri="{FF2B5EF4-FFF2-40B4-BE49-F238E27FC236}">
                <a16:creationId xmlns:a16="http://schemas.microsoft.com/office/drawing/2014/main" id="{AB4B8037-58C7-4CE3-A674-CA923636A1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28841" y="3040535"/>
            <a:ext cx="2989405" cy="1816998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9BF78B8E-0374-4297-96F5-1F32218AF5E6}"/>
              </a:ext>
            </a:extLst>
          </p:cNvPr>
          <p:cNvSpPr/>
          <p:nvPr/>
        </p:nvSpPr>
        <p:spPr>
          <a:xfrm>
            <a:off x="3611629" y="3932748"/>
            <a:ext cx="1763721" cy="3725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PE" dirty="0">
                <a:solidFill>
                  <a:srgbClr val="118736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Espejo rayado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97CC8309-8E6A-4FF9-9A1F-6481FAEB1302}"/>
              </a:ext>
            </a:extLst>
          </p:cNvPr>
          <p:cNvSpPr/>
          <p:nvPr/>
        </p:nvSpPr>
        <p:spPr>
          <a:xfrm>
            <a:off x="6347504" y="2468402"/>
            <a:ext cx="2049483" cy="3725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PE" dirty="0">
                <a:solidFill>
                  <a:srgbClr val="118736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Retiro de la cinta</a:t>
            </a:r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3BFC204B-24C9-4B95-9D87-7ED1816310E9}"/>
              </a:ext>
            </a:extLst>
          </p:cNvPr>
          <p:cNvCxnSpPr>
            <a:cxnSpLocks/>
          </p:cNvCxnSpPr>
          <p:nvPr/>
        </p:nvCxnSpPr>
        <p:spPr>
          <a:xfrm flipV="1">
            <a:off x="106019" y="2123297"/>
            <a:ext cx="0" cy="227522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86810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88099" y="174836"/>
            <a:ext cx="8693063" cy="849900"/>
          </a:xfrm>
        </p:spPr>
        <p:txBody>
          <a:bodyPr>
            <a:normAutofit/>
          </a:bodyPr>
          <a:lstStyle/>
          <a:p>
            <a:r>
              <a:rPr lang="en-US" sz="27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s-PE"/>
              <a:t>Page </a:t>
            </a:r>
            <a:fld id="{FED68624-7B91-41F1-A7BB-CD21C2976D1C}" type="slidenum">
              <a:rPr lang="es-PE" smtClean="0"/>
              <a:pPr/>
              <a:t>19</a:t>
            </a:fld>
            <a:endParaRPr lang="es-PE" dirty="0"/>
          </a:p>
        </p:txBody>
      </p:sp>
      <p:sp>
        <p:nvSpPr>
          <p:cNvPr id="14" name="Titel 4"/>
          <p:cNvSpPr txBox="1">
            <a:spLocks/>
          </p:cNvSpPr>
          <p:nvPr/>
        </p:nvSpPr>
        <p:spPr>
          <a:xfrm>
            <a:off x="60672" y="141103"/>
            <a:ext cx="3020154" cy="849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PE" sz="3600">
                <a:effectLst/>
                <a:latin typeface="Comic Sans MS" panose="030F0702030302020204" pitchFamily="66" charset="0"/>
                <a:cs typeface="Calibri Light" panose="020F0302020204030204" pitchFamily="34" charset="0"/>
              </a:rPr>
              <a:t>Resultados</a:t>
            </a:r>
          </a:p>
        </p:txBody>
      </p:sp>
      <p:sp>
        <p:nvSpPr>
          <p:cNvPr id="13" name="Fußzeilenplatzhalter 2">
            <a:extLst>
              <a:ext uri="{FF2B5EF4-FFF2-40B4-BE49-F238E27FC236}">
                <a16:creationId xmlns:a16="http://schemas.microsoft.com/office/drawing/2014/main" id="{3DDB5A9F-73D4-480A-986C-093DF654098F}"/>
              </a:ext>
            </a:extLst>
          </p:cNvPr>
          <p:cNvSpPr txBox="1">
            <a:spLocks/>
          </p:cNvSpPr>
          <p:nvPr/>
        </p:nvSpPr>
        <p:spPr>
          <a:xfrm>
            <a:off x="2317504" y="6203226"/>
            <a:ext cx="3590764" cy="5122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PE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PE"/>
              <a:t>Thin Films Laboratory – Physics Section</a:t>
            </a:r>
          </a:p>
          <a:p>
            <a:r>
              <a:rPr lang="es-PE"/>
              <a:t>*ggalvez@pucp.edu.pe</a:t>
            </a:r>
            <a:endParaRPr lang="es-PE" dirty="0"/>
          </a:p>
        </p:txBody>
      </p:sp>
      <p:sp>
        <p:nvSpPr>
          <p:cNvPr id="15" name="Datumsplatzhalter 1">
            <a:extLst>
              <a:ext uri="{FF2B5EF4-FFF2-40B4-BE49-F238E27FC236}">
                <a16:creationId xmlns:a16="http://schemas.microsoft.com/office/drawing/2014/main" id="{23EADAA8-33EB-4FD6-90DB-F2AF0F52E5CA}"/>
              </a:ext>
            </a:extLst>
          </p:cNvPr>
          <p:cNvSpPr txBox="1">
            <a:spLocks/>
          </p:cNvSpPr>
          <p:nvPr/>
        </p:nvSpPr>
        <p:spPr>
          <a:xfrm>
            <a:off x="620476" y="6275556"/>
            <a:ext cx="1416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PE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PE"/>
              <a:t>17/11/2025</a:t>
            </a:r>
            <a:endParaRPr lang="es-PE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07187BB0-1951-4FA8-852B-B8DA164243A5}"/>
              </a:ext>
            </a:extLst>
          </p:cNvPr>
          <p:cNvSpPr/>
          <p:nvPr/>
        </p:nvSpPr>
        <p:spPr>
          <a:xfrm>
            <a:off x="157342" y="1135059"/>
            <a:ext cx="86930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2000" dirty="0">
                <a:solidFill>
                  <a:srgbClr val="F74937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Espejo esférico de aluminio y capa protectora de fluoruro de magnesio</a:t>
            </a:r>
            <a:endParaRPr lang="es-PE" sz="2000" dirty="0">
              <a:solidFill>
                <a:srgbClr val="F74937"/>
              </a:solidFill>
            </a:endParaRPr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411D7B0E-470C-42BA-B558-435D678B851F}"/>
              </a:ext>
            </a:extLst>
          </p:cNvPr>
          <p:cNvCxnSpPr>
            <a:cxnSpLocks/>
          </p:cNvCxnSpPr>
          <p:nvPr/>
        </p:nvCxnSpPr>
        <p:spPr>
          <a:xfrm flipV="1">
            <a:off x="157780" y="4147930"/>
            <a:ext cx="0" cy="163568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C4FE96F0-F3DF-4ACE-B60B-750548304A8C}"/>
              </a:ext>
            </a:extLst>
          </p:cNvPr>
          <p:cNvCxnSpPr>
            <a:cxnSpLocks/>
          </p:cNvCxnSpPr>
          <p:nvPr/>
        </p:nvCxnSpPr>
        <p:spPr>
          <a:xfrm flipV="1">
            <a:off x="4611837" y="2478662"/>
            <a:ext cx="0" cy="271539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3B2765FB-9EE0-480F-B03E-AF3F0E2A72D4}"/>
              </a:ext>
            </a:extLst>
          </p:cNvPr>
          <p:cNvCxnSpPr/>
          <p:nvPr/>
        </p:nvCxnSpPr>
        <p:spPr>
          <a:xfrm flipH="1">
            <a:off x="250100" y="1628618"/>
            <a:ext cx="7785468" cy="170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BB9970AF-4CB4-4195-B703-50B9A4E56CCE}"/>
              </a:ext>
            </a:extLst>
          </p:cNvPr>
          <p:cNvCxnSpPr>
            <a:cxnSpLocks/>
          </p:cNvCxnSpPr>
          <p:nvPr/>
        </p:nvCxnSpPr>
        <p:spPr>
          <a:xfrm flipV="1">
            <a:off x="8981162" y="1658918"/>
            <a:ext cx="0" cy="152160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Rectángulo 25">
            <a:extLst>
              <a:ext uri="{FF2B5EF4-FFF2-40B4-BE49-F238E27FC236}">
                <a16:creationId xmlns:a16="http://schemas.microsoft.com/office/drawing/2014/main" id="{960F96F5-32E6-4F0A-A360-176AE5AD2FE1}"/>
              </a:ext>
            </a:extLst>
          </p:cNvPr>
          <p:cNvSpPr/>
          <p:nvPr/>
        </p:nvSpPr>
        <p:spPr>
          <a:xfrm>
            <a:off x="324847" y="5485101"/>
            <a:ext cx="5979699" cy="3725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dirty="0">
                <a:solidFill>
                  <a:srgbClr val="118736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Espesor de la capa de fluoruro de magnesio 195 nm. </a:t>
            </a:r>
            <a:endParaRPr lang="es-PE" dirty="0">
              <a:solidFill>
                <a:srgbClr val="118736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E23AD492-CA21-4BA5-AEE4-A016D3FF11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6823896"/>
              </p:ext>
            </p:extLst>
          </p:nvPr>
        </p:nvGraphicFramePr>
        <p:xfrm>
          <a:off x="-150442" y="1630049"/>
          <a:ext cx="5310187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9802154" imgH="7502520" progId="Origin95.Graph">
                  <p:embed/>
                </p:oleObj>
              </mc:Choice>
              <mc:Fallback>
                <p:oleObj name="Graph" r:id="rId3" imgW="9802154" imgH="750252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50442" y="1630049"/>
                        <a:ext cx="5310187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0F08BB77-4FEB-4AF6-9179-7E4B038EEB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8797089"/>
              </p:ext>
            </p:extLst>
          </p:nvPr>
        </p:nvGraphicFramePr>
        <p:xfrm>
          <a:off x="4288250" y="1595780"/>
          <a:ext cx="5310187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5" imgW="9802154" imgH="7502520" progId="Origin95.Graph">
                  <p:embed/>
                </p:oleObj>
              </mc:Choice>
              <mc:Fallback>
                <p:oleObj name="Graph" r:id="rId5" imgW="9802154" imgH="750252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88250" y="1595780"/>
                        <a:ext cx="5310187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81B8F9BE-8237-456C-B12F-6E88E734E222}"/>
              </a:ext>
            </a:extLst>
          </p:cNvPr>
          <p:cNvCxnSpPr/>
          <p:nvPr/>
        </p:nvCxnSpPr>
        <p:spPr>
          <a:xfrm flipV="1">
            <a:off x="2796044" y="5984781"/>
            <a:ext cx="6105632" cy="31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1854026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25468" y="173180"/>
            <a:ext cx="8693063" cy="849900"/>
          </a:xfrm>
        </p:spPr>
        <p:txBody>
          <a:bodyPr>
            <a:normAutofit/>
          </a:bodyPr>
          <a:lstStyle/>
          <a:p>
            <a:r>
              <a:rPr lang="es-PE" sz="3600">
                <a:effectLst/>
                <a:latin typeface="Comic Sans MS" panose="030F0702030302020204" pitchFamily="66" charset="0"/>
                <a:cs typeface="Calibri Light" panose="020F0302020204030204" pitchFamily="34" charset="0"/>
              </a:rPr>
              <a:t>Contenido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s-PE" dirty="0"/>
              <a:t>Page </a:t>
            </a:r>
            <a:fld id="{FED68624-7B91-41F1-A7BB-CD21C2976D1C}" type="slidenum">
              <a:rPr lang="es-PE" smtClean="0"/>
              <a:pPr/>
              <a:t>2</a:t>
            </a:fld>
            <a:endParaRPr lang="es-PE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D4CC845-FD93-4B4D-9F07-A69C20947114}"/>
              </a:ext>
            </a:extLst>
          </p:cNvPr>
          <p:cNvSpPr txBox="1"/>
          <p:nvPr/>
        </p:nvSpPr>
        <p:spPr>
          <a:xfrm>
            <a:off x="135678" y="1083048"/>
            <a:ext cx="5480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b="1" dirty="0">
                <a:latin typeface="Comic Sans MS" pitchFamily="66" charset="0"/>
                <a:cs typeface="Calibri Light" panose="020F0302020204030204" pitchFamily="34" charset="0"/>
              </a:rPr>
              <a:t>I. Introducción</a:t>
            </a:r>
            <a:endParaRPr lang="es-PE" b="1" dirty="0">
              <a:latin typeface="Comic Sans MS" pitchFamily="66" charset="0"/>
              <a:cs typeface="Calibri" panose="020F0502020204030204" pitchFamily="34" charset="0"/>
            </a:endParaRPr>
          </a:p>
          <a:p>
            <a:r>
              <a:rPr lang="es-PE" dirty="0">
                <a:latin typeface="Comic Sans MS" pitchFamily="66" charset="0"/>
                <a:cs typeface="Calibri" panose="020F0502020204030204" pitchFamily="34" charset="0"/>
              </a:rPr>
              <a:t> a. Espejos: </a:t>
            </a:r>
            <a:r>
              <a:rPr lang="es-PE" dirty="0">
                <a:latin typeface="Comic Sans MS" pitchFamily="66" charset="0"/>
              </a:rPr>
              <a:t>primera y segunda superficie</a:t>
            </a:r>
          </a:p>
          <a:p>
            <a:r>
              <a:rPr lang="es-PE" dirty="0">
                <a:latin typeface="Comic Sans MS" pitchFamily="66" charset="0"/>
                <a:cs typeface="Calibri" panose="020F0502020204030204" pitchFamily="34" charset="0"/>
              </a:rPr>
              <a:t> b. Reflexión especular y difusa</a:t>
            </a:r>
          </a:p>
          <a:p>
            <a:r>
              <a:rPr lang="es-ES" dirty="0">
                <a:latin typeface="Comic Sans MS" pitchFamily="66" charset="0"/>
                <a:cs typeface="Calibri Light" panose="020F0302020204030204" pitchFamily="34" charset="0"/>
              </a:rPr>
              <a:t> c. Importancia en la astronomía</a:t>
            </a:r>
            <a:endParaRPr lang="es-PE" dirty="0">
              <a:latin typeface="Comic Sans MS" pitchFamily="66" charset="0"/>
              <a:cs typeface="Calibri Light" panose="020F0302020204030204" pitchFamily="34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56272" y="2270125"/>
            <a:ext cx="48985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PE" b="1" dirty="0">
                <a:solidFill>
                  <a:srgbClr val="2E2EFF"/>
                </a:solidFill>
                <a:latin typeface="Comic Sans MS" pitchFamily="66" charset="0"/>
                <a:cs typeface="Calibri Light" panose="020F0302020204030204" pitchFamily="34" charset="0"/>
              </a:rPr>
              <a:t>II. Conceptos</a:t>
            </a:r>
          </a:p>
          <a:p>
            <a:pPr lvl="0"/>
            <a:r>
              <a:rPr lang="es-PE" dirty="0">
                <a:solidFill>
                  <a:srgbClr val="2E2EFF"/>
                </a:solidFill>
                <a:latin typeface="Comic Sans MS" pitchFamily="66" charset="0"/>
              </a:rPr>
              <a:t>  a. Materiales</a:t>
            </a:r>
          </a:p>
          <a:p>
            <a:pPr lvl="0"/>
            <a:r>
              <a:rPr lang="es-PE" dirty="0">
                <a:solidFill>
                  <a:srgbClr val="2E2EFF"/>
                </a:solidFill>
                <a:latin typeface="Comic Sans MS" pitchFamily="66" charset="0"/>
              </a:rPr>
              <a:t>  b. Películas delgadas</a:t>
            </a:r>
            <a:endParaRPr lang="es-PE" dirty="0">
              <a:solidFill>
                <a:srgbClr val="2E2EFF"/>
              </a:solidFill>
              <a:latin typeface="Comic Sans MS" pitchFamily="66" charset="0"/>
              <a:cs typeface="Calibri" panose="020F0502020204030204" pitchFamily="34" charset="0"/>
            </a:endParaRPr>
          </a:p>
          <a:p>
            <a:pPr lvl="0"/>
            <a:r>
              <a:rPr lang="es-PE" dirty="0">
                <a:solidFill>
                  <a:srgbClr val="2E2EFF"/>
                </a:solidFill>
                <a:latin typeface="Comic Sans MS" pitchFamily="66" charset="0"/>
                <a:cs typeface="Calibri" panose="020F0502020204030204" pitchFamily="34" charset="0"/>
              </a:rPr>
              <a:t>  c. Test de Ronchi</a:t>
            </a:r>
            <a:endParaRPr lang="es-PE" dirty="0">
              <a:solidFill>
                <a:srgbClr val="2E2EFF"/>
              </a:solidFill>
              <a:latin typeface="Comic Sans MS" pitchFamily="66" charset="0"/>
              <a:cs typeface="Calibri Light" panose="020F0302020204030204" pitchFamily="34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-39985" y="3501496"/>
            <a:ext cx="548010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PE" b="1" dirty="0">
                <a:solidFill>
                  <a:prstClr val="black"/>
                </a:solidFill>
                <a:latin typeface="Comic Sans MS" pitchFamily="66" charset="0"/>
              </a:rPr>
              <a:t>III. Experimental</a:t>
            </a:r>
          </a:p>
          <a:p>
            <a:pPr lvl="0"/>
            <a:r>
              <a:rPr lang="es-PE" b="1" dirty="0">
                <a:solidFill>
                  <a:prstClr val="black"/>
                </a:solidFill>
                <a:latin typeface="Comic Sans MS" pitchFamily="66" charset="0"/>
                <a:cs typeface="Calibri" panose="020F0502020204030204" pitchFamily="34" charset="0"/>
              </a:rPr>
              <a:t>  </a:t>
            </a:r>
            <a:r>
              <a:rPr lang="es-PE" dirty="0">
                <a:solidFill>
                  <a:prstClr val="black"/>
                </a:solidFill>
                <a:latin typeface="Comic Sans MS" pitchFamily="66" charset="0"/>
                <a:cs typeface="Calibri" panose="020F0502020204030204" pitchFamily="34" charset="0"/>
              </a:rPr>
              <a:t>a. Equipo de alto vacío, componentes</a:t>
            </a:r>
          </a:p>
          <a:p>
            <a:pPr lvl="0"/>
            <a:r>
              <a:rPr lang="es-PE" dirty="0">
                <a:solidFill>
                  <a:prstClr val="black"/>
                </a:solidFill>
                <a:latin typeface="Comic Sans MS" pitchFamily="66" charset="0"/>
                <a:cs typeface="Calibri" panose="020F0502020204030204" pitchFamily="34" charset="0"/>
              </a:rPr>
              <a:t>   b. Evaluación del substrato</a:t>
            </a:r>
          </a:p>
          <a:p>
            <a:pPr lvl="0"/>
            <a:r>
              <a:rPr lang="es-PE" dirty="0">
                <a:solidFill>
                  <a:prstClr val="black"/>
                </a:solidFill>
                <a:latin typeface="Comic Sans MS" pitchFamily="66" charset="0"/>
                <a:cs typeface="Calibri" panose="020F0502020204030204" pitchFamily="34" charset="0"/>
              </a:rPr>
              <a:t>   c. Limpieza del substrato</a:t>
            </a:r>
          </a:p>
          <a:p>
            <a:pPr lvl="0"/>
            <a:r>
              <a:rPr lang="es-PE" dirty="0">
                <a:solidFill>
                  <a:prstClr val="black"/>
                </a:solidFill>
                <a:latin typeface="Comic Sans MS" pitchFamily="66" charset="0"/>
                <a:cs typeface="Calibri" panose="020F0502020204030204" pitchFamily="34" charset="0"/>
              </a:rPr>
              <a:t>   d. Limpieza por plasma </a:t>
            </a:r>
          </a:p>
          <a:p>
            <a:pPr lvl="0"/>
            <a:r>
              <a:rPr lang="es-ES" dirty="0">
                <a:solidFill>
                  <a:prstClr val="black"/>
                </a:solidFill>
                <a:latin typeface="Comic Sans MS" pitchFamily="66" charset="0"/>
                <a:cs typeface="Calibri" panose="020F0502020204030204" pitchFamily="34" charset="0"/>
              </a:rPr>
              <a:t> </a:t>
            </a:r>
            <a:r>
              <a:rPr lang="es-PE" dirty="0">
                <a:solidFill>
                  <a:prstClr val="black"/>
                </a:solidFill>
                <a:latin typeface="Comic Sans MS" pitchFamily="66" charset="0"/>
                <a:cs typeface="Calibri" panose="020F0502020204030204" pitchFamily="34" charset="0"/>
              </a:rPr>
              <a:t>  e. Proceso de vacío</a:t>
            </a:r>
          </a:p>
          <a:p>
            <a:pPr lvl="0"/>
            <a:r>
              <a:rPr lang="es-ES" dirty="0">
                <a:solidFill>
                  <a:prstClr val="black"/>
                </a:solidFill>
                <a:latin typeface="Comic Sans MS" pitchFamily="66" charset="0"/>
                <a:cs typeface="Calibri" panose="020F0502020204030204" pitchFamily="34" charset="0"/>
              </a:rPr>
              <a:t> </a:t>
            </a:r>
            <a:r>
              <a:rPr lang="es-PE" dirty="0">
                <a:solidFill>
                  <a:prstClr val="black"/>
                </a:solidFill>
                <a:latin typeface="Comic Sans MS" pitchFamily="66" charset="0"/>
                <a:cs typeface="Calibri" panose="020F0502020204030204" pitchFamily="34" charset="0"/>
              </a:rPr>
              <a:t>  f. Crecimiento de las películas delgadas</a:t>
            </a:r>
            <a:endParaRPr lang="es-PE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2100" y="5538969"/>
            <a:ext cx="38967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PE" dirty="0">
                <a:solidFill>
                  <a:srgbClr val="2E2EFF"/>
                </a:solidFill>
                <a:latin typeface="Comic Sans MS" pitchFamily="66" charset="0"/>
                <a:cs typeface="Calibri Light" panose="020F0302020204030204" pitchFamily="34" charset="0"/>
              </a:rPr>
              <a:t>IV. Resultados y conclusiones</a:t>
            </a:r>
          </a:p>
        </p:txBody>
      </p:sp>
      <p:sp>
        <p:nvSpPr>
          <p:cNvPr id="15" name="Fußzeilenplatzhalter 2">
            <a:extLst>
              <a:ext uri="{FF2B5EF4-FFF2-40B4-BE49-F238E27FC236}">
                <a16:creationId xmlns:a16="http://schemas.microsoft.com/office/drawing/2014/main" id="{02919DD1-2B99-478C-925F-587267299C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25678" y="6204436"/>
            <a:ext cx="3590764" cy="512204"/>
          </a:xfrm>
        </p:spPr>
        <p:txBody>
          <a:bodyPr/>
          <a:lstStyle/>
          <a:p>
            <a:r>
              <a:rPr lang="es-PE" dirty="0"/>
              <a:t>Thin Films Laboratory – Physics Section</a:t>
            </a:r>
          </a:p>
          <a:p>
            <a:r>
              <a:rPr lang="es-PE" dirty="0"/>
              <a:t>*ggalvez@pucp.edu.pe</a:t>
            </a:r>
          </a:p>
        </p:txBody>
      </p:sp>
      <p:sp>
        <p:nvSpPr>
          <p:cNvPr id="16" name="Datumsplatzhalter 1">
            <a:extLst>
              <a:ext uri="{FF2B5EF4-FFF2-40B4-BE49-F238E27FC236}">
                <a16:creationId xmlns:a16="http://schemas.microsoft.com/office/drawing/2014/main" id="{BD706936-2275-4F45-AE2B-FAB6AFF456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276766"/>
            <a:ext cx="1416050" cy="365125"/>
          </a:xfrm>
        </p:spPr>
        <p:txBody>
          <a:bodyPr/>
          <a:lstStyle/>
          <a:p>
            <a:r>
              <a:rPr lang="es-PE" dirty="0"/>
              <a:t>17/11/2025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32DA9A31-B8DB-47BF-9729-3A70110F9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321" y="1096041"/>
            <a:ext cx="1107593" cy="82858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19A6EF1-B0A7-4EC8-82C4-802DF892E5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6689" y="1069537"/>
            <a:ext cx="1164186" cy="849900"/>
          </a:xfrm>
          <a:prstGeom prst="rect">
            <a:avLst/>
          </a:prstGeom>
        </p:spPr>
      </p:pic>
      <p:pic>
        <p:nvPicPr>
          <p:cNvPr id="12" name="Picture 2" descr="https://telescopioschile.cl/wp-content/uploads/2020/01/telescopio-espacial-james-webb.jpg">
            <a:extLst>
              <a:ext uri="{FF2B5EF4-FFF2-40B4-BE49-F238E27FC236}">
                <a16:creationId xmlns:a16="http://schemas.microsoft.com/office/drawing/2014/main" id="{EB5BFA80-B63A-4A59-8143-423B3F645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899" y="1763976"/>
            <a:ext cx="1392903" cy="92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No hay ninguna descripción de la foto disponible.">
            <a:extLst>
              <a:ext uri="{FF2B5EF4-FFF2-40B4-BE49-F238E27FC236}">
                <a16:creationId xmlns:a16="http://schemas.microsoft.com/office/drawing/2014/main" id="{28344304-BE28-4944-92D5-AFA438E32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386" y="1966292"/>
            <a:ext cx="1191936" cy="125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1A1467B4-D96C-4E3C-B063-F28A367B8C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854" y="2475824"/>
            <a:ext cx="1362254" cy="1400094"/>
          </a:xfrm>
          <a:prstGeom prst="rect">
            <a:avLst/>
          </a:prstGeom>
        </p:spPr>
      </p:pic>
      <p:pic>
        <p:nvPicPr>
          <p:cNvPr id="19" name="Picture 4" descr="Foto">
            <a:extLst>
              <a:ext uri="{FF2B5EF4-FFF2-40B4-BE49-F238E27FC236}">
                <a16:creationId xmlns:a16="http://schemas.microsoft.com/office/drawing/2014/main" id="{9EACF1AC-B54F-47BF-9E1F-34F75A4D5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888" y="3067676"/>
            <a:ext cx="1191936" cy="890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 descr="SISTEMA">
            <a:extLst>
              <a:ext uri="{FF2B5EF4-FFF2-40B4-BE49-F238E27FC236}">
                <a16:creationId xmlns:a16="http://schemas.microsoft.com/office/drawing/2014/main" id="{3D293982-CB2D-4956-8A19-808F33D5F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234" y="3284442"/>
            <a:ext cx="1227294" cy="941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Imagen 003">
            <a:extLst>
              <a:ext uri="{FF2B5EF4-FFF2-40B4-BE49-F238E27FC236}">
                <a16:creationId xmlns:a16="http://schemas.microsoft.com/office/drawing/2014/main" id="{C0991999-994F-4EAD-954E-8F52D2F93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34250" y="4214137"/>
            <a:ext cx="955055" cy="8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9">
            <a:extLst>
              <a:ext uri="{FF2B5EF4-FFF2-40B4-BE49-F238E27FC236}">
                <a16:creationId xmlns:a16="http://schemas.microsoft.com/office/drawing/2014/main" id="{AC787945-2FD5-4EB9-87FA-513041EA2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45833" y="3866496"/>
            <a:ext cx="1191936" cy="895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06933B1F-C456-4E47-9874-84976CCD971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862" y="4285086"/>
            <a:ext cx="1372479" cy="1055540"/>
          </a:xfrm>
          <a:prstGeom prst="rect">
            <a:avLst/>
          </a:prstGeom>
        </p:spPr>
      </p:pic>
      <p:graphicFrame>
        <p:nvGraphicFramePr>
          <p:cNvPr id="24" name="Objeto 23">
            <a:extLst>
              <a:ext uri="{FF2B5EF4-FFF2-40B4-BE49-F238E27FC236}">
                <a16:creationId xmlns:a16="http://schemas.microsoft.com/office/drawing/2014/main" id="{90ED882D-B4FC-44DD-98B9-954CC4F4AD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5572123"/>
              </p:ext>
            </p:extLst>
          </p:nvPr>
        </p:nvGraphicFramePr>
        <p:xfrm>
          <a:off x="4458107" y="5203827"/>
          <a:ext cx="1211645" cy="9272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6" imgW="9802154" imgH="7502520" progId="Origin95.Graph">
                  <p:embed/>
                </p:oleObj>
              </mc:Choice>
              <mc:Fallback>
                <p:oleObj name="Graph" r:id="rId16" imgW="9802154" imgH="7502520" progId="Origin95.Graph">
                  <p:embed/>
                  <p:pic>
                    <p:nvPicPr>
                      <p:cNvPr id="10" name="Objeto 9">
                        <a:extLst>
                          <a:ext uri="{FF2B5EF4-FFF2-40B4-BE49-F238E27FC236}">
                            <a16:creationId xmlns:a16="http://schemas.microsoft.com/office/drawing/2014/main" id="{EC64EE1A-1A98-4625-9F49-F90840909B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458107" y="5203827"/>
                        <a:ext cx="1211645" cy="9272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to 24">
            <a:extLst>
              <a:ext uri="{FF2B5EF4-FFF2-40B4-BE49-F238E27FC236}">
                <a16:creationId xmlns:a16="http://schemas.microsoft.com/office/drawing/2014/main" id="{9DA0D932-30ED-434E-AC4C-85BDBBA056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0027453"/>
              </p:ext>
            </p:extLst>
          </p:nvPr>
        </p:nvGraphicFramePr>
        <p:xfrm>
          <a:off x="5542240" y="5058187"/>
          <a:ext cx="1148649" cy="8790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8" imgW="9802154" imgH="7502520" progId="Origin95.Graph">
                  <p:embed/>
                </p:oleObj>
              </mc:Choice>
              <mc:Fallback>
                <p:oleObj name="Graph" r:id="rId18" imgW="9802154" imgH="7502520" progId="Origin95.Graph">
                  <p:embed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1B0099BC-FF2E-4FE0-B744-0D8251AF3B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5542240" y="5058187"/>
                        <a:ext cx="1148649" cy="8790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to 25">
            <a:extLst>
              <a:ext uri="{FF2B5EF4-FFF2-40B4-BE49-F238E27FC236}">
                <a16:creationId xmlns:a16="http://schemas.microsoft.com/office/drawing/2014/main" id="{6ABF4C70-B0B6-4E5D-98E7-7EB195A999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2178084"/>
              </p:ext>
            </p:extLst>
          </p:nvPr>
        </p:nvGraphicFramePr>
        <p:xfrm>
          <a:off x="6536557" y="5212436"/>
          <a:ext cx="1172205" cy="897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0" imgW="9802154" imgH="7502520" progId="Origin95.Graph">
                  <p:embed/>
                </p:oleObj>
              </mc:Choice>
              <mc:Fallback>
                <p:oleObj name="Graph" r:id="rId20" imgW="9802154" imgH="7502520" progId="Origin95.Graph">
                  <p:embed/>
                  <p:pic>
                    <p:nvPicPr>
                      <p:cNvPr id="6" name="Objeto 5">
                        <a:extLst>
                          <a:ext uri="{FF2B5EF4-FFF2-40B4-BE49-F238E27FC236}">
                            <a16:creationId xmlns:a16="http://schemas.microsoft.com/office/drawing/2014/main" id="{04CE3F0C-6F7A-407E-ADFB-78AE04496A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6536557" y="5212436"/>
                        <a:ext cx="1172205" cy="897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Imagen 26">
            <a:extLst>
              <a:ext uri="{FF2B5EF4-FFF2-40B4-BE49-F238E27FC236}">
                <a16:creationId xmlns:a16="http://schemas.microsoft.com/office/drawing/2014/main" id="{64A7D8F7-6F8B-4A32-9A35-7DAE4C59E20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8046" y="2058661"/>
            <a:ext cx="1107593" cy="125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762420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s-PE"/>
              <a:t>Page </a:t>
            </a:r>
            <a:fld id="{FED68624-7B91-41F1-A7BB-CD21C2976D1C}" type="slidenum">
              <a:rPr lang="es-PE" smtClean="0"/>
              <a:pPr/>
              <a:t>20</a:t>
            </a:fld>
            <a:endParaRPr lang="es-PE" dirty="0"/>
          </a:p>
        </p:txBody>
      </p:sp>
      <p:sp>
        <p:nvSpPr>
          <p:cNvPr id="27" name="Titel 4"/>
          <p:cNvSpPr txBox="1">
            <a:spLocks/>
          </p:cNvSpPr>
          <p:nvPr/>
        </p:nvSpPr>
        <p:spPr>
          <a:xfrm>
            <a:off x="60671" y="200624"/>
            <a:ext cx="8693063" cy="849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dirty="0">
                <a:effectLst/>
                <a:latin typeface="Comic Sans MS" panose="030F0702030302020204" pitchFamily="66" charset="0"/>
                <a:cs typeface="Calibri Light" panose="020F0302020204030204" pitchFamily="34" charset="0"/>
              </a:rPr>
              <a:t>Conclusions</a:t>
            </a:r>
          </a:p>
        </p:txBody>
      </p:sp>
      <p:sp>
        <p:nvSpPr>
          <p:cNvPr id="7" name="Fußzeilenplatzhalter 2">
            <a:extLst>
              <a:ext uri="{FF2B5EF4-FFF2-40B4-BE49-F238E27FC236}">
                <a16:creationId xmlns:a16="http://schemas.microsoft.com/office/drawing/2014/main" id="{A8BDA275-4CBD-40FE-8E6E-175ACCE80605}"/>
              </a:ext>
            </a:extLst>
          </p:cNvPr>
          <p:cNvSpPr txBox="1">
            <a:spLocks/>
          </p:cNvSpPr>
          <p:nvPr/>
        </p:nvSpPr>
        <p:spPr>
          <a:xfrm>
            <a:off x="2317504" y="6203226"/>
            <a:ext cx="3590764" cy="5122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PE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PE"/>
              <a:t>Thin Films Laboratory – Physics Section</a:t>
            </a:r>
          </a:p>
          <a:p>
            <a:r>
              <a:rPr lang="es-PE"/>
              <a:t>*ggalvez@pucp.edu.pe</a:t>
            </a:r>
            <a:endParaRPr lang="es-PE" dirty="0"/>
          </a:p>
        </p:txBody>
      </p:sp>
      <p:sp>
        <p:nvSpPr>
          <p:cNvPr id="8" name="Datumsplatzhalter 1">
            <a:extLst>
              <a:ext uri="{FF2B5EF4-FFF2-40B4-BE49-F238E27FC236}">
                <a16:creationId xmlns:a16="http://schemas.microsoft.com/office/drawing/2014/main" id="{B4BCDDF3-074F-4C38-94AB-DDF2ED622A24}"/>
              </a:ext>
            </a:extLst>
          </p:cNvPr>
          <p:cNvSpPr txBox="1">
            <a:spLocks/>
          </p:cNvSpPr>
          <p:nvPr/>
        </p:nvSpPr>
        <p:spPr>
          <a:xfrm>
            <a:off x="620476" y="6275556"/>
            <a:ext cx="1416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PE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PE"/>
              <a:t>17/11/2025</a:t>
            </a:r>
            <a:endParaRPr lang="es-PE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5A9756C-90AD-4260-AC9F-764E022CF4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236" y="1373789"/>
            <a:ext cx="2817731" cy="207078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99409FC-A988-4B06-89DF-560482EB0C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236" y="3725323"/>
            <a:ext cx="2817731" cy="2070784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84C66DCD-7A09-4FFE-AE20-5D95BDD9FED9}"/>
              </a:ext>
            </a:extLst>
          </p:cNvPr>
          <p:cNvCxnSpPr>
            <a:cxnSpLocks/>
          </p:cNvCxnSpPr>
          <p:nvPr/>
        </p:nvCxnSpPr>
        <p:spPr>
          <a:xfrm flipV="1">
            <a:off x="8985057" y="2844779"/>
            <a:ext cx="0" cy="30126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670756FC-05B1-4B4E-8B6E-EC6A24930B8B}"/>
              </a:ext>
            </a:extLst>
          </p:cNvPr>
          <p:cNvCxnSpPr>
            <a:cxnSpLocks/>
          </p:cNvCxnSpPr>
          <p:nvPr/>
        </p:nvCxnSpPr>
        <p:spPr>
          <a:xfrm flipH="1">
            <a:off x="378723" y="2512008"/>
            <a:ext cx="338489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82524290-FEA2-48BD-9906-40A27C1E7808}"/>
              </a:ext>
            </a:extLst>
          </p:cNvPr>
          <p:cNvCxnSpPr>
            <a:cxnSpLocks/>
          </p:cNvCxnSpPr>
          <p:nvPr/>
        </p:nvCxnSpPr>
        <p:spPr>
          <a:xfrm flipH="1">
            <a:off x="2754399" y="3837370"/>
            <a:ext cx="294833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B8F20FB7-E1AA-4175-B774-801726BDD384}"/>
              </a:ext>
            </a:extLst>
          </p:cNvPr>
          <p:cNvCxnSpPr>
            <a:cxnSpLocks/>
          </p:cNvCxnSpPr>
          <p:nvPr/>
        </p:nvCxnSpPr>
        <p:spPr>
          <a:xfrm flipH="1">
            <a:off x="331300" y="1169814"/>
            <a:ext cx="60827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Rectángulo 13">
            <a:extLst>
              <a:ext uri="{FF2B5EF4-FFF2-40B4-BE49-F238E27FC236}">
                <a16:creationId xmlns:a16="http://schemas.microsoft.com/office/drawing/2014/main" id="{E1F2A30B-E7AB-4A40-B2E7-0DB7AC6C4397}"/>
              </a:ext>
            </a:extLst>
          </p:cNvPr>
          <p:cNvSpPr/>
          <p:nvPr/>
        </p:nvSpPr>
        <p:spPr>
          <a:xfrm>
            <a:off x="312459" y="1441872"/>
            <a:ext cx="5393635" cy="965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PE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Se realizó la manufactura de un espejo de primera superficie con recubrimiento de aluminio y fluoruro de magnesio.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39F0FEE9-315F-41CB-88AA-30C77FECDB0C}"/>
              </a:ext>
            </a:extLst>
          </p:cNvPr>
          <p:cNvSpPr/>
          <p:nvPr/>
        </p:nvSpPr>
        <p:spPr>
          <a:xfrm>
            <a:off x="304800" y="2731476"/>
            <a:ext cx="5393634" cy="965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PE" dirty="0">
                <a:solidFill>
                  <a:srgbClr val="118736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La reflectancia espectral total y difusa están dentro de los parámetros adecuados de un espejo para uso astronómico.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8FC25696-942D-479C-B71C-2ACEFB545C52}"/>
              </a:ext>
            </a:extLst>
          </p:cNvPr>
          <p:cNvSpPr/>
          <p:nvPr/>
        </p:nvSpPr>
        <p:spPr>
          <a:xfrm>
            <a:off x="337929" y="4031527"/>
            <a:ext cx="5294391" cy="668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PE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La adherencia del recubrimiento alcanza la denominación 5B de la norma ASTM.</a:t>
            </a:r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CDBA69AB-5099-4B6B-9B6A-A37968702671}"/>
              </a:ext>
            </a:extLst>
          </p:cNvPr>
          <p:cNvCxnSpPr>
            <a:cxnSpLocks/>
          </p:cNvCxnSpPr>
          <p:nvPr/>
        </p:nvCxnSpPr>
        <p:spPr>
          <a:xfrm flipH="1">
            <a:off x="407575" y="4928463"/>
            <a:ext cx="32500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CuadroTexto 52">
            <a:extLst>
              <a:ext uri="{FF2B5EF4-FFF2-40B4-BE49-F238E27FC236}">
                <a16:creationId xmlns:a16="http://schemas.microsoft.com/office/drawing/2014/main" id="{6C228882-0BF6-45DE-9090-AC628B7DD7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221" y="5080914"/>
            <a:ext cx="5294392" cy="96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lnSpc>
                <a:spcPct val="107000"/>
              </a:lnSpc>
            </a:pPr>
            <a:r>
              <a:rPr lang="es-ES" altLang="es-PE" sz="1800" dirty="0">
                <a:solidFill>
                  <a:srgbClr val="118736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El espesor y la</a:t>
            </a:r>
            <a:r>
              <a:rPr lang="es-PE" altLang="es-PE" sz="1800" dirty="0">
                <a:solidFill>
                  <a:srgbClr val="118736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 respuesta óptica sobre toda la superficie del espejo son los adecuados para uso astronómico.</a:t>
            </a:r>
          </a:p>
        </p:txBody>
      </p: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E8B6AFB9-FED9-4CCE-8079-76D0476F9A0A}"/>
              </a:ext>
            </a:extLst>
          </p:cNvPr>
          <p:cNvCxnSpPr>
            <a:cxnSpLocks/>
          </p:cNvCxnSpPr>
          <p:nvPr/>
        </p:nvCxnSpPr>
        <p:spPr>
          <a:xfrm flipV="1">
            <a:off x="198853" y="1280366"/>
            <a:ext cx="0" cy="32643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7C964E48-6790-42EA-AC1B-947CD23E5A1B}"/>
              </a:ext>
            </a:extLst>
          </p:cNvPr>
          <p:cNvCxnSpPr>
            <a:cxnSpLocks/>
          </p:cNvCxnSpPr>
          <p:nvPr/>
        </p:nvCxnSpPr>
        <p:spPr>
          <a:xfrm flipH="1">
            <a:off x="5888537" y="6017354"/>
            <a:ext cx="294833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9870079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s-PE"/>
              <a:t>Page </a:t>
            </a:r>
            <a:fld id="{FED68624-7B91-41F1-A7BB-CD21C2976D1C}" type="slidenum">
              <a:rPr lang="es-PE" smtClean="0"/>
              <a:pPr/>
              <a:t>21</a:t>
            </a:fld>
            <a:endParaRPr lang="es-PE" dirty="0"/>
          </a:p>
        </p:txBody>
      </p:sp>
      <p:sp>
        <p:nvSpPr>
          <p:cNvPr id="16" name="Rectángulo 15"/>
          <p:cNvSpPr/>
          <p:nvPr/>
        </p:nvSpPr>
        <p:spPr>
          <a:xfrm>
            <a:off x="408287" y="4850431"/>
            <a:ext cx="5184128" cy="965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PE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Compartir el conocimiento (know-how) adquirido con otros grupos: universidades o grupo de investigación.</a:t>
            </a:r>
          </a:p>
        </p:txBody>
      </p:sp>
      <p:sp>
        <p:nvSpPr>
          <p:cNvPr id="27" name="Titel 4"/>
          <p:cNvSpPr txBox="1">
            <a:spLocks/>
          </p:cNvSpPr>
          <p:nvPr/>
        </p:nvSpPr>
        <p:spPr>
          <a:xfrm>
            <a:off x="60671" y="200624"/>
            <a:ext cx="4060755" cy="849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PE" sz="3600">
                <a:effectLst/>
                <a:latin typeface="Comic Sans MS" panose="030F0702030302020204" pitchFamily="66" charset="0"/>
                <a:cs typeface="Calibri Light" panose="020F0302020204030204" pitchFamily="34" charset="0"/>
              </a:rPr>
              <a:t>Trabajos a futuro</a:t>
            </a:r>
          </a:p>
        </p:txBody>
      </p:sp>
      <p:sp>
        <p:nvSpPr>
          <p:cNvPr id="7" name="Fußzeilenplatzhalter 2">
            <a:extLst>
              <a:ext uri="{FF2B5EF4-FFF2-40B4-BE49-F238E27FC236}">
                <a16:creationId xmlns:a16="http://schemas.microsoft.com/office/drawing/2014/main" id="{A8BDA275-4CBD-40FE-8E6E-175ACCE80605}"/>
              </a:ext>
            </a:extLst>
          </p:cNvPr>
          <p:cNvSpPr txBox="1">
            <a:spLocks/>
          </p:cNvSpPr>
          <p:nvPr/>
        </p:nvSpPr>
        <p:spPr>
          <a:xfrm>
            <a:off x="2317504" y="6203226"/>
            <a:ext cx="3590764" cy="5122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PE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PE"/>
              <a:t>Thin Films Laboratory – Physics Section</a:t>
            </a:r>
          </a:p>
          <a:p>
            <a:r>
              <a:rPr lang="es-PE"/>
              <a:t>*ggalvez@pucp.edu.pe</a:t>
            </a:r>
            <a:endParaRPr lang="es-PE" dirty="0"/>
          </a:p>
        </p:txBody>
      </p:sp>
      <p:sp>
        <p:nvSpPr>
          <p:cNvPr id="8" name="Datumsplatzhalter 1">
            <a:extLst>
              <a:ext uri="{FF2B5EF4-FFF2-40B4-BE49-F238E27FC236}">
                <a16:creationId xmlns:a16="http://schemas.microsoft.com/office/drawing/2014/main" id="{B4BCDDF3-074F-4C38-94AB-DDF2ED622A24}"/>
              </a:ext>
            </a:extLst>
          </p:cNvPr>
          <p:cNvSpPr txBox="1">
            <a:spLocks/>
          </p:cNvSpPr>
          <p:nvPr/>
        </p:nvSpPr>
        <p:spPr>
          <a:xfrm>
            <a:off x="620476" y="6275556"/>
            <a:ext cx="1416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PE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PE"/>
              <a:t>17/11/2025</a:t>
            </a:r>
            <a:endParaRPr lang="es-PE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84C66DCD-7A09-4FFE-AE20-5D95BDD9FED9}"/>
              </a:ext>
            </a:extLst>
          </p:cNvPr>
          <p:cNvCxnSpPr>
            <a:cxnSpLocks/>
          </p:cNvCxnSpPr>
          <p:nvPr/>
        </p:nvCxnSpPr>
        <p:spPr>
          <a:xfrm flipV="1">
            <a:off x="8998309" y="1371200"/>
            <a:ext cx="0" cy="2591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670756FC-05B1-4B4E-8B6E-EC6A24930B8B}"/>
              </a:ext>
            </a:extLst>
          </p:cNvPr>
          <p:cNvCxnSpPr>
            <a:cxnSpLocks/>
          </p:cNvCxnSpPr>
          <p:nvPr/>
        </p:nvCxnSpPr>
        <p:spPr>
          <a:xfrm flipH="1">
            <a:off x="456864" y="3069748"/>
            <a:ext cx="31079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82524290-FEA2-48BD-9906-40A27C1E7808}"/>
              </a:ext>
            </a:extLst>
          </p:cNvPr>
          <p:cNvCxnSpPr>
            <a:cxnSpLocks/>
          </p:cNvCxnSpPr>
          <p:nvPr/>
        </p:nvCxnSpPr>
        <p:spPr>
          <a:xfrm flipH="1">
            <a:off x="2524733" y="4579699"/>
            <a:ext cx="30050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B8F20FB7-E1AA-4175-B774-801726BDD384}"/>
              </a:ext>
            </a:extLst>
          </p:cNvPr>
          <p:cNvCxnSpPr>
            <a:cxnSpLocks/>
          </p:cNvCxnSpPr>
          <p:nvPr/>
        </p:nvCxnSpPr>
        <p:spPr>
          <a:xfrm flipH="1">
            <a:off x="369432" y="1249326"/>
            <a:ext cx="61506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942AF8C4-0692-4D4F-8DE9-7274BD17345C}"/>
              </a:ext>
            </a:extLst>
          </p:cNvPr>
          <p:cNvCxnSpPr>
            <a:cxnSpLocks/>
          </p:cNvCxnSpPr>
          <p:nvPr/>
        </p:nvCxnSpPr>
        <p:spPr>
          <a:xfrm flipV="1">
            <a:off x="5797550" y="2919498"/>
            <a:ext cx="19962" cy="29544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Rectángulo 14">
            <a:extLst>
              <a:ext uri="{FF2B5EF4-FFF2-40B4-BE49-F238E27FC236}">
                <a16:creationId xmlns:a16="http://schemas.microsoft.com/office/drawing/2014/main" id="{9826DB14-D04A-42A4-AFDC-405CA1085759}"/>
              </a:ext>
            </a:extLst>
          </p:cNvPr>
          <p:cNvSpPr/>
          <p:nvPr/>
        </p:nvSpPr>
        <p:spPr>
          <a:xfrm>
            <a:off x="378724" y="1544385"/>
            <a:ext cx="5215062" cy="12616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PE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Se propone espejos de 6 pulgas, manteniendo la calidad en reflectancia total y difusa, así como, la respuesta óptica y la adherencia en toda la superficie del espejo.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5A2FC9C4-8728-42E9-AE67-CF1D61170AAF}"/>
              </a:ext>
            </a:extLst>
          </p:cNvPr>
          <p:cNvSpPr/>
          <p:nvPr/>
        </p:nvSpPr>
        <p:spPr>
          <a:xfrm>
            <a:off x="377355" y="3368975"/>
            <a:ext cx="5215062" cy="965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ES" dirty="0">
                <a:solidFill>
                  <a:srgbClr val="118736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s-PE" dirty="0">
                <a:solidFill>
                  <a:srgbClr val="118736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emplazar el sistema de rotación de eje fijo por un sistema planetario para aumentar la homogeneidad del espesor de la película</a:t>
            </a:r>
          </a:p>
        </p:txBody>
      </p:sp>
      <p:pic>
        <p:nvPicPr>
          <p:cNvPr id="22" name="Picture 4" descr="Untitled3">
            <a:extLst>
              <a:ext uri="{FF2B5EF4-FFF2-40B4-BE49-F238E27FC236}">
                <a16:creationId xmlns:a16="http://schemas.microsoft.com/office/drawing/2014/main" id="{307D59B8-FF45-4D63-A9FC-E7E177D3F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120" y="1454430"/>
            <a:ext cx="2851839" cy="204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" descr="Untitled7">
            <a:extLst>
              <a:ext uri="{FF2B5EF4-FFF2-40B4-BE49-F238E27FC236}">
                <a16:creationId xmlns:a16="http://schemas.microsoft.com/office/drawing/2014/main" id="{5484A674-E825-4621-A76B-31BEECCE4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120" y="3742420"/>
            <a:ext cx="2892342" cy="2096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0E583CCE-45FE-497E-81AA-519E8D14658B}"/>
              </a:ext>
            </a:extLst>
          </p:cNvPr>
          <p:cNvCxnSpPr>
            <a:cxnSpLocks/>
          </p:cNvCxnSpPr>
          <p:nvPr/>
        </p:nvCxnSpPr>
        <p:spPr>
          <a:xfrm flipV="1">
            <a:off x="192231" y="1364579"/>
            <a:ext cx="0" cy="37805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8737764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s-PE" dirty="0"/>
              <a:t>Page </a:t>
            </a:r>
            <a:fld id="{FED68624-7B91-41F1-A7BB-CD21C2976D1C}" type="slidenum">
              <a:rPr lang="es-PE" smtClean="0"/>
              <a:pPr/>
              <a:t>22</a:t>
            </a:fld>
            <a:endParaRPr lang="es-PE" dirty="0"/>
          </a:p>
        </p:txBody>
      </p:sp>
      <p:sp>
        <p:nvSpPr>
          <p:cNvPr id="9" name="Rectángulo 8"/>
          <p:cNvSpPr/>
          <p:nvPr/>
        </p:nvSpPr>
        <p:spPr>
          <a:xfrm>
            <a:off x="437104" y="2345917"/>
            <a:ext cx="847860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88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 </a:t>
            </a:r>
            <a:r>
              <a:rPr lang="es-ES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8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s-ES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sz="8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s-ES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sz="8800" b="1" dirty="0">
                <a:solidFill>
                  <a:srgbClr val="47ED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s-ES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sz="8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s-ES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sz="8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s-ES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529868" y="4020402"/>
            <a:ext cx="8149988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dirty="0">
                <a:latin typeface="Comic Sans MS" panose="030F0702030302020204" pitchFamily="66" charset="0"/>
              </a:rPr>
              <a:t>380 nm        455 nm        487 nm       543 nm      583 nm     487 nm        621 nm</a:t>
            </a:r>
            <a:endParaRPr lang="en-US" sz="1700" dirty="0"/>
          </a:p>
        </p:txBody>
      </p:sp>
      <p:sp>
        <p:nvSpPr>
          <p:cNvPr id="11" name="Fußzeilenplatzhalter 2">
            <a:extLst>
              <a:ext uri="{FF2B5EF4-FFF2-40B4-BE49-F238E27FC236}">
                <a16:creationId xmlns:a16="http://schemas.microsoft.com/office/drawing/2014/main" id="{F4CA0BB9-15B1-4D5D-984F-D9D626369027}"/>
              </a:ext>
            </a:extLst>
          </p:cNvPr>
          <p:cNvSpPr txBox="1">
            <a:spLocks/>
          </p:cNvSpPr>
          <p:nvPr/>
        </p:nvSpPr>
        <p:spPr>
          <a:xfrm>
            <a:off x="2317504" y="6203226"/>
            <a:ext cx="3590764" cy="5122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PE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PE"/>
              <a:t>Thin Films Laboratory – Physics Section</a:t>
            </a:r>
          </a:p>
          <a:p>
            <a:r>
              <a:rPr lang="es-PE"/>
              <a:t>*ggalvez@pucp.edu.pe</a:t>
            </a:r>
            <a:endParaRPr lang="es-PE" dirty="0"/>
          </a:p>
        </p:txBody>
      </p:sp>
      <p:sp>
        <p:nvSpPr>
          <p:cNvPr id="17" name="Datumsplatzhalter 1">
            <a:extLst>
              <a:ext uri="{FF2B5EF4-FFF2-40B4-BE49-F238E27FC236}">
                <a16:creationId xmlns:a16="http://schemas.microsoft.com/office/drawing/2014/main" id="{7D59C3BD-9001-471A-86C5-79F3AFF1BFA9}"/>
              </a:ext>
            </a:extLst>
          </p:cNvPr>
          <p:cNvSpPr txBox="1">
            <a:spLocks/>
          </p:cNvSpPr>
          <p:nvPr/>
        </p:nvSpPr>
        <p:spPr>
          <a:xfrm>
            <a:off x="620476" y="6275556"/>
            <a:ext cx="1416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PE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PE"/>
              <a:t>17/11/2025</a:t>
            </a:r>
            <a:endParaRPr lang="es-PE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9AE472C8-A186-4EC2-9603-EBDFA68B67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953" y="66121"/>
            <a:ext cx="876723" cy="877472"/>
          </a:xfrm>
          <a:prstGeom prst="rect">
            <a:avLst/>
          </a:prstGeom>
        </p:spPr>
      </p:pic>
      <p:sp>
        <p:nvSpPr>
          <p:cNvPr id="4" name="Titel 4">
            <a:extLst>
              <a:ext uri="{FF2B5EF4-FFF2-40B4-BE49-F238E27FC236}">
                <a16:creationId xmlns:a16="http://schemas.microsoft.com/office/drawing/2014/main" id="{29E20DB4-5159-BC5D-AE37-1C014D047737}"/>
              </a:ext>
            </a:extLst>
          </p:cNvPr>
          <p:cNvSpPr txBox="1">
            <a:spLocks/>
          </p:cNvSpPr>
          <p:nvPr/>
        </p:nvSpPr>
        <p:spPr>
          <a:xfrm>
            <a:off x="2194560" y="146701"/>
            <a:ext cx="4685503" cy="849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s-E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XXXI Simposio Peruano de Física</a:t>
            </a:r>
            <a:endParaRPr lang="en-U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Picture 2" descr="Otros recursos - Física - Guías temáticas at Pontificia Universidad ...">
            <a:extLst>
              <a:ext uri="{FF2B5EF4-FFF2-40B4-BE49-F238E27FC236}">
                <a16:creationId xmlns:a16="http://schemas.microsoft.com/office/drawing/2014/main" id="{48F196FE-B4CB-606C-051B-0D03990B9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63" y="235352"/>
            <a:ext cx="2004874" cy="621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737241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PE" dirty="0"/>
              <a:t>17/11/2025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s-PE" dirty="0"/>
              <a:t>Page </a:t>
            </a:r>
            <a:fld id="{FED68624-7B91-41F1-A7BB-CD21C2976D1C}" type="slidenum">
              <a:rPr lang="es-PE" smtClean="0"/>
              <a:pPr/>
              <a:t>3</a:t>
            </a:fld>
            <a:endParaRPr lang="es-PE" dirty="0"/>
          </a:p>
        </p:txBody>
      </p:sp>
      <p:sp>
        <p:nvSpPr>
          <p:cNvPr id="7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2315970" y="6211575"/>
            <a:ext cx="3590764" cy="512204"/>
          </a:xfrm>
        </p:spPr>
        <p:txBody>
          <a:bodyPr/>
          <a:lstStyle/>
          <a:p>
            <a:r>
              <a:rPr lang="es-PE" dirty="0"/>
              <a:t>Thin Films Laboratory – Physics Section</a:t>
            </a:r>
          </a:p>
          <a:p>
            <a:r>
              <a:rPr lang="es-PE" dirty="0"/>
              <a:t>*ggalvez@pucp.edu.pe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9F9F82B-14B6-4297-9EBB-323CA593C0ED}"/>
              </a:ext>
            </a:extLst>
          </p:cNvPr>
          <p:cNvSpPr txBox="1"/>
          <p:nvPr/>
        </p:nvSpPr>
        <p:spPr>
          <a:xfrm>
            <a:off x="226004" y="332106"/>
            <a:ext cx="43459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4000" dirty="0">
                <a:latin typeface="Comic Sans MS" pitchFamily="66" charset="0"/>
                <a:cs typeface="Calibri Light" panose="020F0302020204030204" pitchFamily="34" charset="0"/>
              </a:rPr>
              <a:t>Introducción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AAD36FEA-3487-43AB-9578-4DBA1398E4A7}"/>
              </a:ext>
            </a:extLst>
          </p:cNvPr>
          <p:cNvSpPr/>
          <p:nvPr/>
        </p:nvSpPr>
        <p:spPr>
          <a:xfrm>
            <a:off x="4038348" y="4382264"/>
            <a:ext cx="22621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rgbClr val="118736"/>
                </a:solidFill>
                <a:latin typeface="Comic Sans MS" panose="030F0702030302020204" pitchFamily="66" charset="0"/>
              </a:rPr>
              <a:t>Espejos de </a:t>
            </a:r>
          </a:p>
          <a:p>
            <a:r>
              <a:rPr lang="es-ES" dirty="0">
                <a:solidFill>
                  <a:srgbClr val="118736"/>
                </a:solidFill>
                <a:latin typeface="Comic Sans MS" panose="030F0702030302020204" pitchFamily="66" charset="0"/>
              </a:rPr>
              <a:t>segunda superficie 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2867985E-3DCA-463B-B011-78EDF18E6991}"/>
              </a:ext>
            </a:extLst>
          </p:cNvPr>
          <p:cNvSpPr/>
          <p:nvPr/>
        </p:nvSpPr>
        <p:spPr>
          <a:xfrm>
            <a:off x="6682048" y="4419545"/>
            <a:ext cx="21707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rgbClr val="118736"/>
                </a:solidFill>
                <a:latin typeface="Comic Sans MS" panose="030F0702030302020204" pitchFamily="66" charset="0"/>
              </a:rPr>
              <a:t>Espejos de </a:t>
            </a:r>
          </a:p>
          <a:p>
            <a:r>
              <a:rPr lang="es-ES" dirty="0">
                <a:solidFill>
                  <a:srgbClr val="118736"/>
                </a:solidFill>
                <a:latin typeface="Comic Sans MS" panose="030F0702030302020204" pitchFamily="66" charset="0"/>
              </a:rPr>
              <a:t>primera superficie</a:t>
            </a:r>
            <a:endParaRPr lang="es-PE" dirty="0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8013C486-E188-408B-9CB7-DEE00A865918}"/>
              </a:ext>
            </a:extLst>
          </p:cNvPr>
          <p:cNvCxnSpPr/>
          <p:nvPr/>
        </p:nvCxnSpPr>
        <p:spPr>
          <a:xfrm flipV="1">
            <a:off x="6508810" y="1874839"/>
            <a:ext cx="798" cy="33618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79941FD5-141F-4566-A87E-F87C1610AD8A}"/>
              </a:ext>
            </a:extLst>
          </p:cNvPr>
          <p:cNvCxnSpPr/>
          <p:nvPr/>
        </p:nvCxnSpPr>
        <p:spPr>
          <a:xfrm>
            <a:off x="5183398" y="5348905"/>
            <a:ext cx="24963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Rectángulo 15">
            <a:extLst>
              <a:ext uri="{FF2B5EF4-FFF2-40B4-BE49-F238E27FC236}">
                <a16:creationId xmlns:a16="http://schemas.microsoft.com/office/drawing/2014/main" id="{5B6E6EC4-1653-4B22-9964-FE5F2D424C37}"/>
              </a:ext>
            </a:extLst>
          </p:cNvPr>
          <p:cNvSpPr/>
          <p:nvPr/>
        </p:nvSpPr>
        <p:spPr>
          <a:xfrm>
            <a:off x="111008" y="1166953"/>
            <a:ext cx="89179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Espejo </a:t>
            </a:r>
            <a:r>
              <a:rPr lang="es-ES" sz="2000" dirty="0">
                <a:solidFill>
                  <a:srgbClr val="0000CC"/>
                </a:solidFill>
                <a:latin typeface="Comic Sans MS" panose="030F0702030302020204" pitchFamily="66" charset="0"/>
              </a:rPr>
              <a:t>componente óptico capaz de reflejar la luz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26F9724A-84B2-44EA-AEB8-F371C35CC3FE}"/>
              </a:ext>
            </a:extLst>
          </p:cNvPr>
          <p:cNvSpPr/>
          <p:nvPr/>
        </p:nvSpPr>
        <p:spPr>
          <a:xfrm>
            <a:off x="111008" y="2103973"/>
            <a:ext cx="3492705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u="sng" dirty="0">
                <a:latin typeface="Comic Sans MS" panose="030F0702030302020204" pitchFamily="66" charset="0"/>
              </a:rPr>
              <a:t>Espejos de segunda superficie</a:t>
            </a:r>
          </a:p>
          <a:p>
            <a:r>
              <a:rPr lang="es-ES" sz="800" dirty="0">
                <a:latin typeface="Comic Sans MS" panose="030F0702030302020204" pitchFamily="66" charset="0"/>
              </a:rPr>
              <a:t>    </a:t>
            </a:r>
          </a:p>
          <a:p>
            <a:r>
              <a:rPr lang="es-ES" dirty="0">
                <a:latin typeface="Comic Sans MS" panose="030F0702030302020204" pitchFamily="66" charset="0"/>
              </a:rPr>
              <a:t>     Pulverización</a:t>
            </a:r>
          </a:p>
          <a:p>
            <a:r>
              <a:rPr lang="es-ES" dirty="0">
                <a:latin typeface="Comic Sans MS" panose="030F0702030302020204" pitchFamily="66" charset="0"/>
              </a:rPr>
              <a:t>     Pintura protectora</a:t>
            </a:r>
          </a:p>
          <a:p>
            <a:endParaRPr lang="es-ES" sz="800" dirty="0">
              <a:latin typeface="Comic Sans MS" panose="030F0702030302020204" pitchFamily="66" charset="0"/>
            </a:endParaRPr>
          </a:p>
          <a:p>
            <a:r>
              <a:rPr lang="es-ES" dirty="0">
                <a:solidFill>
                  <a:srgbClr val="118736"/>
                </a:solidFill>
                <a:latin typeface="Comic Sans MS" panose="030F0702030302020204" pitchFamily="66" charset="0"/>
              </a:rPr>
              <a:t>  Doble imagen 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A993F788-EDBC-47AD-AE72-88A8F5EC29A7}"/>
              </a:ext>
            </a:extLst>
          </p:cNvPr>
          <p:cNvSpPr/>
          <p:nvPr/>
        </p:nvSpPr>
        <p:spPr>
          <a:xfrm>
            <a:off x="142283" y="4004046"/>
            <a:ext cx="3488715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u="sng" dirty="0">
                <a:latin typeface="Comic Sans MS" panose="030F0702030302020204" pitchFamily="66" charset="0"/>
              </a:rPr>
              <a:t>Espejos de primera superficie</a:t>
            </a:r>
          </a:p>
          <a:p>
            <a:r>
              <a:rPr lang="es-ES" sz="800" dirty="0">
                <a:latin typeface="Comic Sans MS" panose="030F0702030302020204" pitchFamily="66" charset="0"/>
              </a:rPr>
              <a:t>     </a:t>
            </a:r>
          </a:p>
          <a:p>
            <a:r>
              <a:rPr lang="es-ES" dirty="0">
                <a:latin typeface="Comic Sans MS" panose="030F0702030302020204" pitchFamily="66" charset="0"/>
              </a:rPr>
              <a:t>     Alto vacío</a:t>
            </a:r>
          </a:p>
          <a:p>
            <a:r>
              <a:rPr lang="es-ES" dirty="0">
                <a:latin typeface="Comic Sans MS" panose="030F0702030302020204" pitchFamily="66" charset="0"/>
              </a:rPr>
              <a:t>     Película delgada protectora</a:t>
            </a:r>
          </a:p>
          <a:p>
            <a:endParaRPr lang="es-ES" sz="800" dirty="0">
              <a:latin typeface="Comic Sans MS" panose="030F0702030302020204" pitchFamily="66" charset="0"/>
            </a:endParaRPr>
          </a:p>
          <a:p>
            <a:r>
              <a:rPr lang="es-ES" dirty="0">
                <a:solidFill>
                  <a:srgbClr val="118736"/>
                </a:solidFill>
                <a:latin typeface="Comic Sans MS" panose="030F0702030302020204" pitchFamily="66" charset="0"/>
              </a:rPr>
              <a:t>  Una imagen </a:t>
            </a:r>
          </a:p>
        </p:txBody>
      </p: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D17C0257-C59F-42F9-A67F-4257903472C3}"/>
              </a:ext>
            </a:extLst>
          </p:cNvPr>
          <p:cNvCxnSpPr>
            <a:cxnSpLocks/>
          </p:cNvCxnSpPr>
          <p:nvPr/>
        </p:nvCxnSpPr>
        <p:spPr>
          <a:xfrm flipH="1">
            <a:off x="175573" y="1743511"/>
            <a:ext cx="411767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Rectángulo 25">
            <a:extLst>
              <a:ext uri="{FF2B5EF4-FFF2-40B4-BE49-F238E27FC236}">
                <a16:creationId xmlns:a16="http://schemas.microsoft.com/office/drawing/2014/main" id="{0691AA0D-3143-450D-82CC-ED5D44BB5EF7}"/>
              </a:ext>
            </a:extLst>
          </p:cNvPr>
          <p:cNvSpPr/>
          <p:nvPr/>
        </p:nvSpPr>
        <p:spPr>
          <a:xfrm>
            <a:off x="7434470" y="626447"/>
            <a:ext cx="16101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600" dirty="0"/>
              <a:t>https://www.rtve.es/television/20230822/espejo-cosmos-exoplaneta/2454390.shtml</a:t>
            </a: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48A4B395-B164-412A-80CA-6D9ACD251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742" y="2125412"/>
            <a:ext cx="2253526" cy="1765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n 20">
            <a:extLst>
              <a:ext uri="{FF2B5EF4-FFF2-40B4-BE49-F238E27FC236}">
                <a16:creationId xmlns:a16="http://schemas.microsoft.com/office/drawing/2014/main" id="{4CB43D89-F093-42F0-901B-6D2625582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489" y="2218177"/>
            <a:ext cx="2603573" cy="1785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66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PE" dirty="0"/>
              <a:t>17/11/2025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s-PE" dirty="0"/>
              <a:t>Page </a:t>
            </a:r>
            <a:fld id="{FED68624-7B91-41F1-A7BB-CD21C2976D1C}" type="slidenum">
              <a:rPr lang="es-PE" smtClean="0"/>
              <a:pPr/>
              <a:t>4</a:t>
            </a:fld>
            <a:endParaRPr lang="es-PE" dirty="0"/>
          </a:p>
        </p:txBody>
      </p:sp>
      <p:sp>
        <p:nvSpPr>
          <p:cNvPr id="7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2315970" y="6211575"/>
            <a:ext cx="3590764" cy="512204"/>
          </a:xfrm>
        </p:spPr>
        <p:txBody>
          <a:bodyPr/>
          <a:lstStyle/>
          <a:p>
            <a:r>
              <a:rPr lang="es-PE" dirty="0"/>
              <a:t>Thin Films Laboratory – Physics Section</a:t>
            </a:r>
          </a:p>
          <a:p>
            <a:r>
              <a:rPr lang="es-PE" dirty="0"/>
              <a:t>*ggalvez@pucp.edu.pe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9F9F82B-14B6-4297-9EBB-323CA593C0ED}"/>
              </a:ext>
            </a:extLst>
          </p:cNvPr>
          <p:cNvSpPr txBox="1"/>
          <p:nvPr/>
        </p:nvSpPr>
        <p:spPr>
          <a:xfrm>
            <a:off x="226004" y="332106"/>
            <a:ext cx="43459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4000" dirty="0">
                <a:latin typeface="Comic Sans MS" pitchFamily="66" charset="0"/>
                <a:cs typeface="Calibri Light" panose="020F0302020204030204" pitchFamily="34" charset="0"/>
              </a:rPr>
              <a:t>Introducción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7DF12962-C453-4A0C-AC72-9E96DA4DB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781" y="2157566"/>
            <a:ext cx="2215184" cy="1657161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1378D6E9-FE1E-411D-85EF-BCADA1A44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2593" y="2142533"/>
            <a:ext cx="2245234" cy="1639106"/>
          </a:xfrm>
          <a:prstGeom prst="rect">
            <a:avLst/>
          </a:prstGeom>
        </p:spPr>
      </p:pic>
      <p:sp>
        <p:nvSpPr>
          <p:cNvPr id="22" name="Rectángulo 21">
            <a:extLst>
              <a:ext uri="{FF2B5EF4-FFF2-40B4-BE49-F238E27FC236}">
                <a16:creationId xmlns:a16="http://schemas.microsoft.com/office/drawing/2014/main" id="{9813640E-0B2E-4F52-9B73-64B04C51AC2A}"/>
              </a:ext>
            </a:extLst>
          </p:cNvPr>
          <p:cNvSpPr/>
          <p:nvPr/>
        </p:nvSpPr>
        <p:spPr>
          <a:xfrm>
            <a:off x="7434470" y="626447"/>
            <a:ext cx="16101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600" dirty="0"/>
              <a:t>https://www.rtve.es/television/20230822/espejo-cosmos-exoplaneta/2454390.shtml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2F0312BC-F3A0-411B-B051-21F0AD99C784}"/>
              </a:ext>
            </a:extLst>
          </p:cNvPr>
          <p:cNvSpPr/>
          <p:nvPr/>
        </p:nvSpPr>
        <p:spPr>
          <a:xfrm>
            <a:off x="159027" y="1189291"/>
            <a:ext cx="875720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900" dirty="0">
                <a:solidFill>
                  <a:srgbClr val="FF0000"/>
                </a:solidFill>
                <a:latin typeface="Comic Sans MS" panose="030F0702030302020204" pitchFamily="66" charset="0"/>
              </a:rPr>
              <a:t>Espejo para óptica de precisión </a:t>
            </a:r>
            <a:r>
              <a:rPr lang="es-ES" sz="1900" dirty="0">
                <a:solidFill>
                  <a:srgbClr val="0000CC"/>
                </a:solidFill>
                <a:latin typeface="Comic Sans MS" panose="030F0702030302020204" pitchFamily="66" charset="0"/>
              </a:rPr>
              <a:t>se considera al espejo de primera superficie y que refleja la luz de forma especular.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A286D24A-BDCD-4327-842D-95C65E033F93}"/>
              </a:ext>
            </a:extLst>
          </p:cNvPr>
          <p:cNvSpPr/>
          <p:nvPr/>
        </p:nvSpPr>
        <p:spPr>
          <a:xfrm>
            <a:off x="2690109" y="2304811"/>
            <a:ext cx="12302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118736"/>
                </a:solidFill>
                <a:latin typeface="Comic Sans MS" panose="030F0702030302020204" pitchFamily="66" charset="0"/>
              </a:rPr>
              <a:t>Especular</a:t>
            </a:r>
            <a:endParaRPr lang="es-PE" dirty="0">
              <a:solidFill>
                <a:srgbClr val="118736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A2612A38-A6EE-482D-8A87-9D730B45B568}"/>
              </a:ext>
            </a:extLst>
          </p:cNvPr>
          <p:cNvSpPr/>
          <p:nvPr/>
        </p:nvSpPr>
        <p:spPr>
          <a:xfrm>
            <a:off x="7652749" y="2281013"/>
            <a:ext cx="8925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118736"/>
                </a:solidFill>
                <a:latin typeface="Comic Sans MS" panose="030F0702030302020204" pitchFamily="66" charset="0"/>
              </a:rPr>
              <a:t>Difusa</a:t>
            </a:r>
            <a:endParaRPr lang="es-PE" dirty="0">
              <a:solidFill>
                <a:srgbClr val="118736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E51AB2D7-E950-4145-AFBD-4A183BA02008}"/>
              </a:ext>
            </a:extLst>
          </p:cNvPr>
          <p:cNvCxnSpPr/>
          <p:nvPr/>
        </p:nvCxnSpPr>
        <p:spPr>
          <a:xfrm>
            <a:off x="5211988" y="4323000"/>
            <a:ext cx="24963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Rectángulo 28">
            <a:extLst>
              <a:ext uri="{FF2B5EF4-FFF2-40B4-BE49-F238E27FC236}">
                <a16:creationId xmlns:a16="http://schemas.microsoft.com/office/drawing/2014/main" id="{43BEAB5E-C370-4FCE-B439-164810EEDBFC}"/>
              </a:ext>
            </a:extLst>
          </p:cNvPr>
          <p:cNvSpPr/>
          <p:nvPr/>
        </p:nvSpPr>
        <p:spPr>
          <a:xfrm>
            <a:off x="223658" y="4708059"/>
            <a:ext cx="861742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es-ES" spc="25" dirty="0">
                <a:solidFill>
                  <a:srgbClr val="0000CC"/>
                </a:solidFill>
                <a:latin typeface="Comic Sans MS" panose="030F0702030302020204" pitchFamily="66" charset="0"/>
              </a:rPr>
              <a:t>Alta reflectividad</a:t>
            </a:r>
            <a:r>
              <a:rPr lang="es-ES" spc="25" dirty="0">
                <a:solidFill>
                  <a:srgbClr val="FF0000"/>
                </a:solidFill>
                <a:latin typeface="Comic Sans MS" panose="030F0702030302020204" pitchFamily="66" charset="0"/>
              </a:rPr>
              <a:t> alto porcentaje de la intensidad lumínica reflejada. En </a:t>
            </a:r>
            <a:r>
              <a:rPr lang="es-ES" spc="25" dirty="0">
                <a:latin typeface="Comic Sans MS" panose="030F0702030302020204" pitchFamily="66" charset="0"/>
              </a:rPr>
              <a:t>longitud de onda de la luz y del ángulo de incidencia.</a:t>
            </a:r>
            <a:endParaRPr lang="es-ES" spc="25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342900" indent="-342900" algn="just">
              <a:buAutoNum type="arabicPeriod"/>
            </a:pPr>
            <a:endParaRPr lang="es-ES" sz="1000" spc="25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342900" indent="-342900" algn="just">
              <a:buAutoNum type="arabicPeriod"/>
            </a:pPr>
            <a:r>
              <a:rPr lang="es-ES" dirty="0">
                <a:solidFill>
                  <a:srgbClr val="0000CC"/>
                </a:solidFill>
                <a:latin typeface="Comic Sans MS" panose="030F0702030302020204" pitchFamily="66" charset="0"/>
              </a:rPr>
              <a:t>Amplio ancho de banda </a:t>
            </a:r>
            <a:r>
              <a:rPr lang="es-ES" dirty="0">
                <a:solidFill>
                  <a:srgbClr val="FF0000"/>
                </a:solidFill>
                <a:latin typeface="Comic Sans MS" panose="030F0702030302020204" pitchFamily="66" charset="0"/>
              </a:rPr>
              <a:t>un rango grande de longitudes de onda de luz en el cual la reflectancia es elevada.</a:t>
            </a:r>
            <a:endParaRPr lang="es-ES" spc="25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398C62F4-ACC5-418D-95AA-DC8E28BD8648}"/>
              </a:ext>
            </a:extLst>
          </p:cNvPr>
          <p:cNvSpPr/>
          <p:nvPr/>
        </p:nvSpPr>
        <p:spPr>
          <a:xfrm>
            <a:off x="225285" y="4333028"/>
            <a:ext cx="3801041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dirty="0">
                <a:solidFill>
                  <a:srgbClr val="118736"/>
                </a:solidFill>
                <a:latin typeface="Comic Sans MS" panose="030F0702030302020204" pitchFamily="66" charset="0"/>
              </a:rPr>
              <a:t>Características de un buen espejo</a:t>
            </a:r>
            <a:endParaRPr lang="es-PE" dirty="0">
              <a:solidFill>
                <a:srgbClr val="118736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31" name="Conector recto 30">
            <a:extLst>
              <a:ext uri="{FF2B5EF4-FFF2-40B4-BE49-F238E27FC236}">
                <a16:creationId xmlns:a16="http://schemas.microsoft.com/office/drawing/2014/main" id="{8C7660C0-0701-45B5-ADFE-E6283389BBD8}"/>
              </a:ext>
            </a:extLst>
          </p:cNvPr>
          <p:cNvCxnSpPr>
            <a:cxnSpLocks/>
          </p:cNvCxnSpPr>
          <p:nvPr/>
        </p:nvCxnSpPr>
        <p:spPr>
          <a:xfrm flipV="1">
            <a:off x="8953800" y="3909391"/>
            <a:ext cx="0" cy="21129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DEAEA88C-7CC5-43DD-8351-71124F3E8C8B}"/>
              </a:ext>
            </a:extLst>
          </p:cNvPr>
          <p:cNvCxnSpPr>
            <a:cxnSpLocks/>
          </p:cNvCxnSpPr>
          <p:nvPr/>
        </p:nvCxnSpPr>
        <p:spPr>
          <a:xfrm flipH="1">
            <a:off x="175573" y="1915787"/>
            <a:ext cx="411767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A1B76876-5638-400F-817C-674F0626E087}"/>
              </a:ext>
            </a:extLst>
          </p:cNvPr>
          <p:cNvCxnSpPr>
            <a:cxnSpLocks/>
          </p:cNvCxnSpPr>
          <p:nvPr/>
        </p:nvCxnSpPr>
        <p:spPr>
          <a:xfrm flipV="1">
            <a:off x="4689638" y="2119006"/>
            <a:ext cx="0" cy="19787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51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PE" dirty="0"/>
              <a:t>17/11/2025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s-PE" dirty="0"/>
              <a:t>Page </a:t>
            </a:r>
            <a:fld id="{FED68624-7B91-41F1-A7BB-CD21C2976D1C}" type="slidenum">
              <a:rPr lang="es-PE" smtClean="0"/>
              <a:pPr/>
              <a:t>5</a:t>
            </a:fld>
            <a:endParaRPr lang="es-PE" dirty="0"/>
          </a:p>
        </p:txBody>
      </p:sp>
      <p:sp>
        <p:nvSpPr>
          <p:cNvPr id="7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2315970" y="6211575"/>
            <a:ext cx="3590764" cy="512204"/>
          </a:xfrm>
        </p:spPr>
        <p:txBody>
          <a:bodyPr/>
          <a:lstStyle/>
          <a:p>
            <a:r>
              <a:rPr lang="es-PE" dirty="0"/>
              <a:t>Thin Films Laboratory – Physics Section</a:t>
            </a:r>
          </a:p>
          <a:p>
            <a:r>
              <a:rPr lang="es-PE" dirty="0"/>
              <a:t>*ggalvez@pucp.edu.pe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9F9F82B-14B6-4297-9EBB-323CA593C0ED}"/>
              </a:ext>
            </a:extLst>
          </p:cNvPr>
          <p:cNvSpPr txBox="1"/>
          <p:nvPr/>
        </p:nvSpPr>
        <p:spPr>
          <a:xfrm>
            <a:off x="6626086" y="485577"/>
            <a:ext cx="25198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PE" sz="600" dirty="0">
                <a:latin typeface="Comic Sans MS" pitchFamily="66" charset="0"/>
                <a:cs typeface="Calibri Light" panose="020F0302020204030204" pitchFamily="34" charset="0"/>
              </a:rPr>
              <a:t>https://www.xataka.com/espacio/telescopio-gigante-magallanes-enfila-su-fase-definitiva-obras-su-septimo-alucinante-espejo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946CF5AA-54C0-42C0-97BE-697EB8C894E9}"/>
              </a:ext>
            </a:extLst>
          </p:cNvPr>
          <p:cNvSpPr/>
          <p:nvPr/>
        </p:nvSpPr>
        <p:spPr>
          <a:xfrm>
            <a:off x="45008" y="430541"/>
            <a:ext cx="468910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PE" altLang="es-PE" sz="2600" dirty="0">
                <a:latin typeface="Comic Sans MS" panose="030F0702030302020204" pitchFamily="66" charset="0"/>
              </a:rPr>
              <a:t>Importancia en la astronomía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1D1253E0-0316-44CC-BFD6-ADB21D47589E}"/>
              </a:ext>
            </a:extLst>
          </p:cNvPr>
          <p:cNvSpPr/>
          <p:nvPr/>
        </p:nvSpPr>
        <p:spPr>
          <a:xfrm>
            <a:off x="71461" y="1180547"/>
            <a:ext cx="331212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altLang="es-PE" sz="2200" dirty="0">
                <a:solidFill>
                  <a:srgbClr val="118736"/>
                </a:solidFill>
                <a:latin typeface="Comic Sans MS" panose="030F0702030302020204" pitchFamily="66" charset="0"/>
              </a:rPr>
              <a:t>Telescopios reflectores</a:t>
            </a:r>
            <a:endParaRPr lang="es-PE" sz="2200" dirty="0">
              <a:solidFill>
                <a:srgbClr val="118736"/>
              </a:solidFill>
            </a:endParaRPr>
          </a:p>
        </p:txBody>
      </p:sp>
      <p:pic>
        <p:nvPicPr>
          <p:cNvPr id="6146" name="Picture 2" descr="https://telescopioschile.cl/wp-content/uploads/2020/01/telescopio-espacial-james-webb.jpg">
            <a:extLst>
              <a:ext uri="{FF2B5EF4-FFF2-40B4-BE49-F238E27FC236}">
                <a16:creationId xmlns:a16="http://schemas.microsoft.com/office/drawing/2014/main" id="{18610DDE-F266-4892-9315-E130C484F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385" y="1186307"/>
            <a:ext cx="3658323" cy="243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57D53BF9-F637-4E3E-9067-69A47707215C}"/>
              </a:ext>
            </a:extLst>
          </p:cNvPr>
          <p:cNvSpPr/>
          <p:nvPr/>
        </p:nvSpPr>
        <p:spPr>
          <a:xfrm>
            <a:off x="6026748" y="698233"/>
            <a:ext cx="31305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PE" sz="600" dirty="0"/>
              <a:t>https://telescopioschile.cl/para-que-servira-el-telescopio-espacial-james-webb/?srsltid=AfmBOoqKZ0gOx13uxVPjvCPT-71kh92X8sOCZi1GovhhZydXEIo-z_2k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D4FF34E-B007-4634-A1BC-95FF80864FB0}"/>
              </a:ext>
            </a:extLst>
          </p:cNvPr>
          <p:cNvSpPr/>
          <p:nvPr/>
        </p:nvSpPr>
        <p:spPr>
          <a:xfrm>
            <a:off x="7153509" y="1306368"/>
            <a:ext cx="187583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altLang="es-PE" dirty="0">
                <a:solidFill>
                  <a:srgbClr val="118736"/>
                </a:solidFill>
                <a:latin typeface="Comic Sans MS" panose="030F0702030302020204" pitchFamily="66" charset="0"/>
              </a:rPr>
              <a:t>Telescopio </a:t>
            </a:r>
          </a:p>
          <a:p>
            <a:r>
              <a:rPr lang="es-PE" altLang="es-PE" dirty="0">
                <a:solidFill>
                  <a:srgbClr val="118736"/>
                </a:solidFill>
                <a:latin typeface="Comic Sans MS" panose="030F0702030302020204" pitchFamily="66" charset="0"/>
              </a:rPr>
              <a:t>Espacial Hubble</a:t>
            </a:r>
          </a:p>
          <a:p>
            <a:r>
              <a:rPr lang="es-PE" altLang="es-PE" dirty="0">
                <a:solidFill>
                  <a:srgbClr val="118736"/>
                </a:solidFill>
                <a:latin typeface="Comic Sans MS" panose="030F0702030302020204" pitchFamily="66" charset="0"/>
              </a:rPr>
              <a:t>(orbita el Sol) </a:t>
            </a:r>
            <a:endParaRPr lang="es-PE" dirty="0">
              <a:solidFill>
                <a:srgbClr val="118736"/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ADA8EAC8-E483-4643-A3EC-58B3807AA774}"/>
              </a:ext>
            </a:extLst>
          </p:cNvPr>
          <p:cNvSpPr/>
          <p:nvPr/>
        </p:nvSpPr>
        <p:spPr>
          <a:xfrm>
            <a:off x="4977482" y="5666983"/>
            <a:ext cx="42386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altLang="es-PE" dirty="0">
                <a:solidFill>
                  <a:srgbClr val="118736"/>
                </a:solidFill>
                <a:latin typeface="Comic Sans MS" panose="030F0702030302020204" pitchFamily="66" charset="0"/>
              </a:rPr>
              <a:t>Telescopio Magallanes gigante (Chile) </a:t>
            </a:r>
            <a:endParaRPr lang="es-PE" dirty="0">
              <a:solidFill>
                <a:srgbClr val="118736"/>
              </a:solidFill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855AD41E-A502-46DF-B1E4-BD18AB3608FC}"/>
              </a:ext>
            </a:extLst>
          </p:cNvPr>
          <p:cNvSpPr/>
          <p:nvPr/>
        </p:nvSpPr>
        <p:spPr>
          <a:xfrm>
            <a:off x="127260" y="1832465"/>
            <a:ext cx="33121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PE" altLang="es-PE" b="1" dirty="0">
                <a:solidFill>
                  <a:srgbClr val="0000CC"/>
                </a:solidFill>
                <a:latin typeface="Comic Sans MS" panose="030F0702030302020204" pitchFamily="66" charset="0"/>
              </a:rPr>
              <a:t>Mayor captación de luz</a:t>
            </a:r>
            <a:r>
              <a:rPr lang="es-PE" altLang="es-PE" dirty="0">
                <a:solidFill>
                  <a:srgbClr val="0000CC"/>
                </a:solidFill>
                <a:latin typeface="Comic Sans MS" panose="030F0702030302020204" pitchFamily="66" charset="0"/>
              </a:rPr>
              <a:t> 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PE" altLang="es-PE" dirty="0">
                <a:solidFill>
                  <a:srgbClr val="0000CC"/>
                </a:solidFill>
                <a:latin typeface="Comic Sans MS" panose="030F0702030302020204" pitchFamily="66" charset="0"/>
              </a:rPr>
              <a:t>Objetos débiles y distantes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6BAE2B62-7D88-437C-A1B3-7E03F9A81185}"/>
              </a:ext>
            </a:extLst>
          </p:cNvPr>
          <p:cNvSpPr/>
          <p:nvPr/>
        </p:nvSpPr>
        <p:spPr>
          <a:xfrm>
            <a:off x="170210" y="2779865"/>
            <a:ext cx="32531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PE" altLang="es-PE" b="1" dirty="0">
                <a:solidFill>
                  <a:srgbClr val="0000CC"/>
                </a:solidFill>
                <a:latin typeface="Comic Sans MS" panose="030F0702030302020204" pitchFamily="66" charset="0"/>
              </a:rPr>
              <a:t>Imágenes precisas</a:t>
            </a:r>
            <a:r>
              <a:rPr lang="es-PE" altLang="es-PE" dirty="0">
                <a:solidFill>
                  <a:srgbClr val="0000CC"/>
                </a:solidFill>
                <a:latin typeface="Comic Sans MS" panose="030F0702030302020204" pitchFamily="66" charset="0"/>
              </a:rPr>
              <a:t> 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PE" altLang="es-PE" dirty="0">
                <a:solidFill>
                  <a:srgbClr val="0000CC"/>
                </a:solidFill>
                <a:latin typeface="Comic Sans MS" panose="030F0702030302020204" pitchFamily="66" charset="0"/>
              </a:rPr>
              <a:t>Nítidas, ausencia de doble imagen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F90D5AC3-EA48-479A-9483-DAB367113079}"/>
              </a:ext>
            </a:extLst>
          </p:cNvPr>
          <p:cNvSpPr/>
          <p:nvPr/>
        </p:nvSpPr>
        <p:spPr>
          <a:xfrm>
            <a:off x="188650" y="3880555"/>
            <a:ext cx="48478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altLang="es-PE" b="1" dirty="0">
                <a:solidFill>
                  <a:srgbClr val="0000CC"/>
                </a:solidFill>
                <a:latin typeface="Comic Sans MS" panose="030F0702030302020204" pitchFamily="66" charset="0"/>
              </a:rPr>
              <a:t>Flexibilidad de diseño</a:t>
            </a:r>
            <a:r>
              <a:rPr lang="es-PE" altLang="es-PE" dirty="0">
                <a:solidFill>
                  <a:srgbClr val="0000CC"/>
                </a:solidFill>
                <a:latin typeface="Comic Sans MS" panose="030F0702030302020204" pitchFamily="66" charset="0"/>
              </a:rPr>
              <a:t> </a:t>
            </a:r>
          </a:p>
          <a:p>
            <a:r>
              <a:rPr lang="es-PE" altLang="es-PE" dirty="0">
                <a:solidFill>
                  <a:srgbClr val="0000CC"/>
                </a:solidFill>
                <a:latin typeface="Comic Sans MS" panose="030F0702030302020204" pitchFamily="66" charset="0"/>
              </a:rPr>
              <a:t>composición y el grosor </a:t>
            </a:r>
          </a:p>
          <a:p>
            <a:r>
              <a:rPr lang="es-PE" altLang="es-PE" dirty="0">
                <a:solidFill>
                  <a:srgbClr val="0000CC"/>
                </a:solidFill>
                <a:latin typeface="Comic Sans MS" panose="030F0702030302020204" pitchFamily="66" charset="0"/>
              </a:rPr>
              <a:t>Espejos segmentados: 8,4 m</a:t>
            </a:r>
            <a:endParaRPr lang="es-PE" dirty="0"/>
          </a:p>
        </p:txBody>
      </p: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FE7E86C6-238D-4CFA-9C60-1D7F8079DDFE}"/>
              </a:ext>
            </a:extLst>
          </p:cNvPr>
          <p:cNvCxnSpPr/>
          <p:nvPr/>
        </p:nvCxnSpPr>
        <p:spPr>
          <a:xfrm flipV="1">
            <a:off x="141713" y="1860314"/>
            <a:ext cx="798" cy="33618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B192933C-C197-456C-AFC6-60CD89C04E3A}"/>
              </a:ext>
            </a:extLst>
          </p:cNvPr>
          <p:cNvCxnSpPr/>
          <p:nvPr/>
        </p:nvCxnSpPr>
        <p:spPr>
          <a:xfrm>
            <a:off x="215946" y="2653169"/>
            <a:ext cx="24963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382C471C-F499-4812-9689-85D4F67C7AD2}"/>
              </a:ext>
            </a:extLst>
          </p:cNvPr>
          <p:cNvCxnSpPr>
            <a:cxnSpLocks/>
          </p:cNvCxnSpPr>
          <p:nvPr/>
        </p:nvCxnSpPr>
        <p:spPr>
          <a:xfrm>
            <a:off x="806116" y="1667327"/>
            <a:ext cx="2490515" cy="202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CA062153-A1DD-4C47-AA4F-28DC3E0F8E5E}"/>
              </a:ext>
            </a:extLst>
          </p:cNvPr>
          <p:cNvCxnSpPr/>
          <p:nvPr/>
        </p:nvCxnSpPr>
        <p:spPr>
          <a:xfrm>
            <a:off x="5329844" y="6060526"/>
            <a:ext cx="24963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5A134152-787E-4442-BF40-6A5EF2FB751E}"/>
              </a:ext>
            </a:extLst>
          </p:cNvPr>
          <p:cNvCxnSpPr/>
          <p:nvPr/>
        </p:nvCxnSpPr>
        <p:spPr>
          <a:xfrm>
            <a:off x="863178" y="3783712"/>
            <a:ext cx="24963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5EC6403D-B4B7-48B8-BE31-3DBAE13CFAA4}"/>
              </a:ext>
            </a:extLst>
          </p:cNvPr>
          <p:cNvCxnSpPr/>
          <p:nvPr/>
        </p:nvCxnSpPr>
        <p:spPr>
          <a:xfrm>
            <a:off x="215946" y="4846806"/>
            <a:ext cx="24963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Rectángulo 20">
            <a:extLst>
              <a:ext uri="{FF2B5EF4-FFF2-40B4-BE49-F238E27FC236}">
                <a16:creationId xmlns:a16="http://schemas.microsoft.com/office/drawing/2014/main" id="{E71971E6-FA03-4CF7-93D2-FCC107820516}"/>
              </a:ext>
            </a:extLst>
          </p:cNvPr>
          <p:cNvSpPr/>
          <p:nvPr/>
        </p:nvSpPr>
        <p:spPr>
          <a:xfrm>
            <a:off x="172561" y="4965655"/>
            <a:ext cx="484781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0000CC"/>
                </a:solidFill>
                <a:latin typeface="Comic Sans MS" panose="030F0702030302020204" pitchFamily="66" charset="0"/>
              </a:rPr>
              <a:t>Protección de la superficie:</a:t>
            </a:r>
            <a:br>
              <a:rPr lang="es-ES" dirty="0">
                <a:solidFill>
                  <a:srgbClr val="0000CC"/>
                </a:solidFill>
                <a:latin typeface="Comic Sans MS" panose="030F0702030302020204" pitchFamily="66" charset="0"/>
              </a:rPr>
            </a:br>
            <a:r>
              <a:rPr lang="es-ES" dirty="0">
                <a:solidFill>
                  <a:srgbClr val="0000CC"/>
                </a:solidFill>
                <a:latin typeface="Comic Sans MS" panose="030F0702030302020204" pitchFamily="66" charset="0"/>
              </a:rPr>
              <a:t>Protección a la corrosión, la abrasión, etc</a:t>
            </a:r>
            <a:r>
              <a:rPr lang="es-ES" sz="2000" dirty="0">
                <a:solidFill>
                  <a:srgbClr val="0000CC"/>
                </a:solidFill>
                <a:latin typeface="Comic Sans MS" panose="030F0702030302020204" pitchFamily="66" charset="0"/>
              </a:rPr>
              <a:t>.</a:t>
            </a:r>
            <a:endParaRPr lang="es-PE" dirty="0"/>
          </a:p>
        </p:txBody>
      </p: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67AD1955-9495-4B13-8B24-3EDDA0BEFFB2}"/>
              </a:ext>
            </a:extLst>
          </p:cNvPr>
          <p:cNvCxnSpPr/>
          <p:nvPr/>
        </p:nvCxnSpPr>
        <p:spPr>
          <a:xfrm>
            <a:off x="887242" y="5842410"/>
            <a:ext cx="24963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152" name="Picture 8" descr="No hay ninguna descripción de la foto disponible.">
            <a:extLst>
              <a:ext uri="{FF2B5EF4-FFF2-40B4-BE49-F238E27FC236}">
                <a16:creationId xmlns:a16="http://schemas.microsoft.com/office/drawing/2014/main" id="{DAF85813-CA36-4DAD-A451-00ADC6C7D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550" y="2344290"/>
            <a:ext cx="3130504" cy="3298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67125F5C-810A-48AF-B512-3FCDB4D18D8D}"/>
              </a:ext>
            </a:extLst>
          </p:cNvPr>
          <p:cNvCxnSpPr>
            <a:cxnSpLocks/>
          </p:cNvCxnSpPr>
          <p:nvPr/>
        </p:nvCxnSpPr>
        <p:spPr>
          <a:xfrm flipV="1">
            <a:off x="9049606" y="1257612"/>
            <a:ext cx="0" cy="19787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915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PE" dirty="0"/>
              <a:t>17/11/2025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s-PE" dirty="0"/>
              <a:t>Page </a:t>
            </a:r>
            <a:fld id="{FED68624-7B91-41F1-A7BB-CD21C2976D1C}" type="slidenum">
              <a:rPr lang="es-PE" smtClean="0"/>
              <a:pPr/>
              <a:t>6</a:t>
            </a:fld>
            <a:endParaRPr lang="es-PE" dirty="0"/>
          </a:p>
        </p:txBody>
      </p:sp>
      <p:sp>
        <p:nvSpPr>
          <p:cNvPr id="7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2325678" y="6204436"/>
            <a:ext cx="3590764" cy="512204"/>
          </a:xfrm>
        </p:spPr>
        <p:txBody>
          <a:bodyPr/>
          <a:lstStyle/>
          <a:p>
            <a:r>
              <a:rPr lang="es-PE" dirty="0"/>
              <a:t>Thin Films Laboratory – Physics Section</a:t>
            </a:r>
          </a:p>
          <a:p>
            <a:r>
              <a:rPr lang="es-PE" dirty="0"/>
              <a:t>*ggalvez@pucp.edu.pe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9F9F82B-14B6-4297-9EBB-323CA593C0ED}"/>
              </a:ext>
            </a:extLst>
          </p:cNvPr>
          <p:cNvSpPr txBox="1"/>
          <p:nvPr/>
        </p:nvSpPr>
        <p:spPr>
          <a:xfrm>
            <a:off x="226004" y="247937"/>
            <a:ext cx="43459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4000" dirty="0">
                <a:latin typeface="Comic Sans MS" pitchFamily="66" charset="0"/>
                <a:cs typeface="Calibri Light" panose="020F0302020204030204" pitchFamily="34" charset="0"/>
              </a:rPr>
              <a:t>Materiales</a:t>
            </a:r>
          </a:p>
        </p:txBody>
      </p:sp>
      <p:sp>
        <p:nvSpPr>
          <p:cNvPr id="25" name="Rectangle 1">
            <a:extLst>
              <a:ext uri="{FF2B5EF4-FFF2-40B4-BE49-F238E27FC236}">
                <a16:creationId xmlns:a16="http://schemas.microsoft.com/office/drawing/2014/main" id="{CEBEA2F8-A0CE-4987-8A44-74202A85260E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4550882" y="4636249"/>
            <a:ext cx="3885946" cy="8863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88872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PE" altLang="es-PE" sz="2000" dirty="0">
                <a:solidFill>
                  <a:srgbClr val="0000CC"/>
                </a:solidFill>
                <a:latin typeface="Comic Sans MS" panose="030F0702030302020204" pitchFamily="66" charset="0"/>
              </a:rPr>
              <a:t>Uniformidad: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PE" altLang="es-PE" sz="2000" dirty="0">
                <a:solidFill>
                  <a:srgbClr val="0000CC"/>
                </a:solidFill>
                <a:latin typeface="Comic Sans MS" panose="030F0702030302020204" pitchFamily="66" charset="0"/>
              </a:rPr>
              <a:t>mediante procesos de alto vacío</a:t>
            </a:r>
            <a:endParaRPr kumimoji="0" lang="es-PE" altLang="es-PE" sz="2000" i="0" u="none" strike="noStrike" cap="none" normalizeH="0" baseline="0" dirty="0">
              <a:ln>
                <a:noFill/>
              </a:ln>
              <a:solidFill>
                <a:srgbClr val="0000CC"/>
              </a:solidFill>
              <a:effectLst/>
              <a:latin typeface="Google Sans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946CF5AA-54C0-42C0-97BE-697EB8C894E9}"/>
              </a:ext>
            </a:extLst>
          </p:cNvPr>
          <p:cNvSpPr/>
          <p:nvPr/>
        </p:nvSpPr>
        <p:spPr>
          <a:xfrm>
            <a:off x="1171237" y="1323157"/>
            <a:ext cx="1863011" cy="4308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PE" altLang="es-PE" sz="2200" dirty="0">
                <a:solidFill>
                  <a:srgbClr val="FF0000"/>
                </a:solidFill>
                <a:latin typeface="Comic Sans MS" panose="030F0702030302020204" pitchFamily="66" charset="0"/>
              </a:rPr>
              <a:t>Aluminio (Al)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94289D7C-FF93-45AE-8337-7AFA7A85AB71}"/>
              </a:ext>
            </a:extLst>
          </p:cNvPr>
          <p:cNvSpPr/>
          <p:nvPr/>
        </p:nvSpPr>
        <p:spPr>
          <a:xfrm>
            <a:off x="428783" y="2101777"/>
            <a:ext cx="23310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altLang="es-PE" sz="2000" dirty="0">
                <a:solidFill>
                  <a:srgbClr val="0000CC"/>
                </a:solidFill>
                <a:latin typeface="Comic Sans MS" panose="030F0702030302020204" pitchFamily="66" charset="0"/>
              </a:rPr>
              <a:t>Alta reflectividad</a:t>
            </a:r>
            <a:endParaRPr lang="es-PE" sz="2000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D101E60-85E5-4C13-9784-E5F2BC07FF87}"/>
              </a:ext>
            </a:extLst>
          </p:cNvPr>
          <p:cNvSpPr/>
          <p:nvPr/>
        </p:nvSpPr>
        <p:spPr>
          <a:xfrm>
            <a:off x="394072" y="2586280"/>
            <a:ext cx="29418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altLang="es-PE" sz="2000" dirty="0">
                <a:solidFill>
                  <a:srgbClr val="118736"/>
                </a:solidFill>
                <a:latin typeface="Comic Sans MS" panose="030F0702030302020204" pitchFamily="66" charset="0"/>
              </a:rPr>
              <a:t>Costo competitivo:</a:t>
            </a:r>
          </a:p>
          <a:p>
            <a:r>
              <a:rPr lang="es-PE" sz="2000" dirty="0">
                <a:solidFill>
                  <a:srgbClr val="118736"/>
                </a:solidFill>
                <a:latin typeface="Comic Sans MS" panose="030F0702030302020204" pitchFamily="66" charset="0"/>
              </a:rPr>
              <a:t>más barato que la plata</a:t>
            </a:r>
            <a:endParaRPr lang="es-PE" sz="2000" dirty="0">
              <a:solidFill>
                <a:srgbClr val="118736"/>
              </a:solidFill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9AC9AE50-0450-42C4-BEC5-13E135C8B0C2}"/>
              </a:ext>
            </a:extLst>
          </p:cNvPr>
          <p:cNvSpPr/>
          <p:nvPr/>
        </p:nvSpPr>
        <p:spPr>
          <a:xfrm>
            <a:off x="4417231" y="1323157"/>
            <a:ext cx="3998210" cy="4308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PE" altLang="es-PE" sz="2200" dirty="0">
                <a:solidFill>
                  <a:srgbClr val="FF0000"/>
                </a:solidFill>
                <a:latin typeface="Comic Sans MS" panose="030F0702030302020204" pitchFamily="66" charset="0"/>
              </a:rPr>
              <a:t>Fluoruro de magnesio (MgF</a:t>
            </a:r>
            <a:r>
              <a:rPr lang="es-PE" altLang="es-PE" sz="22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es-PE" altLang="es-PE" sz="2200" dirty="0">
                <a:solidFill>
                  <a:srgbClr val="FF0000"/>
                </a:solidFill>
                <a:latin typeface="Comic Sans MS" panose="030F0702030302020204" pitchFamily="66" charset="0"/>
              </a:rPr>
              <a:t>)</a:t>
            </a:r>
            <a:endParaRPr lang="es-PE" sz="2200" dirty="0">
              <a:solidFill>
                <a:srgbClr val="FF0000"/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A7AC85F0-48F1-4B4B-B2ED-E54E3EA0A44C}"/>
              </a:ext>
            </a:extLst>
          </p:cNvPr>
          <p:cNvSpPr/>
          <p:nvPr/>
        </p:nvSpPr>
        <p:spPr>
          <a:xfrm>
            <a:off x="4497874" y="2092021"/>
            <a:ext cx="33489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altLang="es-PE" sz="2000" dirty="0">
                <a:solidFill>
                  <a:srgbClr val="118736"/>
                </a:solidFill>
                <a:latin typeface="Comic Sans MS" panose="030F0702030302020204" pitchFamily="66" charset="0"/>
              </a:rPr>
              <a:t>Bajo índice de refracción: </a:t>
            </a:r>
          </a:p>
          <a:p>
            <a:r>
              <a:rPr lang="es-PE" altLang="es-PE" sz="2000" dirty="0">
                <a:solidFill>
                  <a:srgbClr val="118736"/>
                </a:solidFill>
                <a:latin typeface="Comic Sans MS" panose="030F0702030302020204" pitchFamily="66" charset="0"/>
              </a:rPr>
              <a:t>antirreflectante</a:t>
            </a:r>
            <a:endParaRPr lang="es-PE" sz="2000" dirty="0">
              <a:solidFill>
                <a:srgbClr val="118736"/>
              </a:solidFill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4279C2D6-8F26-4E57-ACDC-3EC950F1B47A}"/>
              </a:ext>
            </a:extLst>
          </p:cNvPr>
          <p:cNvSpPr/>
          <p:nvPr/>
        </p:nvSpPr>
        <p:spPr>
          <a:xfrm>
            <a:off x="4505556" y="2931951"/>
            <a:ext cx="42230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altLang="es-PE" sz="2000" dirty="0">
                <a:solidFill>
                  <a:srgbClr val="0000CC"/>
                </a:solidFill>
                <a:latin typeface="Comic Sans MS" panose="030F0702030302020204" pitchFamily="66" charset="0"/>
              </a:rPr>
              <a:t>Durabilidad: </a:t>
            </a:r>
          </a:p>
          <a:p>
            <a:r>
              <a:rPr lang="es-PE" altLang="es-PE" sz="2000" dirty="0">
                <a:solidFill>
                  <a:srgbClr val="0000CC"/>
                </a:solidFill>
                <a:latin typeface="Comic Sans MS" panose="030F0702030302020204" pitchFamily="66" charset="0"/>
              </a:rPr>
              <a:t>resistencia al rayado </a:t>
            </a:r>
            <a:endParaRPr lang="es-PE" sz="2000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FBA8CE45-267B-4FF1-ABC8-62443A8E58CF}"/>
              </a:ext>
            </a:extLst>
          </p:cNvPr>
          <p:cNvSpPr/>
          <p:nvPr/>
        </p:nvSpPr>
        <p:spPr>
          <a:xfrm>
            <a:off x="389028" y="3320670"/>
            <a:ext cx="36499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altLang="es-PE" sz="2000" dirty="0">
                <a:solidFill>
                  <a:srgbClr val="0000CC"/>
                </a:solidFill>
                <a:latin typeface="Comic Sans MS" panose="030F0702030302020204" pitchFamily="66" charset="0"/>
              </a:rPr>
              <a:t>Ligereza: </a:t>
            </a:r>
          </a:p>
          <a:p>
            <a:r>
              <a:rPr lang="es-PE" altLang="es-PE" sz="2000" dirty="0">
                <a:solidFill>
                  <a:srgbClr val="0000CC"/>
                </a:solidFill>
                <a:latin typeface="Comic Sans MS" panose="030F0702030302020204" pitchFamily="66" charset="0"/>
              </a:rPr>
              <a:t>el peso es un factor importante</a:t>
            </a:r>
            <a:endParaRPr lang="es-PE" sz="2000" dirty="0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705C81F1-A7B7-4FE8-83E5-3AD02CAB9272}"/>
              </a:ext>
            </a:extLst>
          </p:cNvPr>
          <p:cNvSpPr/>
          <p:nvPr/>
        </p:nvSpPr>
        <p:spPr>
          <a:xfrm>
            <a:off x="349271" y="4417897"/>
            <a:ext cx="37280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altLang="es-PE" sz="2000" dirty="0">
                <a:solidFill>
                  <a:srgbClr val="118736"/>
                </a:solidFill>
                <a:latin typeface="Comic Sans MS" panose="030F0702030302020204" pitchFamily="66" charset="0"/>
              </a:rPr>
              <a:t>Resistencia a la corrosión:                 película de alúmina (Al</a:t>
            </a:r>
            <a:r>
              <a:rPr lang="es-PE" altLang="es-PE" sz="2000" baseline="-25000" dirty="0">
                <a:solidFill>
                  <a:srgbClr val="118736"/>
                </a:solidFill>
                <a:latin typeface="Comic Sans MS" panose="030F0702030302020204" pitchFamily="66" charset="0"/>
              </a:rPr>
              <a:t>2</a:t>
            </a:r>
            <a:r>
              <a:rPr lang="es-PE" altLang="es-PE" sz="2000" dirty="0">
                <a:solidFill>
                  <a:srgbClr val="118736"/>
                </a:solidFill>
                <a:latin typeface="Comic Sans MS" panose="030F0702030302020204" pitchFamily="66" charset="0"/>
              </a:rPr>
              <a:t>O</a:t>
            </a:r>
            <a:r>
              <a:rPr lang="es-PE" altLang="es-PE" sz="2000" baseline="-25000" dirty="0">
                <a:solidFill>
                  <a:srgbClr val="118736"/>
                </a:solidFill>
                <a:latin typeface="Comic Sans MS" panose="030F0702030302020204" pitchFamily="66" charset="0"/>
              </a:rPr>
              <a:t>3</a:t>
            </a:r>
            <a:r>
              <a:rPr lang="es-PE" altLang="es-PE" sz="2000" dirty="0">
                <a:solidFill>
                  <a:srgbClr val="118736"/>
                </a:solidFill>
                <a:latin typeface="Comic Sans MS" panose="030F0702030302020204" pitchFamily="66" charset="0"/>
              </a:rPr>
              <a:t>)</a:t>
            </a:r>
            <a:endParaRPr lang="es-PE" sz="2000" baseline="-25000" dirty="0">
              <a:solidFill>
                <a:srgbClr val="118736"/>
              </a:solidFill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579BF6DC-C51F-4A06-86E0-1F39296692F9}"/>
              </a:ext>
            </a:extLst>
          </p:cNvPr>
          <p:cNvSpPr/>
          <p:nvPr/>
        </p:nvSpPr>
        <p:spPr>
          <a:xfrm>
            <a:off x="330546" y="5184287"/>
            <a:ext cx="38859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altLang="es-PE" sz="2000" dirty="0">
                <a:solidFill>
                  <a:srgbClr val="0000CC"/>
                </a:solidFill>
                <a:latin typeface="Comic Sans MS" panose="030F0702030302020204" pitchFamily="66" charset="0"/>
              </a:rPr>
              <a:t>Buen rendimiento óptico:</a:t>
            </a:r>
          </a:p>
          <a:p>
            <a:r>
              <a:rPr lang="es-PE" altLang="es-PE" sz="2000" dirty="0">
                <a:solidFill>
                  <a:srgbClr val="0000CC"/>
                </a:solidFill>
                <a:latin typeface="Comic Sans MS" panose="030F0702030302020204" pitchFamily="66" charset="0"/>
              </a:rPr>
              <a:t>en un amplio rango </a:t>
            </a:r>
            <a:endParaRPr lang="es-PE" sz="2000" dirty="0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8D22E6C1-7C49-43CB-A3F7-76DA79849E1B}"/>
              </a:ext>
            </a:extLst>
          </p:cNvPr>
          <p:cNvSpPr/>
          <p:nvPr/>
        </p:nvSpPr>
        <p:spPr>
          <a:xfrm>
            <a:off x="4497874" y="3810223"/>
            <a:ext cx="38851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altLang="es-PE" sz="2000" dirty="0">
                <a:solidFill>
                  <a:srgbClr val="118736"/>
                </a:solidFill>
                <a:latin typeface="Comic Sans MS" panose="030F0702030302020204" pitchFamily="66" charset="0"/>
              </a:rPr>
              <a:t>Alta transmisión de luz: </a:t>
            </a:r>
          </a:p>
          <a:p>
            <a:r>
              <a:rPr lang="es-PE" altLang="es-PE" sz="2000" dirty="0">
                <a:solidFill>
                  <a:srgbClr val="118736"/>
                </a:solidFill>
                <a:latin typeface="Comic Sans MS" panose="030F0702030302020204" pitchFamily="66" charset="0"/>
              </a:rPr>
              <a:t>UV – VIS – infrarrojo medio </a:t>
            </a:r>
            <a:endParaRPr lang="es-PE" sz="2000" dirty="0">
              <a:solidFill>
                <a:srgbClr val="118736"/>
              </a:solidFill>
            </a:endParaRPr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8EDFFAA1-73C8-4F60-A94B-F564A2E32357}"/>
              </a:ext>
            </a:extLst>
          </p:cNvPr>
          <p:cNvCxnSpPr/>
          <p:nvPr/>
        </p:nvCxnSpPr>
        <p:spPr>
          <a:xfrm flipV="1">
            <a:off x="4031269" y="2064362"/>
            <a:ext cx="798" cy="33618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31EDDADB-E18A-4061-B285-BAA323E8CDD6}"/>
              </a:ext>
            </a:extLst>
          </p:cNvPr>
          <p:cNvCxnSpPr>
            <a:cxnSpLocks/>
          </p:cNvCxnSpPr>
          <p:nvPr/>
        </p:nvCxnSpPr>
        <p:spPr>
          <a:xfrm>
            <a:off x="4578164" y="5765121"/>
            <a:ext cx="440200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9E23D9AC-A2B2-4FB1-8433-686D3B3055A8}"/>
              </a:ext>
            </a:extLst>
          </p:cNvPr>
          <p:cNvCxnSpPr>
            <a:cxnSpLocks/>
          </p:cNvCxnSpPr>
          <p:nvPr/>
        </p:nvCxnSpPr>
        <p:spPr>
          <a:xfrm flipV="1">
            <a:off x="2197443" y="1913754"/>
            <a:ext cx="4345996" cy="34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89800B58-3912-419F-91BA-46DCCAB156F4}"/>
              </a:ext>
            </a:extLst>
          </p:cNvPr>
          <p:cNvCxnSpPr/>
          <p:nvPr/>
        </p:nvCxnSpPr>
        <p:spPr>
          <a:xfrm flipV="1">
            <a:off x="221271" y="1978229"/>
            <a:ext cx="798" cy="33618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587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s-PE"/>
              <a:t>Page </a:t>
            </a:r>
            <a:fld id="{FED68624-7B91-41F1-A7BB-CD21C2976D1C}" type="slidenum">
              <a:rPr lang="es-PE" smtClean="0"/>
              <a:pPr/>
              <a:t>7</a:t>
            </a:fld>
            <a:endParaRPr lang="es-PE" dirty="0"/>
          </a:p>
        </p:txBody>
      </p:sp>
      <p:sp>
        <p:nvSpPr>
          <p:cNvPr id="18" name="Titel 4"/>
          <p:cNvSpPr txBox="1">
            <a:spLocks/>
          </p:cNvSpPr>
          <p:nvPr/>
        </p:nvSpPr>
        <p:spPr>
          <a:xfrm>
            <a:off x="288099" y="174836"/>
            <a:ext cx="8693063" cy="849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PE" sz="3600" dirty="0">
                <a:effectLst/>
                <a:latin typeface="Comic Sans MS" panose="030F0702030302020204" pitchFamily="66" charset="0"/>
                <a:cs typeface="Calibri Light" panose="020F0302020204030204" pitchFamily="34" charset="0"/>
              </a:rPr>
              <a:t>Películas delgadas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EBD03C45-D0C9-4B9D-AE8B-66BBB8B91E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4256" y="2095366"/>
            <a:ext cx="3085910" cy="3489553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B80F3D52-6E3E-4EE2-A46B-8AFBBD0BB484}"/>
              </a:ext>
            </a:extLst>
          </p:cNvPr>
          <p:cNvSpPr/>
          <p:nvPr/>
        </p:nvSpPr>
        <p:spPr>
          <a:xfrm>
            <a:off x="208451" y="1153714"/>
            <a:ext cx="86890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PE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Interferencia constructiva en la reflexión debido una película delgada de fluoruro de magnesio sobre una película de aluminio.</a:t>
            </a:r>
            <a:endParaRPr lang="es-PE" sz="2000" dirty="0">
              <a:latin typeface="Comic Sans MS" panose="030F0702030302020204" pitchFamily="66" charset="0"/>
            </a:endParaRPr>
          </a:p>
        </p:txBody>
      </p:sp>
      <p:sp>
        <p:nvSpPr>
          <p:cNvPr id="20" name="Fußzeilenplatzhalter 2">
            <a:extLst>
              <a:ext uri="{FF2B5EF4-FFF2-40B4-BE49-F238E27FC236}">
                <a16:creationId xmlns:a16="http://schemas.microsoft.com/office/drawing/2014/main" id="{EC1916F3-49ED-4A6D-B0EA-E1F4163326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25678" y="6204436"/>
            <a:ext cx="3590764" cy="512204"/>
          </a:xfrm>
        </p:spPr>
        <p:txBody>
          <a:bodyPr/>
          <a:lstStyle/>
          <a:p>
            <a:r>
              <a:rPr lang="es-PE" dirty="0"/>
              <a:t>Thin Films Laboratory – Physics Section</a:t>
            </a:r>
          </a:p>
          <a:p>
            <a:r>
              <a:rPr lang="es-PE" dirty="0"/>
              <a:t>*ggalvez@pucp.edu.pe</a:t>
            </a:r>
          </a:p>
        </p:txBody>
      </p:sp>
      <p:sp>
        <p:nvSpPr>
          <p:cNvPr id="21" name="Datumsplatzhalter 1">
            <a:extLst>
              <a:ext uri="{FF2B5EF4-FFF2-40B4-BE49-F238E27FC236}">
                <a16:creationId xmlns:a16="http://schemas.microsoft.com/office/drawing/2014/main" id="{2831EB3A-51B5-4674-9342-FFA458FFD3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276766"/>
            <a:ext cx="1416050" cy="365125"/>
          </a:xfrm>
        </p:spPr>
        <p:txBody>
          <a:bodyPr/>
          <a:lstStyle/>
          <a:p>
            <a:r>
              <a:rPr lang="es-PE" dirty="0"/>
              <a:t>17/11/2025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F9C9974D-7443-43BB-A383-C39B0B976263}"/>
              </a:ext>
            </a:extLst>
          </p:cNvPr>
          <p:cNvSpPr/>
          <p:nvPr/>
        </p:nvSpPr>
        <p:spPr>
          <a:xfrm>
            <a:off x="2826035" y="3509647"/>
            <a:ext cx="987979" cy="37491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PE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s-PE" baseline="-25000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s-PE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aire</a:t>
            </a:r>
            <a:endParaRPr lang="es-PE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9239C690-A9DD-457A-8B36-1EED32279CA5}"/>
              </a:ext>
            </a:extLst>
          </p:cNvPr>
          <p:cNvSpPr/>
          <p:nvPr/>
        </p:nvSpPr>
        <p:spPr>
          <a:xfrm>
            <a:off x="2863518" y="4377099"/>
            <a:ext cx="1407696" cy="37491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PE" dirty="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s-PE" baseline="-25000" dirty="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s-PE" dirty="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MgF</a:t>
            </a:r>
            <a:r>
              <a:rPr lang="es-PE" baseline="-25000" dirty="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s-PE" baseline="-25000" dirty="0">
              <a:solidFill>
                <a:srgbClr val="00B0F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BCD624A3-8F49-431F-8D3E-70F910EFE3FF}"/>
              </a:ext>
            </a:extLst>
          </p:cNvPr>
          <p:cNvSpPr/>
          <p:nvPr/>
        </p:nvSpPr>
        <p:spPr>
          <a:xfrm>
            <a:off x="2882624" y="5111371"/>
            <a:ext cx="1508904" cy="37491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PE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s-PE" baseline="-25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s-PE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Aluminio</a:t>
            </a:r>
            <a:endParaRPr lang="es-PE" dirty="0">
              <a:solidFill>
                <a:schemeClr val="bg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89D0B6D7-A22C-462F-98CC-35862677284B}"/>
              </a:ext>
            </a:extLst>
          </p:cNvPr>
          <p:cNvSpPr/>
          <p:nvPr/>
        </p:nvSpPr>
        <p:spPr>
          <a:xfrm>
            <a:off x="4578735" y="2219370"/>
            <a:ext cx="423458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PE" sz="2000" u="sng" dirty="0">
                <a:solidFill>
                  <a:srgbClr val="0000CC"/>
                </a:solidFill>
                <a:latin typeface="Comic Sans MS" panose="030F0702030302020204" pitchFamily="66" charset="0"/>
              </a:rPr>
              <a:t>El rayo 1</a:t>
            </a:r>
            <a:r>
              <a:rPr lang="es-PE" sz="2000" dirty="0">
                <a:solidFill>
                  <a:srgbClr val="0000CC"/>
                </a:solidFill>
                <a:latin typeface="Comic Sans MS" panose="030F0702030302020204" pitchFamily="66" charset="0"/>
              </a:rPr>
              <a:t> reflejado en la película de MgF</a:t>
            </a:r>
            <a:r>
              <a:rPr lang="es-PE" sz="2000" baseline="-25000" dirty="0">
                <a:solidFill>
                  <a:srgbClr val="0000CC"/>
                </a:solidFill>
                <a:latin typeface="Comic Sans MS" panose="030F0702030302020204" pitchFamily="66" charset="0"/>
              </a:rPr>
              <a:t>2</a:t>
            </a:r>
            <a:r>
              <a:rPr lang="es-PE" sz="2000" dirty="0">
                <a:solidFill>
                  <a:srgbClr val="0000CC"/>
                </a:solidFill>
                <a:latin typeface="Comic Sans MS" panose="030F0702030302020204" pitchFamily="66" charset="0"/>
              </a:rPr>
              <a:t>, tiene un desfase de </a:t>
            </a:r>
            <a:r>
              <a:rPr lang="es-PE" sz="2000" dirty="0">
                <a:solidFill>
                  <a:srgbClr val="0000CC"/>
                </a:solidFill>
                <a:latin typeface="Symbol" panose="05050102010706020507" pitchFamily="18" charset="2"/>
              </a:rPr>
              <a:t>p</a:t>
            </a:r>
            <a:r>
              <a:rPr lang="es-PE" sz="2000" baseline="-25000" dirty="0">
                <a:solidFill>
                  <a:srgbClr val="0000CC"/>
                </a:solidFill>
                <a:latin typeface="Comic Sans MS" panose="030F0702030302020204" pitchFamily="66" charset="0"/>
              </a:rPr>
              <a:t> </a:t>
            </a:r>
            <a:r>
              <a:rPr lang="es-PE" sz="2000" dirty="0">
                <a:solidFill>
                  <a:srgbClr val="0000CC"/>
                </a:solidFill>
                <a:latin typeface="Comic Sans MS" panose="030F0702030302020204" pitchFamily="66" charset="0"/>
              </a:rPr>
              <a:t>(condiciones de contorno). </a:t>
            </a:r>
          </a:p>
          <a:p>
            <a:pPr algn="just"/>
            <a:endParaRPr lang="es-PE" sz="2000" dirty="0">
              <a:solidFill>
                <a:srgbClr val="0000CC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es-PE" sz="2000" u="sng" dirty="0">
                <a:solidFill>
                  <a:srgbClr val="0000CC"/>
                </a:solidFill>
                <a:latin typeface="Comic Sans MS" panose="030F0702030302020204" pitchFamily="66" charset="0"/>
              </a:rPr>
              <a:t>El rayo 2</a:t>
            </a:r>
            <a:r>
              <a:rPr lang="es-PE" sz="2000" dirty="0">
                <a:solidFill>
                  <a:srgbClr val="0000CC"/>
                </a:solidFill>
                <a:latin typeface="Comic Sans MS" panose="030F0702030302020204" pitchFamily="66" charset="0"/>
              </a:rPr>
              <a:t> reflejado en la película de aluminio, desfase de </a:t>
            </a:r>
            <a:r>
              <a:rPr lang="es-PE" sz="2000" dirty="0">
                <a:solidFill>
                  <a:srgbClr val="0000CC"/>
                </a:solidFill>
                <a:latin typeface="Symbol" panose="05050102010706020507" pitchFamily="18" charset="2"/>
              </a:rPr>
              <a:t>p</a:t>
            </a:r>
            <a:r>
              <a:rPr lang="es-PE" sz="2000" dirty="0">
                <a:solidFill>
                  <a:srgbClr val="0000CC"/>
                </a:solidFill>
                <a:latin typeface="Comic Sans MS" panose="030F0702030302020204" pitchFamily="66" charset="0"/>
              </a:rPr>
              <a:t> (aceleración de electrones libres). </a:t>
            </a:r>
          </a:p>
          <a:p>
            <a:pPr algn="just"/>
            <a:endParaRPr lang="es-PE" sz="2000" dirty="0">
              <a:solidFill>
                <a:srgbClr val="0000CC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es-PE" sz="2000" dirty="0">
                <a:solidFill>
                  <a:srgbClr val="118736"/>
                </a:solidFill>
                <a:latin typeface="Comic Sans MS" panose="030F0702030302020204" pitchFamily="66" charset="0"/>
              </a:rPr>
              <a:t>El espesor de la película (</a:t>
            </a:r>
            <a:r>
              <a:rPr lang="es-PE" sz="2000" dirty="0">
                <a:solidFill>
                  <a:srgbClr val="118736"/>
                </a:solidFill>
              </a:rPr>
              <a:t>t</a:t>
            </a:r>
            <a:r>
              <a:rPr lang="es-PE" sz="2000" dirty="0">
                <a:solidFill>
                  <a:srgbClr val="118736"/>
                </a:solidFill>
                <a:latin typeface="Comic Sans MS" panose="030F0702030302020204" pitchFamily="66" charset="0"/>
              </a:rPr>
              <a:t>) de MgF</a:t>
            </a:r>
            <a:r>
              <a:rPr lang="es-PE" sz="2000" baseline="-25000" dirty="0">
                <a:solidFill>
                  <a:srgbClr val="118736"/>
                </a:solidFill>
                <a:latin typeface="Comic Sans MS" panose="030F0702030302020204" pitchFamily="66" charset="0"/>
              </a:rPr>
              <a:t>2</a:t>
            </a:r>
            <a:r>
              <a:rPr lang="es-PE" sz="2000" dirty="0">
                <a:solidFill>
                  <a:srgbClr val="118736"/>
                </a:solidFill>
                <a:latin typeface="Comic Sans MS" panose="030F0702030302020204" pitchFamily="66" charset="0"/>
              </a:rPr>
              <a:t> debe ser de </a:t>
            </a:r>
            <a:r>
              <a:rPr lang="es-PE" sz="2000" dirty="0">
                <a:solidFill>
                  <a:srgbClr val="118736"/>
                </a:solidFill>
                <a:latin typeface="Symbol" panose="05050102010706020507" pitchFamily="18" charset="2"/>
              </a:rPr>
              <a:t>l</a:t>
            </a:r>
            <a:r>
              <a:rPr lang="es-PE" sz="2000" dirty="0">
                <a:solidFill>
                  <a:srgbClr val="118736"/>
                </a:solidFill>
                <a:latin typeface="Comic Sans MS" panose="030F0702030302020204" pitchFamily="66" charset="0"/>
              </a:rPr>
              <a:t>/2n</a:t>
            </a:r>
            <a:r>
              <a:rPr lang="es-PE" sz="2000" baseline="-25000" dirty="0">
                <a:solidFill>
                  <a:srgbClr val="118736"/>
                </a:solidFill>
                <a:latin typeface="Comic Sans MS" panose="030F0702030302020204" pitchFamily="66" charset="0"/>
              </a:rPr>
              <a:t>2</a:t>
            </a:r>
            <a:r>
              <a:rPr lang="es-PE" sz="2000" dirty="0">
                <a:solidFill>
                  <a:srgbClr val="118736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AC506B7C-8531-4600-A8CB-6A2243FF7E10}"/>
              </a:ext>
            </a:extLst>
          </p:cNvPr>
          <p:cNvSpPr/>
          <p:nvPr/>
        </p:nvSpPr>
        <p:spPr>
          <a:xfrm>
            <a:off x="7252915" y="602914"/>
            <a:ext cx="19043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600" dirty="0"/>
              <a:t>https://openstax.org/books/f%C3%ADsica-universitaria-volumen-3/pages/3-4-interferencia-de-pelicula-delgada</a:t>
            </a:r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C2D12B3E-9E70-4AB4-910B-ABBE9E81B934}"/>
              </a:ext>
            </a:extLst>
          </p:cNvPr>
          <p:cNvCxnSpPr>
            <a:cxnSpLocks/>
          </p:cNvCxnSpPr>
          <p:nvPr/>
        </p:nvCxnSpPr>
        <p:spPr>
          <a:xfrm flipH="1" flipV="1">
            <a:off x="208451" y="2054085"/>
            <a:ext cx="8479" cy="168920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A7187299-1650-4FF8-8495-B3D69EC92A79}"/>
              </a:ext>
            </a:extLst>
          </p:cNvPr>
          <p:cNvCxnSpPr/>
          <p:nvPr/>
        </p:nvCxnSpPr>
        <p:spPr>
          <a:xfrm>
            <a:off x="6316980" y="5916642"/>
            <a:ext cx="24963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69123495-AD18-4DD7-AD50-0A722DB92A84}"/>
              </a:ext>
            </a:extLst>
          </p:cNvPr>
          <p:cNvCxnSpPr>
            <a:cxnSpLocks/>
          </p:cNvCxnSpPr>
          <p:nvPr/>
        </p:nvCxnSpPr>
        <p:spPr>
          <a:xfrm flipV="1">
            <a:off x="4495846" y="3006739"/>
            <a:ext cx="0" cy="17191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80F5CA18-60E5-48C8-8FF6-16F7B3B8ADBB}"/>
              </a:ext>
            </a:extLst>
          </p:cNvPr>
          <p:cNvCxnSpPr>
            <a:cxnSpLocks/>
          </p:cNvCxnSpPr>
          <p:nvPr/>
        </p:nvCxnSpPr>
        <p:spPr>
          <a:xfrm>
            <a:off x="251788" y="1929218"/>
            <a:ext cx="65292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2B1BDA2C-81FF-4492-9289-91AD86B91A67}"/>
              </a:ext>
            </a:extLst>
          </p:cNvPr>
          <p:cNvCxnSpPr>
            <a:cxnSpLocks/>
          </p:cNvCxnSpPr>
          <p:nvPr/>
        </p:nvCxnSpPr>
        <p:spPr>
          <a:xfrm flipV="1">
            <a:off x="8957544" y="4041913"/>
            <a:ext cx="14179" cy="169602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950320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s-PE" dirty="0"/>
              <a:t>Page </a:t>
            </a:r>
            <a:fld id="{FED68624-7B91-41F1-A7BB-CD21C2976D1C}" type="slidenum">
              <a:rPr lang="es-PE" smtClean="0"/>
              <a:pPr/>
              <a:t>8</a:t>
            </a:fld>
            <a:endParaRPr lang="es-PE" dirty="0"/>
          </a:p>
        </p:txBody>
      </p:sp>
      <p:cxnSp>
        <p:nvCxnSpPr>
          <p:cNvPr id="13" name="Conector recto 12"/>
          <p:cNvCxnSpPr/>
          <p:nvPr/>
        </p:nvCxnSpPr>
        <p:spPr>
          <a:xfrm flipV="1">
            <a:off x="8975394" y="2101383"/>
            <a:ext cx="21165" cy="38937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Rectángulo 18"/>
          <p:cNvSpPr/>
          <p:nvPr/>
        </p:nvSpPr>
        <p:spPr>
          <a:xfrm>
            <a:off x="205090" y="1113567"/>
            <a:ext cx="90304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PE" sz="2400" dirty="0">
                <a:solidFill>
                  <a:srgbClr val="F74937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Superficie del substrato</a:t>
            </a:r>
            <a:endParaRPr lang="es-PE" sz="2400" dirty="0">
              <a:solidFill>
                <a:srgbClr val="F74937"/>
              </a:solidFill>
            </a:endParaRPr>
          </a:p>
        </p:txBody>
      </p:sp>
      <p:cxnSp>
        <p:nvCxnSpPr>
          <p:cNvPr id="15" name="Conector recto 14"/>
          <p:cNvCxnSpPr>
            <a:cxnSpLocks/>
          </p:cNvCxnSpPr>
          <p:nvPr/>
        </p:nvCxnSpPr>
        <p:spPr>
          <a:xfrm flipH="1" flipV="1">
            <a:off x="1934817" y="2866735"/>
            <a:ext cx="3034823" cy="27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itel 4"/>
          <p:cNvSpPr txBox="1">
            <a:spLocks/>
          </p:cNvSpPr>
          <p:nvPr/>
        </p:nvSpPr>
        <p:spPr>
          <a:xfrm>
            <a:off x="119283" y="174836"/>
            <a:ext cx="4396443" cy="849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PE" sz="3600" dirty="0">
                <a:effectLst/>
                <a:latin typeface="Comic Sans MS" panose="030F0702030302020204" pitchFamily="66" charset="0"/>
                <a:cs typeface="Calibri Light" panose="020F0302020204030204" pitchFamily="34" charset="0"/>
              </a:rPr>
              <a:t>Test de Ronchi </a:t>
            </a:r>
          </a:p>
        </p:txBody>
      </p:sp>
      <p:sp>
        <p:nvSpPr>
          <p:cNvPr id="14" name="Fußzeilenplatzhalter 2">
            <a:extLst>
              <a:ext uri="{FF2B5EF4-FFF2-40B4-BE49-F238E27FC236}">
                <a16:creationId xmlns:a16="http://schemas.microsoft.com/office/drawing/2014/main" id="{1C3D1571-3EF8-4B7B-AE2E-3CE9C4E289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25678" y="6204436"/>
            <a:ext cx="3590764" cy="512204"/>
          </a:xfrm>
        </p:spPr>
        <p:txBody>
          <a:bodyPr/>
          <a:lstStyle/>
          <a:p>
            <a:r>
              <a:rPr lang="es-PE" dirty="0"/>
              <a:t>Thin Films Laboratory – Physics Section</a:t>
            </a:r>
          </a:p>
          <a:p>
            <a:r>
              <a:rPr lang="es-PE" dirty="0"/>
              <a:t>*ggalvez@pucp.edu.pe</a:t>
            </a:r>
          </a:p>
        </p:txBody>
      </p:sp>
      <p:sp>
        <p:nvSpPr>
          <p:cNvPr id="21" name="Datumsplatzhalter 1">
            <a:extLst>
              <a:ext uri="{FF2B5EF4-FFF2-40B4-BE49-F238E27FC236}">
                <a16:creationId xmlns:a16="http://schemas.microsoft.com/office/drawing/2014/main" id="{1132619B-A912-4419-969E-34184DFFB9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276766"/>
            <a:ext cx="1416050" cy="365125"/>
          </a:xfrm>
        </p:spPr>
        <p:txBody>
          <a:bodyPr/>
          <a:lstStyle/>
          <a:p>
            <a:r>
              <a:rPr lang="es-PE" dirty="0"/>
              <a:t>17/11/2025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8ED45518-ACA5-4185-A6BC-0E5A418A5992}"/>
              </a:ext>
            </a:extLst>
          </p:cNvPr>
          <p:cNvSpPr/>
          <p:nvPr/>
        </p:nvSpPr>
        <p:spPr>
          <a:xfrm>
            <a:off x="172276" y="1634709"/>
            <a:ext cx="8685611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900" dirty="0">
                <a:latin typeface="Comic Sans MS" panose="030F0702030302020204" pitchFamily="66" charset="0"/>
              </a:rPr>
              <a:t>El test evalúa la forma de una superficie. Rejilla de líneas paralelas de baja frecuencia (“regla de Ronchi”) y luz blanca, proyecta un patrón de líneas a la superficie. Se </a:t>
            </a:r>
            <a:r>
              <a:rPr lang="es-ES" sz="1900" dirty="0">
                <a:solidFill>
                  <a:srgbClr val="0A0A0A"/>
                </a:solidFill>
                <a:latin typeface="Comic Sans MS" panose="030F0702030302020204" pitchFamily="66" charset="0"/>
              </a:rPr>
              <a:t>observa la </a:t>
            </a:r>
            <a:r>
              <a:rPr lang="es-ES" sz="1900" b="1" dirty="0">
                <a:solidFill>
                  <a:srgbClr val="0A0A0A"/>
                </a:solidFill>
                <a:latin typeface="Comic Sans MS" panose="030F0702030302020204" pitchFamily="66" charset="0"/>
              </a:rPr>
              <a:t>forma de las franjas resultantes</a:t>
            </a:r>
            <a:r>
              <a:rPr lang="es-ES" sz="1900" dirty="0">
                <a:solidFill>
                  <a:srgbClr val="0A0A0A"/>
                </a:solidFill>
                <a:latin typeface="Comic Sans MS" panose="030F0702030302020204" pitchFamily="66" charset="0"/>
              </a:rPr>
              <a:t>. </a:t>
            </a:r>
            <a:endParaRPr lang="es-PE" sz="1900" dirty="0">
              <a:latin typeface="Comic Sans MS" panose="030F0702030302020204" pitchFamily="66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06E1B10A-74D6-4615-A15D-C365E03C6A8D}"/>
              </a:ext>
            </a:extLst>
          </p:cNvPr>
          <p:cNvSpPr/>
          <p:nvPr/>
        </p:nvSpPr>
        <p:spPr>
          <a:xfrm>
            <a:off x="214375" y="3216007"/>
            <a:ext cx="48881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>
                <a:solidFill>
                  <a:srgbClr val="118736"/>
                </a:solidFill>
                <a:latin typeface="Comic Sans MS" panose="030F0702030302020204" pitchFamily="66" charset="0"/>
              </a:rPr>
              <a:t>La superficie es esférica, las líneas son rectas. Curvadas o distorsionadas, indican aberraciones.</a:t>
            </a:r>
            <a:endParaRPr lang="es-PE" dirty="0">
              <a:solidFill>
                <a:srgbClr val="118736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612CC93-0862-4DEC-8B60-98D3614ED3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784" y="2566085"/>
            <a:ext cx="3417827" cy="3512766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700A780E-8281-4EDE-987F-17E39376B3B6}"/>
              </a:ext>
            </a:extLst>
          </p:cNvPr>
          <p:cNvSpPr/>
          <p:nvPr/>
        </p:nvSpPr>
        <p:spPr>
          <a:xfrm>
            <a:off x="1257345" y="5622804"/>
            <a:ext cx="5979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Comic Sans MS" panose="030F0702030302020204" pitchFamily="66" charset="0"/>
              </a:rPr>
              <a:t>El test es simple, rápido y puede usarse con luz blanca</a:t>
            </a:r>
            <a:endParaRPr lang="es-PE" dirty="0">
              <a:latin typeface="Comic Sans MS" panose="030F0702030302020204" pitchFamily="66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9D609B3C-70EB-4DFF-B08F-9AC0249D6A56}"/>
              </a:ext>
            </a:extLst>
          </p:cNvPr>
          <p:cNvSpPr/>
          <p:nvPr/>
        </p:nvSpPr>
        <p:spPr>
          <a:xfrm>
            <a:off x="7341704" y="645453"/>
            <a:ext cx="182290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777777"/>
                </a:solidFill>
                <a:latin typeface="Arial" panose="020B0604020202020204" pitchFamily="34" charset="0"/>
              </a:rPr>
              <a:t>Optical Shop Testing. Dr. Daniel Malacara. Ed. Wiley &amp; Sons, 2007</a:t>
            </a:r>
            <a:endParaRPr lang="en-US" sz="800" b="0" i="0" dirty="0">
              <a:solidFill>
                <a:srgbClr val="777777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E880BF4E-8D04-4DCE-B1E3-E23209E7AF06}"/>
              </a:ext>
            </a:extLst>
          </p:cNvPr>
          <p:cNvSpPr/>
          <p:nvPr/>
        </p:nvSpPr>
        <p:spPr>
          <a:xfrm>
            <a:off x="5916442" y="4853959"/>
            <a:ext cx="1633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rgbClr val="FF0000"/>
                </a:solidFill>
                <a:latin typeface="Comic Sans MS" panose="030F0702030302020204" pitchFamily="66" charset="0"/>
              </a:rPr>
              <a:t>Fuente de luz</a:t>
            </a:r>
            <a:endParaRPr lang="es-PE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9BADCA11-2A2B-457C-B55A-2D178AC2B8FB}"/>
              </a:ext>
            </a:extLst>
          </p:cNvPr>
          <p:cNvSpPr/>
          <p:nvPr/>
        </p:nvSpPr>
        <p:spPr>
          <a:xfrm>
            <a:off x="8083761" y="3850244"/>
            <a:ext cx="856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rgbClr val="FF0000"/>
                </a:solidFill>
                <a:latin typeface="Comic Sans MS" panose="030F0702030302020204" pitchFamily="66" charset="0"/>
              </a:rPr>
              <a:t>Rejilla</a:t>
            </a:r>
            <a:endParaRPr lang="es-PE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56185110-CD28-469F-9AEC-FB709C04E90C}"/>
              </a:ext>
            </a:extLst>
          </p:cNvPr>
          <p:cNvSpPr/>
          <p:nvPr/>
        </p:nvSpPr>
        <p:spPr>
          <a:xfrm>
            <a:off x="6169615" y="2725394"/>
            <a:ext cx="2342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rgbClr val="FF0000"/>
                </a:solidFill>
                <a:latin typeface="Comic Sans MS" panose="030F0702030302020204" pitchFamily="66" charset="0"/>
              </a:rPr>
              <a:t>Superficie a evaluar</a:t>
            </a:r>
            <a:endParaRPr lang="es-PE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13FE5181-CA45-4D4A-9D32-66F78DCE3128}"/>
              </a:ext>
            </a:extLst>
          </p:cNvPr>
          <p:cNvSpPr/>
          <p:nvPr/>
        </p:nvSpPr>
        <p:spPr>
          <a:xfrm>
            <a:off x="286088" y="4696228"/>
            <a:ext cx="46671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0000CC"/>
                </a:solidFill>
                <a:latin typeface="Comic Sans MS" panose="030F0702030302020204" pitchFamily="66" charset="0"/>
              </a:rPr>
              <a:t>Frecuencias típicas de la rejilla: 30, 50,       80 y 100 líneas por pulgada.</a:t>
            </a:r>
            <a:endParaRPr lang="es-PE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9AC5C5EE-F12A-498F-B774-7E553BC80ABA}"/>
              </a:ext>
            </a:extLst>
          </p:cNvPr>
          <p:cNvCxnSpPr>
            <a:cxnSpLocks/>
          </p:cNvCxnSpPr>
          <p:nvPr/>
        </p:nvCxnSpPr>
        <p:spPr>
          <a:xfrm flipH="1" flipV="1">
            <a:off x="329905" y="4448854"/>
            <a:ext cx="3062651" cy="970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Rectángulo 28">
            <a:extLst>
              <a:ext uri="{FF2B5EF4-FFF2-40B4-BE49-F238E27FC236}">
                <a16:creationId xmlns:a16="http://schemas.microsoft.com/office/drawing/2014/main" id="{85386C70-5BAC-4AB4-8F0F-568EFC2AA63C}"/>
              </a:ext>
            </a:extLst>
          </p:cNvPr>
          <p:cNvSpPr/>
          <p:nvPr/>
        </p:nvSpPr>
        <p:spPr>
          <a:xfrm>
            <a:off x="8234334" y="4863477"/>
            <a:ext cx="630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rgbClr val="FF0000"/>
                </a:solidFill>
                <a:latin typeface="Comic Sans MS" panose="030F0702030302020204" pitchFamily="66" charset="0"/>
              </a:rPr>
              <a:t>CCD</a:t>
            </a:r>
            <a:endParaRPr lang="es-PE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28F85EC2-55DD-4D25-8528-7DF209F788AE}"/>
              </a:ext>
            </a:extLst>
          </p:cNvPr>
          <p:cNvCxnSpPr>
            <a:cxnSpLocks/>
          </p:cNvCxnSpPr>
          <p:nvPr/>
        </p:nvCxnSpPr>
        <p:spPr>
          <a:xfrm flipH="1" flipV="1">
            <a:off x="142078" y="1212765"/>
            <a:ext cx="5363" cy="26374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430B9706-91C6-48D2-BF9C-130AE6D0CCAE}"/>
              </a:ext>
            </a:extLst>
          </p:cNvPr>
          <p:cNvCxnSpPr>
            <a:cxnSpLocks/>
          </p:cNvCxnSpPr>
          <p:nvPr/>
        </p:nvCxnSpPr>
        <p:spPr>
          <a:xfrm flipH="1">
            <a:off x="282633" y="1563755"/>
            <a:ext cx="4647177" cy="997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9754144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s-PE" dirty="0"/>
              <a:t>Page </a:t>
            </a:r>
            <a:fld id="{FED68624-7B91-41F1-A7BB-CD21C2976D1C}" type="slidenum">
              <a:rPr lang="es-PE" smtClean="0"/>
              <a:pPr/>
              <a:t>9</a:t>
            </a:fld>
            <a:endParaRPr lang="es-PE" dirty="0"/>
          </a:p>
        </p:txBody>
      </p:sp>
      <p:cxnSp>
        <p:nvCxnSpPr>
          <p:cNvPr id="15" name="Conector recto 14"/>
          <p:cNvCxnSpPr>
            <a:cxnSpLocks/>
          </p:cNvCxnSpPr>
          <p:nvPr/>
        </p:nvCxnSpPr>
        <p:spPr>
          <a:xfrm flipH="1">
            <a:off x="6687181" y="1689422"/>
            <a:ext cx="207232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itel 4"/>
          <p:cNvSpPr txBox="1">
            <a:spLocks/>
          </p:cNvSpPr>
          <p:nvPr/>
        </p:nvSpPr>
        <p:spPr>
          <a:xfrm>
            <a:off x="119283" y="174836"/>
            <a:ext cx="5025922" cy="849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PE" sz="3600" dirty="0">
                <a:effectLst/>
                <a:latin typeface="Comic Sans MS" panose="030F0702030302020204" pitchFamily="66" charset="0"/>
                <a:cs typeface="Calibri Light" panose="020F0302020204030204" pitchFamily="34" charset="0"/>
              </a:rPr>
              <a:t>Sistema de alto vacío</a:t>
            </a:r>
          </a:p>
        </p:txBody>
      </p:sp>
      <p:sp>
        <p:nvSpPr>
          <p:cNvPr id="3" name="Rectángulo 2"/>
          <p:cNvSpPr/>
          <p:nvPr/>
        </p:nvSpPr>
        <p:spPr>
          <a:xfrm>
            <a:off x="4970540" y="1720927"/>
            <a:ext cx="38154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rgbClr val="0000CC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s-PE" dirty="0">
                <a:solidFill>
                  <a:srgbClr val="0000CC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ombas: mecánica y difusora </a:t>
            </a:r>
          </a:p>
          <a:p>
            <a:r>
              <a:rPr lang="es-PE" dirty="0">
                <a:solidFill>
                  <a:srgbClr val="0000CC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Válvulas: magnéticas y neumáticas</a:t>
            </a:r>
          </a:p>
        </p:txBody>
      </p:sp>
      <p:sp>
        <p:nvSpPr>
          <p:cNvPr id="14" name="Fußzeilenplatzhalter 2">
            <a:extLst>
              <a:ext uri="{FF2B5EF4-FFF2-40B4-BE49-F238E27FC236}">
                <a16:creationId xmlns:a16="http://schemas.microsoft.com/office/drawing/2014/main" id="{1C3D1571-3EF8-4B7B-AE2E-3CE9C4E289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25678" y="6204436"/>
            <a:ext cx="3590764" cy="512204"/>
          </a:xfrm>
        </p:spPr>
        <p:txBody>
          <a:bodyPr/>
          <a:lstStyle/>
          <a:p>
            <a:r>
              <a:rPr lang="es-PE" dirty="0"/>
              <a:t>Thin Films Laboratory – Physics Section</a:t>
            </a:r>
          </a:p>
          <a:p>
            <a:r>
              <a:rPr lang="es-PE" dirty="0"/>
              <a:t>*ggalvez@pucp.edu.pe</a:t>
            </a:r>
          </a:p>
        </p:txBody>
      </p:sp>
      <p:sp>
        <p:nvSpPr>
          <p:cNvPr id="21" name="Datumsplatzhalter 1">
            <a:extLst>
              <a:ext uri="{FF2B5EF4-FFF2-40B4-BE49-F238E27FC236}">
                <a16:creationId xmlns:a16="http://schemas.microsoft.com/office/drawing/2014/main" id="{1132619B-A912-4419-969E-34184DFFB9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276766"/>
            <a:ext cx="1416050" cy="365125"/>
          </a:xfrm>
        </p:spPr>
        <p:txBody>
          <a:bodyPr/>
          <a:lstStyle/>
          <a:p>
            <a:r>
              <a:rPr lang="es-PE" dirty="0"/>
              <a:t>17/11/2025</a:t>
            </a:r>
          </a:p>
        </p:txBody>
      </p:sp>
      <p:pic>
        <p:nvPicPr>
          <p:cNvPr id="17" name="Picture 4" descr="Foto">
            <a:extLst>
              <a:ext uri="{FF2B5EF4-FFF2-40B4-BE49-F238E27FC236}">
                <a16:creationId xmlns:a16="http://schemas.microsoft.com/office/drawing/2014/main" id="{0A5C5F4F-6402-411B-BEB5-9EB21F085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15" y="1742430"/>
            <a:ext cx="4558118" cy="3406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 descr="SISTEMA">
            <a:extLst>
              <a:ext uri="{FF2B5EF4-FFF2-40B4-BE49-F238E27FC236}">
                <a16:creationId xmlns:a16="http://schemas.microsoft.com/office/drawing/2014/main" id="{DE31DFF3-D024-4B84-9EA5-1BBF0B675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512" y="2457276"/>
            <a:ext cx="4693338" cy="3599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AEFEEF01-B133-47AF-9DD7-C449B0B30F49}"/>
              </a:ext>
            </a:extLst>
          </p:cNvPr>
          <p:cNvSpPr/>
          <p:nvPr/>
        </p:nvSpPr>
        <p:spPr>
          <a:xfrm>
            <a:off x="202053" y="1153339"/>
            <a:ext cx="89411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altLang="es-PE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Sistema de crecimiento de capas delgadas por evaporación en alto vacío.</a:t>
            </a:r>
            <a:endParaRPr lang="es-PE" sz="2000" dirty="0">
              <a:latin typeface="Comic Sans MS" panose="030F0702030302020204" pitchFamily="66" charset="0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E8474CB7-CD41-418E-BA36-452B1A87645D}"/>
              </a:ext>
            </a:extLst>
          </p:cNvPr>
          <p:cNvSpPr/>
          <p:nvPr/>
        </p:nvSpPr>
        <p:spPr>
          <a:xfrm>
            <a:off x="244019" y="5292337"/>
            <a:ext cx="39773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dirty="0">
                <a:solidFill>
                  <a:srgbClr val="0000CC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Gases</a:t>
            </a:r>
            <a:r>
              <a:rPr lang="es-PE" sz="2000" dirty="0">
                <a:solidFill>
                  <a:srgbClr val="0000CC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argón y oxígeno </a:t>
            </a:r>
          </a:p>
          <a:p>
            <a:r>
              <a:rPr lang="es-PE" sz="2000" dirty="0">
                <a:solidFill>
                  <a:srgbClr val="0000CC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Sistema de enfriamiento</a:t>
            </a:r>
          </a:p>
        </p:txBody>
      </p: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1358FFF1-3240-4733-8CF9-CCC60D86B898}"/>
              </a:ext>
            </a:extLst>
          </p:cNvPr>
          <p:cNvCxnSpPr>
            <a:cxnSpLocks/>
            <a:stCxn id="22" idx="0"/>
          </p:cNvCxnSpPr>
          <p:nvPr/>
        </p:nvCxnSpPr>
        <p:spPr>
          <a:xfrm flipH="1" flipV="1">
            <a:off x="231909" y="5275215"/>
            <a:ext cx="2000796" cy="1712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54187E74-24BA-488D-AA26-7DDB8456AD97}"/>
              </a:ext>
            </a:extLst>
          </p:cNvPr>
          <p:cNvCxnSpPr>
            <a:cxnSpLocks/>
          </p:cNvCxnSpPr>
          <p:nvPr/>
        </p:nvCxnSpPr>
        <p:spPr>
          <a:xfrm flipV="1">
            <a:off x="4462620" y="3862137"/>
            <a:ext cx="0" cy="21553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980ECF35-8236-491C-B843-B264E17AB27C}"/>
              </a:ext>
            </a:extLst>
          </p:cNvPr>
          <p:cNvCxnSpPr>
            <a:cxnSpLocks/>
          </p:cNvCxnSpPr>
          <p:nvPr/>
        </p:nvCxnSpPr>
        <p:spPr>
          <a:xfrm flipH="1">
            <a:off x="2044700" y="6043353"/>
            <a:ext cx="2260852" cy="133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1551CA7E-22F9-4847-B524-DBEB7380E75F}"/>
              </a:ext>
            </a:extLst>
          </p:cNvPr>
          <p:cNvCxnSpPr>
            <a:cxnSpLocks/>
          </p:cNvCxnSpPr>
          <p:nvPr/>
        </p:nvCxnSpPr>
        <p:spPr>
          <a:xfrm flipV="1">
            <a:off x="152192" y="1244037"/>
            <a:ext cx="0" cy="28111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4D329384-3D32-4C1A-BE7E-233367BA1C9A}"/>
              </a:ext>
            </a:extLst>
          </p:cNvPr>
          <p:cNvCxnSpPr>
            <a:cxnSpLocks/>
          </p:cNvCxnSpPr>
          <p:nvPr/>
        </p:nvCxnSpPr>
        <p:spPr>
          <a:xfrm flipV="1">
            <a:off x="8980842" y="1828801"/>
            <a:ext cx="0" cy="25444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2DC8BCCB-BFBE-4B68-A131-C19208596FD8}"/>
              </a:ext>
            </a:extLst>
          </p:cNvPr>
          <p:cNvCxnSpPr>
            <a:cxnSpLocks/>
          </p:cNvCxnSpPr>
          <p:nvPr/>
        </p:nvCxnSpPr>
        <p:spPr>
          <a:xfrm flipH="1">
            <a:off x="4904012" y="2401671"/>
            <a:ext cx="284306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2718613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ntilla para Materiales" id="{F1D8C37E-3111-4434-B353-E73FED874DF7}" vid="{FCE04270-BA93-4733-B12C-4B7172731579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1814</Words>
  <Application>Microsoft Office PowerPoint</Application>
  <PresentationFormat>Presentación en pantalla (4:3)</PresentationFormat>
  <Paragraphs>320</Paragraphs>
  <Slides>22</Slides>
  <Notes>15</Notes>
  <HiddenSlides>0</HiddenSlides>
  <MMClips>3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Comic Sans MS</vt:lpstr>
      <vt:lpstr>Google Sans</vt:lpstr>
      <vt:lpstr>Symbol</vt:lpstr>
      <vt:lpstr>Diseño personalizado</vt:lpstr>
      <vt:lpstr>Graph</vt:lpstr>
      <vt:lpstr>XXXI Simposio Peruano de Física</vt:lpstr>
      <vt:lpstr>Contenido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Proceso de evaporación</vt:lpstr>
      <vt:lpstr> </vt:lpstr>
      <vt:lpstr> </vt:lpstr>
      <vt:lpstr> </vt:lpstr>
      <vt:lpstr>Presentación de PowerPoint</vt:lpstr>
      <vt:lpstr> 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/>
  <cp:lastModifiedBy/>
  <cp:revision>14</cp:revision>
  <dcterms:created xsi:type="dcterms:W3CDTF">2018-02-14T14:30:41Z</dcterms:created>
  <dcterms:modified xsi:type="dcterms:W3CDTF">2025-12-09T22:54:16Z</dcterms:modified>
</cp:coreProperties>
</file>