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2404050" cy="43205400"/>
  <p:notesSz cx="6858000" cy="9144000"/>
  <p:defaultTextStyle>
    <a:defPPr>
      <a:defRPr lang="es-PE"/>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userDrawn="1">
          <p15:clr>
            <a:srgbClr val="A4A3A4"/>
          </p15:clr>
        </p15:guide>
        <p15:guide id="2" pos="102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4660"/>
  </p:normalViewPr>
  <p:slideViewPr>
    <p:cSldViewPr showGuides="1">
      <p:cViewPr>
        <p:scale>
          <a:sx n="30" d="100"/>
          <a:sy n="30" d="100"/>
        </p:scale>
        <p:origin x="240" y="-30"/>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3DD10-AAF9-493F-874D-1F97491A87E9}" type="datetimeFigureOut">
              <a:rPr lang="es-PE" smtClean="0"/>
              <a:t>29/12/2025</a:t>
            </a:fld>
            <a:endParaRPr lang="es-PE"/>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960322-3F9A-4DB8-B979-791E3770AAD8}" type="slidenum">
              <a:rPr lang="es-PE" smtClean="0"/>
              <a:t>‹Nº›</a:t>
            </a:fld>
            <a:endParaRPr lang="es-PE"/>
          </a:p>
        </p:txBody>
      </p:sp>
    </p:spTree>
  </p:cSld>
  <p:clrMap bg1="lt1" tx1="dk1" bg2="lt2" tx2="dk2" accent1="accent1" accent2="accent2" accent3="accent3" accent4="accent4" accent5="accent5" accent6="accent6" hlink="hlink" folHlink="folHlink"/>
  <p:notesStyle>
    <a:lvl1pPr marL="0" algn="l" defTabSz="4320540" rtl="0" eaLnBrk="1" latinLnBrk="0" hangingPunct="1">
      <a:defRPr sz="5700" kern="1200">
        <a:solidFill>
          <a:schemeClr val="tx1"/>
        </a:solidFill>
        <a:latin typeface="+mn-lt"/>
        <a:ea typeface="+mn-ea"/>
        <a:cs typeface="+mn-cs"/>
      </a:defRPr>
    </a:lvl1pPr>
    <a:lvl2pPr marL="2160270" algn="l" defTabSz="4320540" rtl="0" eaLnBrk="1" latinLnBrk="0" hangingPunct="1">
      <a:defRPr sz="5700" kern="1200">
        <a:solidFill>
          <a:schemeClr val="tx1"/>
        </a:solidFill>
        <a:latin typeface="+mn-lt"/>
        <a:ea typeface="+mn-ea"/>
        <a:cs typeface="+mn-cs"/>
      </a:defRPr>
    </a:lvl2pPr>
    <a:lvl3pPr marL="4320540" algn="l" defTabSz="4320540" rtl="0" eaLnBrk="1" latinLnBrk="0" hangingPunct="1">
      <a:defRPr sz="5700" kern="1200">
        <a:solidFill>
          <a:schemeClr val="tx1"/>
        </a:solidFill>
        <a:latin typeface="+mn-lt"/>
        <a:ea typeface="+mn-ea"/>
        <a:cs typeface="+mn-cs"/>
      </a:defRPr>
    </a:lvl3pPr>
    <a:lvl4pPr marL="6480810" algn="l" defTabSz="4320540" rtl="0" eaLnBrk="1" latinLnBrk="0" hangingPunct="1">
      <a:defRPr sz="5700" kern="1200">
        <a:solidFill>
          <a:schemeClr val="tx1"/>
        </a:solidFill>
        <a:latin typeface="+mn-lt"/>
        <a:ea typeface="+mn-ea"/>
        <a:cs typeface="+mn-cs"/>
      </a:defRPr>
    </a:lvl4pPr>
    <a:lvl5pPr marL="8641080" algn="l" defTabSz="4320540" rtl="0" eaLnBrk="1" latinLnBrk="0" hangingPunct="1">
      <a:defRPr sz="5700" kern="1200">
        <a:solidFill>
          <a:schemeClr val="tx1"/>
        </a:solidFill>
        <a:latin typeface="+mn-lt"/>
        <a:ea typeface="+mn-ea"/>
        <a:cs typeface="+mn-cs"/>
      </a:defRPr>
    </a:lvl5pPr>
    <a:lvl6pPr marL="10801350" algn="l" defTabSz="4320540" rtl="0" eaLnBrk="1" latinLnBrk="0" hangingPunct="1">
      <a:defRPr sz="5700" kern="1200">
        <a:solidFill>
          <a:schemeClr val="tx1"/>
        </a:solidFill>
        <a:latin typeface="+mn-lt"/>
        <a:ea typeface="+mn-ea"/>
        <a:cs typeface="+mn-cs"/>
      </a:defRPr>
    </a:lvl6pPr>
    <a:lvl7pPr marL="12961620" algn="l" defTabSz="4320540" rtl="0" eaLnBrk="1" latinLnBrk="0" hangingPunct="1">
      <a:defRPr sz="5700" kern="1200">
        <a:solidFill>
          <a:schemeClr val="tx1"/>
        </a:solidFill>
        <a:latin typeface="+mn-lt"/>
        <a:ea typeface="+mn-ea"/>
        <a:cs typeface="+mn-cs"/>
      </a:defRPr>
    </a:lvl7pPr>
    <a:lvl8pPr marL="15121890" algn="l" defTabSz="4320540" rtl="0" eaLnBrk="1" latinLnBrk="0" hangingPunct="1">
      <a:defRPr sz="5700" kern="1200">
        <a:solidFill>
          <a:schemeClr val="tx1"/>
        </a:solidFill>
        <a:latin typeface="+mn-lt"/>
        <a:ea typeface="+mn-ea"/>
        <a:cs typeface="+mn-cs"/>
      </a:defRPr>
    </a:lvl8pPr>
    <a:lvl9pPr marL="17282160" algn="l" defTabSz="432054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9F960322-3F9A-4DB8-B979-791E3770AAD8}" type="slidenum">
              <a:rPr lang="es-PE" smtClean="0"/>
              <a:t>1</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30304" y="13421680"/>
            <a:ext cx="27543443" cy="9261158"/>
          </a:xfrm>
        </p:spPr>
        <p:txBody>
          <a:bodyPr/>
          <a:lstStyle/>
          <a:p>
            <a:r>
              <a:rPr lang="es-ES"/>
              <a:t>Haga clic para modificar el estilo de título del patrón</a:t>
            </a:r>
            <a:endParaRPr lang="es-PE"/>
          </a:p>
        </p:txBody>
      </p:sp>
      <p:sp>
        <p:nvSpPr>
          <p:cNvPr id="3" name="2 Subtítulo"/>
          <p:cNvSpPr>
            <a:spLocks noGrp="1"/>
          </p:cNvSpPr>
          <p:nvPr>
            <p:ph type="subTitle" idx="1" hasCustomPrompt="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fld id="{0827147A-5F9B-43A3-8B67-61D80BF89B09}" type="datetimeFigureOut">
              <a:rPr lang="es-PE" smtClean="0"/>
              <a:t>29/12/2025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2E5038C-1B92-40E7-B325-3CC2B1529B91}" type="slidenum">
              <a:rPr lang="es-PE" smtClean="0"/>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hasCustomPrompt="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0827147A-5F9B-43A3-8B67-61D80BF89B09}" type="datetimeFigureOut">
              <a:rPr lang="es-PE" smtClean="0"/>
              <a:t>29/12/2025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2E5038C-1B92-40E7-B325-3CC2B1529B91}"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3254782" y="10901365"/>
            <a:ext cx="25833229" cy="232249028"/>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hasCustomPrompt="1"/>
          </p:nvPr>
        </p:nvSpPr>
        <p:spPr>
          <a:xfrm>
            <a:off x="5743847" y="10901365"/>
            <a:ext cx="76970870" cy="23224902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0827147A-5F9B-43A3-8B67-61D80BF89B09}" type="datetimeFigureOut">
              <a:rPr lang="es-PE" smtClean="0"/>
              <a:t>29/12/2025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2E5038C-1B92-40E7-B325-3CC2B1529B91}"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hasCustomPrompt="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0827147A-5F9B-43A3-8B67-61D80BF89B09}" type="datetimeFigureOut">
              <a:rPr lang="es-PE" smtClean="0"/>
              <a:t>29/12/2025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2E5038C-1B92-40E7-B325-3CC2B1529B91}"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9696" y="27763473"/>
            <a:ext cx="27543443" cy="8581073"/>
          </a:xfrm>
        </p:spPr>
        <p:txBody>
          <a:bodyPr anchor="t"/>
          <a:lstStyle>
            <a:lvl1pPr algn="l">
              <a:defRPr sz="18900" b="1" cap="all"/>
            </a:lvl1pPr>
          </a:lstStyle>
          <a:p>
            <a:r>
              <a:rPr lang="es-ES"/>
              <a:t>Haga clic para modificar el estilo de título del patrón</a:t>
            </a:r>
            <a:endParaRPr lang="es-PE"/>
          </a:p>
        </p:txBody>
      </p:sp>
      <p:sp>
        <p:nvSpPr>
          <p:cNvPr id="3" name="2 Marcador de texto"/>
          <p:cNvSpPr>
            <a:spLocks noGrp="1"/>
          </p:cNvSpPr>
          <p:nvPr>
            <p:ph type="body" idx="1" hasCustomPrompt="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827147A-5F9B-43A3-8B67-61D80BF89B09}" type="datetimeFigureOut">
              <a:rPr lang="es-PE" smtClean="0"/>
              <a:t>29/12/2025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2E5038C-1B92-40E7-B325-3CC2B1529B91}" type="slidenum">
              <a:rPr lang="es-PE" smtClean="0"/>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hasCustomPrompt="1"/>
          </p:nvPr>
        </p:nvSpPr>
        <p:spPr>
          <a:xfrm>
            <a:off x="5743846" y="63507940"/>
            <a:ext cx="51402048"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hasCustomPrompt="1"/>
          </p:nvPr>
        </p:nvSpPr>
        <p:spPr>
          <a:xfrm>
            <a:off x="57685960" y="63507940"/>
            <a:ext cx="51402051"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fld id="{0827147A-5F9B-43A3-8B67-61D80BF89B09}" type="datetimeFigureOut">
              <a:rPr lang="es-PE" smtClean="0"/>
              <a:t>29/12/2025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22E5038C-1B92-40E7-B325-3CC2B1529B91}"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620203" y="1730219"/>
            <a:ext cx="29163645" cy="7200900"/>
          </a:xfrm>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hasCustomPrompt="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a:t>Haga clic para modificar el estilo de texto del patrón</a:t>
            </a:r>
          </a:p>
        </p:txBody>
      </p:sp>
      <p:sp>
        <p:nvSpPr>
          <p:cNvPr id="4" name="3 Marcador de contenido"/>
          <p:cNvSpPr>
            <a:spLocks noGrp="1"/>
          </p:cNvSpPr>
          <p:nvPr>
            <p:ph sz="half" idx="2" hasCustomPrompt="1"/>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hasCustomPrompt="1"/>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a:t>Haga clic para modificar el estilo de texto del patrón</a:t>
            </a:r>
          </a:p>
        </p:txBody>
      </p:sp>
      <p:sp>
        <p:nvSpPr>
          <p:cNvPr id="6" name="5 Marcador de contenido"/>
          <p:cNvSpPr>
            <a:spLocks noGrp="1"/>
          </p:cNvSpPr>
          <p:nvPr>
            <p:ph sz="quarter" idx="4" hasCustomPrompt="1"/>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fld id="{0827147A-5F9B-43A3-8B67-61D80BF89B09}" type="datetimeFigureOut">
              <a:rPr lang="es-PE" smtClean="0"/>
              <a:t>29/12/2025</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22E5038C-1B92-40E7-B325-3CC2B1529B91}"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fld id="{0827147A-5F9B-43A3-8B67-61D80BF89B09}" type="datetimeFigureOut">
              <a:rPr lang="es-PE" smtClean="0"/>
              <a:t>29/12/2025</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22E5038C-1B92-40E7-B325-3CC2B1529B91}"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27147A-5F9B-43A3-8B67-61D80BF89B09}" type="datetimeFigureOut">
              <a:rPr lang="es-PE" smtClean="0"/>
              <a:t>29/12/2025</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22E5038C-1B92-40E7-B325-3CC2B1529B91}"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20204" y="1720215"/>
            <a:ext cx="10660709" cy="7320915"/>
          </a:xfrm>
        </p:spPr>
        <p:txBody>
          <a:bodyPr anchor="b"/>
          <a:lstStyle>
            <a:lvl1pPr algn="l">
              <a:defRPr sz="9500" b="1"/>
            </a:lvl1pPr>
          </a:lstStyle>
          <a:p>
            <a:r>
              <a:rPr lang="es-ES"/>
              <a:t>Haga clic para modificar el estilo de título del patrón</a:t>
            </a:r>
            <a:endParaRPr lang="es-PE"/>
          </a:p>
        </p:txBody>
      </p:sp>
      <p:sp>
        <p:nvSpPr>
          <p:cNvPr id="3" name="2 Marcador de contenido"/>
          <p:cNvSpPr>
            <a:spLocks noGrp="1"/>
          </p:cNvSpPr>
          <p:nvPr>
            <p:ph idx="1" hasCustomPrompt="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hasCustomPrompt="1"/>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27147A-5F9B-43A3-8B67-61D80BF89B09}" type="datetimeFigureOut">
              <a:rPr lang="es-PE" smtClean="0"/>
              <a:t>29/12/2025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22E5038C-1B92-40E7-B325-3CC2B1529B91}"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1421" y="30243780"/>
            <a:ext cx="19442430" cy="3570449"/>
          </a:xfrm>
        </p:spPr>
        <p:txBody>
          <a:bodyPr anchor="b"/>
          <a:lstStyle>
            <a:lvl1pPr algn="l">
              <a:defRPr sz="95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6351421" y="3860482"/>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es-PE"/>
          </a:p>
        </p:txBody>
      </p:sp>
      <p:sp>
        <p:nvSpPr>
          <p:cNvPr id="4" name="3 Marcador de texto"/>
          <p:cNvSpPr>
            <a:spLocks noGrp="1"/>
          </p:cNvSpPr>
          <p:nvPr>
            <p:ph type="body" sz="half" idx="2" hasCustomPrompt="1"/>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27147A-5F9B-43A3-8B67-61D80BF89B09}" type="datetimeFigureOut">
              <a:rPr lang="es-PE" smtClean="0"/>
              <a:t>29/12/2025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22E5038C-1B92-40E7-B325-3CC2B1529B91}" type="slidenum">
              <a:rPr lang="es-PE" smtClean="0"/>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chemeClr val="accent1"/>
          </a:fgClr>
          <a:bgClr>
            <a:schemeClr val="accent3">
              <a:lumMod val="75000"/>
            </a:schemeClr>
          </a:bgClr>
        </a:patt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1620202"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0827147A-5F9B-43A3-8B67-61D80BF89B09}" type="datetimeFigureOut">
              <a:rPr lang="es-PE" smtClean="0"/>
              <a:t>29/12/2025</a:t>
            </a:fld>
            <a:endParaRPr lang="es-PE"/>
          </a:p>
        </p:txBody>
      </p:sp>
      <p:sp>
        <p:nvSpPr>
          <p:cNvPr id="5" name="4 Marcador de pie de página"/>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22E5038C-1B92-40E7-B325-3CC2B1529B91}" type="slidenum">
              <a:rPr lang="es-PE" smtClean="0"/>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520" indent="-1620520"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280" indent="-1350010"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es-PE"/>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hyperlink" Target="https://d8b27035-ee86-40dc-9d30-3e3a095bce80-00-1t4mvnn2fp24e.spock.replit.dev/" TargetMode="External"/><Relationship Id="rId3" Type="http://schemas.openxmlformats.org/officeDocument/2006/relationships/tags" Target="../tags/tag3.xml"/><Relationship Id="rId7" Type="http://schemas.openxmlformats.org/officeDocument/2006/relationships/image" Target="../media/image1.png"/><Relationship Id="rId12" Type="http://schemas.openxmlformats.org/officeDocument/2006/relationships/hyperlink" Target="https://drive.google.com/drive/folders/10xCHb1kDt8zBUA2J7D2C8QRLIfid8VF1"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phet.colorado.edu/es/simulation/projectile-motion" TargetMode="External"/><Relationship Id="rId11" Type="http://schemas.openxmlformats.org/officeDocument/2006/relationships/image" Target="../media/image5.png"/><Relationship Id="rId5" Type="http://schemas.openxmlformats.org/officeDocument/2006/relationships/notesSlide" Target="../notesSlides/notesSlide1.xml"/><Relationship Id="rId10"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Confetti">
          <a:fgClr>
            <a:schemeClr val="accent4">
              <a:lumMod val="60000"/>
              <a:lumOff val="40000"/>
            </a:schemeClr>
          </a:fgClr>
          <a:bgClr>
            <a:schemeClr val="accent4">
              <a:lumMod val="60000"/>
              <a:lumOff val="40000"/>
            </a:schemeClr>
          </a:bgClr>
        </a:pattFill>
        <a:effectLst/>
      </p:bgPr>
    </p:bg>
    <p:spTree>
      <p:nvGrpSpPr>
        <p:cNvPr id="1" name=""/>
        <p:cNvGrpSpPr/>
        <p:nvPr/>
      </p:nvGrpSpPr>
      <p:grpSpPr>
        <a:xfrm>
          <a:off x="0" y="0"/>
          <a:ext cx="0" cy="0"/>
          <a:chOff x="0" y="0"/>
          <a:chExt cx="0" cy="0"/>
        </a:xfrm>
      </p:grpSpPr>
      <p:sp>
        <p:nvSpPr>
          <p:cNvPr id="43" name="42 Rectángulo redondeado"/>
          <p:cNvSpPr/>
          <p:nvPr/>
        </p:nvSpPr>
        <p:spPr>
          <a:xfrm>
            <a:off x="1008336" y="648072"/>
            <a:ext cx="30387378" cy="46088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3 CuadroTexto"/>
          <p:cNvSpPr txBox="1"/>
          <p:nvPr/>
        </p:nvSpPr>
        <p:spPr>
          <a:xfrm>
            <a:off x="4618019" y="1008987"/>
            <a:ext cx="26705686" cy="4124206"/>
          </a:xfrm>
          <a:prstGeom prst="rect">
            <a:avLst/>
          </a:prstGeom>
          <a:noFill/>
        </p:spPr>
        <p:txBody>
          <a:bodyPr wrap="square" rtlCol="0">
            <a:spAutoFit/>
          </a:bodyPr>
          <a:lstStyle/>
          <a:p>
            <a:pPr lvl="0" algn="ctr"/>
            <a:r>
              <a:rPr lang="es-ES" sz="6000" b="1" dirty="0">
                <a:solidFill>
                  <a:prstClr val="black"/>
                </a:solidFill>
                <a:effectLst>
                  <a:outerShdw blurRad="38100" dist="38100" dir="2700000" algn="tl">
                    <a:srgbClr val="000000">
                      <a:alpha val="43137"/>
                    </a:srgbClr>
                  </a:outerShdw>
                </a:effectLst>
                <a:latin typeface="Century Schoolbook" panose="02040604050505020304" pitchFamily="18" charset="0"/>
                <a:ea typeface="SimSun-ExtB" panose="02010609060101010101" pitchFamily="49" charset="-122"/>
                <a:cs typeface="Times New Roman" panose="02020603050405020304"/>
              </a:rPr>
              <a:t>XXX</a:t>
            </a:r>
            <a:r>
              <a:rPr lang="es-MX" altLang="es-ES" sz="6000" b="1" dirty="0">
                <a:solidFill>
                  <a:prstClr val="black"/>
                </a:solidFill>
                <a:effectLst>
                  <a:outerShdw blurRad="38100" dist="38100" dir="2700000" algn="tl">
                    <a:srgbClr val="000000">
                      <a:alpha val="43137"/>
                    </a:srgbClr>
                  </a:outerShdw>
                </a:effectLst>
                <a:latin typeface="Century Schoolbook" panose="02040604050505020304" pitchFamily="18" charset="0"/>
                <a:ea typeface="SimSun-ExtB" panose="02010609060101010101" pitchFamily="49" charset="-122"/>
                <a:cs typeface="Times New Roman" panose="02020603050405020304"/>
              </a:rPr>
              <a:t>I</a:t>
            </a:r>
            <a:r>
              <a:rPr lang="es-ES" sz="6000" b="1" dirty="0">
                <a:solidFill>
                  <a:prstClr val="black"/>
                </a:solidFill>
                <a:effectLst>
                  <a:outerShdw blurRad="38100" dist="38100" dir="2700000" algn="tl">
                    <a:srgbClr val="000000">
                      <a:alpha val="43137"/>
                    </a:srgbClr>
                  </a:outerShdw>
                </a:effectLst>
                <a:latin typeface="Century Schoolbook" panose="02040604050505020304" pitchFamily="18" charset="0"/>
                <a:ea typeface="SimSun-ExtB" panose="02010609060101010101" pitchFamily="49" charset="-122"/>
                <a:cs typeface="Times New Roman" panose="02020603050405020304"/>
              </a:rPr>
              <a:t> SIMPOSIO PERUANO DE FÍSICA – </a:t>
            </a:r>
            <a:r>
              <a:rPr lang="es-ES" sz="6000" b="1" dirty="0" err="1">
                <a:solidFill>
                  <a:prstClr val="black"/>
                </a:solidFill>
                <a:effectLst>
                  <a:outerShdw blurRad="38100" dist="38100" dir="2700000" algn="tl">
                    <a:srgbClr val="000000">
                      <a:alpha val="43137"/>
                    </a:srgbClr>
                  </a:outerShdw>
                </a:effectLst>
                <a:latin typeface="Century Schoolbook" panose="02040604050505020304" pitchFamily="18" charset="0"/>
                <a:ea typeface="SimSun-ExtB" panose="02010609060101010101" pitchFamily="49" charset="-122"/>
                <a:cs typeface="Times New Roman" panose="02020603050405020304"/>
              </a:rPr>
              <a:t>SOPERFI</a:t>
            </a:r>
            <a:endParaRPr lang="es-ES" sz="6000" b="1" dirty="0">
              <a:solidFill>
                <a:prstClr val="black"/>
              </a:solidFill>
              <a:effectLst>
                <a:outerShdw blurRad="38100" dist="38100" dir="2700000" algn="tl">
                  <a:srgbClr val="000000">
                    <a:alpha val="43137"/>
                  </a:srgbClr>
                </a:outerShdw>
              </a:effectLst>
              <a:latin typeface="Century Schoolbook" panose="02040604050505020304" pitchFamily="18" charset="0"/>
              <a:ea typeface="SimSun-ExtB" panose="02010609060101010101" pitchFamily="49" charset="-122"/>
              <a:cs typeface="Times New Roman" panose="02020603050405020304"/>
            </a:endParaRPr>
          </a:p>
          <a:p>
            <a:pPr algn="ctr"/>
            <a:r>
              <a:rPr lang="es-PE" altLang="en-US" sz="5400" b="1" dirty="0">
                <a:latin typeface="Calibri" panose="020F0502020204030204" charset="0"/>
                <a:ea typeface="Anton"/>
                <a:cs typeface="Calibri" panose="020F0502020204030204" charset="0"/>
                <a:sym typeface="+mn-ea"/>
              </a:rPr>
              <a:t>Análisis del lanzamiento de proyectiles mediante el uso del software </a:t>
            </a:r>
            <a:r>
              <a:rPr lang="es-PE" altLang="en-US" sz="5400" b="1" dirty="0" err="1">
                <a:latin typeface="Calibri" panose="020F0502020204030204" charset="0"/>
                <a:ea typeface="Anton"/>
                <a:cs typeface="Calibri" panose="020F0502020204030204" charset="0"/>
                <a:sym typeface="+mn-ea"/>
              </a:rPr>
              <a:t>Tracker</a:t>
            </a:r>
            <a:r>
              <a:rPr lang="es-PE" altLang="en-US" sz="5400" b="1" dirty="0">
                <a:latin typeface="Calibri" panose="020F0502020204030204" charset="0"/>
                <a:ea typeface="Anton"/>
                <a:cs typeface="Calibri" panose="020F0502020204030204" charset="0"/>
                <a:sym typeface="+mn-ea"/>
              </a:rPr>
              <a:t> y Java</a:t>
            </a:r>
            <a:endParaRPr lang="es-PE" sz="5400" b="1" i="1" dirty="0">
              <a:effectLst>
                <a:outerShdw blurRad="38100" dist="38100" dir="2700000" algn="tl">
                  <a:srgbClr val="000000">
                    <a:alpha val="43137"/>
                  </a:srgbClr>
                </a:outerShdw>
              </a:effectLst>
            </a:endParaRPr>
          </a:p>
          <a:p>
            <a:pPr algn="ctr"/>
            <a:r>
              <a:rPr lang="es-PE" sz="3600" b="1" i="1" dirty="0"/>
              <a:t>Miguel Castillo Corzo</a:t>
            </a:r>
            <a:r>
              <a:rPr lang="es-PE" sz="3600" b="1" i="1" baseline="30000" dirty="0"/>
              <a:t>1</a:t>
            </a:r>
            <a:r>
              <a:rPr lang="es-MX" altLang="es-PE" sz="3600" b="1" i="1" dirty="0"/>
              <a:t> </a:t>
            </a:r>
            <a:r>
              <a:rPr lang="es-PE" sz="3600" b="1" i="1" dirty="0"/>
              <a:t>, Juan Rea Dionicio</a:t>
            </a:r>
            <a:r>
              <a:rPr lang="es-PE" sz="3600" b="1" i="1" baseline="30000" dirty="0"/>
              <a:t>2</a:t>
            </a:r>
            <a:r>
              <a:rPr lang="es-PE" sz="3600" b="1" i="1" dirty="0"/>
              <a:t>, Nadia Rea Dionicio</a:t>
            </a:r>
            <a:r>
              <a:rPr lang="es-PE" sz="3600" b="1" i="1" baseline="30000" dirty="0"/>
              <a:t>3</a:t>
            </a:r>
            <a:r>
              <a:rPr lang="es-PE" sz="3600" b="1" i="1" dirty="0"/>
              <a:t>, Adriana Castillo Corzo</a:t>
            </a:r>
            <a:r>
              <a:rPr lang="es-PE" sz="3600" b="1" i="1" baseline="30000" dirty="0"/>
              <a:t>2</a:t>
            </a:r>
            <a:r>
              <a:rPr lang="es-PE" sz="3600" b="1" i="1" dirty="0"/>
              <a:t>, </a:t>
            </a:r>
            <a:r>
              <a:rPr lang="es-MX" altLang="es-PE" sz="3600" b="1" i="1" dirty="0" err="1"/>
              <a:t>Josue</a:t>
            </a:r>
            <a:r>
              <a:rPr lang="es-MX" altLang="es-PE" sz="3600" b="1" i="1" dirty="0"/>
              <a:t> Ordoñez Melgarejo</a:t>
            </a:r>
            <a:r>
              <a:rPr lang="es-MX" altLang="es-PE" sz="3600" b="1" i="1" baseline="30000" dirty="0"/>
              <a:t>4</a:t>
            </a:r>
            <a:r>
              <a:rPr lang="es-MX" altLang="es-PE" sz="3600" b="1" i="1" dirty="0"/>
              <a:t> </a:t>
            </a:r>
            <a:endParaRPr lang="es-PE" sz="3600" b="1" i="1" dirty="0"/>
          </a:p>
          <a:p>
            <a:pPr algn="ctr"/>
            <a:r>
              <a:rPr lang="es-ES" sz="2800" b="1" i="1" baseline="30000" dirty="0">
                <a:solidFill>
                  <a:prstClr val="black"/>
                </a:solidFill>
                <a:effectLst>
                  <a:outerShdw blurRad="38100" dist="38100" dir="2700000" algn="tl">
                    <a:srgbClr val="000000">
                      <a:alpha val="43137"/>
                    </a:srgbClr>
                  </a:outerShdw>
                </a:effectLst>
              </a:rPr>
              <a:t>1</a:t>
            </a:r>
            <a:r>
              <a:rPr lang="es-ES" sz="2800" b="1" i="1" dirty="0">
                <a:solidFill>
                  <a:prstClr val="black"/>
                </a:solidFill>
                <a:effectLst>
                  <a:outerShdw blurRad="38100" dist="38100" dir="2700000" algn="tl">
                    <a:srgbClr val="000000">
                      <a:alpha val="43137"/>
                    </a:srgbClr>
                  </a:outerShdw>
                </a:effectLst>
              </a:rPr>
              <a:t>Facultad de Ciencias Físicas, Universidad Nacional Mayor de San Marcos, P.O. Box 14-0149, Lima 14, Perú</a:t>
            </a:r>
          </a:p>
          <a:p>
            <a:pPr algn="ctr"/>
            <a:r>
              <a:rPr lang="es-PE" sz="2800" b="1" i="1" baseline="30000" dirty="0">
                <a:solidFill>
                  <a:prstClr val="black"/>
                </a:solidFill>
                <a:effectLst>
                  <a:outerShdw blurRad="38100" dist="38100" dir="2700000" algn="tl">
                    <a:srgbClr val="000000">
                      <a:alpha val="43137"/>
                    </a:srgbClr>
                  </a:outerShdw>
                </a:effectLst>
              </a:rPr>
              <a:t>2</a:t>
            </a:r>
            <a:r>
              <a:rPr lang="es-PE" sz="2800" b="1" i="1" dirty="0">
                <a:solidFill>
                  <a:prstClr val="black"/>
                </a:solidFill>
                <a:effectLst>
                  <a:outerShdw blurRad="38100" dist="38100" dir="2700000" algn="tl">
                    <a:srgbClr val="000000">
                      <a:alpha val="43137"/>
                    </a:srgbClr>
                  </a:outerShdw>
                </a:effectLst>
              </a:rPr>
              <a:t>Facultad de Educación, Universidad Nacional José Faustino Sánchez Carrión, Huacho</a:t>
            </a:r>
          </a:p>
          <a:p>
            <a:pPr algn="ctr"/>
            <a:r>
              <a:rPr lang="es-PE" sz="2800" b="1" i="1" baseline="30000" dirty="0">
                <a:solidFill>
                  <a:prstClr val="black"/>
                </a:solidFill>
                <a:effectLst>
                  <a:outerShdw blurRad="38100" dist="38100" dir="2700000" algn="tl">
                    <a:srgbClr val="000000">
                      <a:alpha val="43137"/>
                    </a:srgbClr>
                  </a:outerShdw>
                </a:effectLst>
              </a:rPr>
              <a:t>3</a:t>
            </a:r>
            <a:r>
              <a:rPr lang="es-PE" sz="2800" b="1" i="1" dirty="0">
                <a:solidFill>
                  <a:prstClr val="black"/>
                </a:solidFill>
                <a:effectLst>
                  <a:outerShdw blurRad="38100" dist="38100" dir="2700000" algn="tl">
                    <a:srgbClr val="000000">
                      <a:alpha val="43137"/>
                    </a:srgbClr>
                  </a:outerShdw>
                </a:effectLst>
              </a:rPr>
              <a:t>Universidad Nacional de Barranca, Perú</a:t>
            </a:r>
          </a:p>
          <a:p>
            <a:pPr lvl="0" algn="ctr"/>
            <a:r>
              <a:rPr lang="es-ES" sz="2800" b="1" i="1" baseline="30000" dirty="0">
                <a:solidFill>
                  <a:prstClr val="black"/>
                </a:solidFill>
                <a:effectLst>
                  <a:outerShdw blurRad="38100" dist="38100" dir="2700000" algn="tl">
                    <a:srgbClr val="000000">
                      <a:alpha val="43137"/>
                    </a:srgbClr>
                  </a:outerShdw>
                </a:effectLst>
              </a:rPr>
              <a:t>4</a:t>
            </a:r>
            <a:r>
              <a:rPr lang="es-ES" sz="2800" b="1" i="1" dirty="0">
                <a:solidFill>
                  <a:prstClr val="black"/>
                </a:solidFill>
                <a:effectLst>
                  <a:outerShdw blurRad="38100" dist="38100" dir="2700000" algn="tl">
                    <a:srgbClr val="000000">
                      <a:alpha val="43137"/>
                    </a:srgbClr>
                  </a:outerShdw>
                </a:effectLst>
              </a:rPr>
              <a:t>Escuela Profesional de Ing. </a:t>
            </a:r>
            <a:r>
              <a:rPr lang="es-MX" altLang="es-ES" sz="2800" b="1" i="1" dirty="0">
                <a:solidFill>
                  <a:prstClr val="black"/>
                </a:solidFill>
                <a:effectLst>
                  <a:outerShdw blurRad="38100" dist="38100" dir="2700000" algn="tl">
                    <a:srgbClr val="000000">
                      <a:alpha val="43137"/>
                    </a:srgbClr>
                  </a:outerShdw>
                </a:effectLst>
              </a:rPr>
              <a:t>Metalurgica</a:t>
            </a:r>
            <a:r>
              <a:rPr lang="es-ES" sz="2800" b="1" i="1" dirty="0">
                <a:solidFill>
                  <a:prstClr val="black"/>
                </a:solidFill>
                <a:effectLst>
                  <a:outerShdw blurRad="38100" dist="38100" dir="2700000" algn="tl">
                    <a:srgbClr val="000000">
                      <a:alpha val="43137"/>
                    </a:srgbClr>
                  </a:outerShdw>
                </a:effectLst>
              </a:rPr>
              <a:t>, Universidad Nacional Mayor de San Marcos, P.O. Box 14-0149, Lima 14, Perú </a:t>
            </a:r>
            <a:endParaRPr lang="es-ES" sz="2800" b="1" i="1" dirty="0">
              <a:solidFill>
                <a:prstClr val="black"/>
              </a:solidFill>
              <a:effectLst>
                <a:outerShdw blurRad="38100" dist="38100" dir="2700000" algn="tl">
                  <a:srgbClr val="000000">
                    <a:alpha val="43137"/>
                  </a:srgbClr>
                </a:outerShdw>
              </a:effectLst>
              <a:highlight>
                <a:srgbClr val="FFFF00"/>
              </a:highlight>
            </a:endParaRPr>
          </a:p>
        </p:txBody>
      </p:sp>
      <p:sp>
        <p:nvSpPr>
          <p:cNvPr id="6" name="5 Rectángulo redondeado"/>
          <p:cNvSpPr/>
          <p:nvPr/>
        </p:nvSpPr>
        <p:spPr>
          <a:xfrm>
            <a:off x="936329" y="5328891"/>
            <a:ext cx="30387377" cy="455886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 name="6 Rectángulo redondeado"/>
          <p:cNvSpPr/>
          <p:nvPr/>
        </p:nvSpPr>
        <p:spPr>
          <a:xfrm>
            <a:off x="1080345" y="18248271"/>
            <a:ext cx="12880675" cy="717085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4 CuadroTexto"/>
          <p:cNvSpPr txBox="1"/>
          <p:nvPr/>
        </p:nvSpPr>
        <p:spPr>
          <a:xfrm>
            <a:off x="1320166" y="5210810"/>
            <a:ext cx="29763560" cy="4815205"/>
          </a:xfrm>
          <a:prstGeom prst="rect">
            <a:avLst/>
          </a:prstGeom>
          <a:noFill/>
        </p:spPr>
        <p:txBody>
          <a:bodyPr wrap="square" rtlCol="0">
            <a:noAutofit/>
          </a:bodyPr>
          <a:lstStyle/>
          <a:p>
            <a:pPr algn="ctr">
              <a:lnSpc>
                <a:spcPct val="115000"/>
              </a:lnSpc>
              <a:spcAft>
                <a:spcPts val="1000"/>
              </a:spcAft>
            </a:pPr>
            <a:r>
              <a:rPr lang="en-US" sz="4400" b="1" i="1" dirty="0" err="1">
                <a:effectLst>
                  <a:outerShdw blurRad="38100" dist="38100" dir="2700000" algn="tl">
                    <a:srgbClr val="000000">
                      <a:alpha val="43137"/>
                    </a:srgbClr>
                  </a:outerShdw>
                </a:effectLst>
                <a:ea typeface="Calibri" panose="020F0502020204030204"/>
                <a:cs typeface="Times New Roman" panose="02020603050405020304"/>
              </a:rPr>
              <a:t>Resumen</a:t>
            </a:r>
            <a:endParaRPr lang="en-US" sz="4400" b="1" i="1" dirty="0">
              <a:effectLst>
                <a:outerShdw blurRad="38100" dist="38100" dir="2700000" algn="tl">
                  <a:srgbClr val="000000">
                    <a:alpha val="43137"/>
                  </a:srgbClr>
                </a:outerShdw>
              </a:effectLst>
              <a:ea typeface="Calibri" panose="020F0502020204030204"/>
              <a:cs typeface="Times New Roman" panose="02020603050405020304"/>
            </a:endParaRPr>
          </a:p>
          <a:p>
            <a:pPr algn="just"/>
            <a:r>
              <a:rPr lang="es-PE" altLang="es-MX" sz="3200" i="1" dirty="0">
                <a:ln/>
                <a:effectLst>
                  <a:outerShdw blurRad="38100" dist="19050" dir="2700000" algn="tl" rotWithShape="0">
                    <a:schemeClr val="dk1">
                      <a:alpha val="40000"/>
                    </a:schemeClr>
                  </a:outerShdw>
                </a:effectLst>
                <a:latin typeface="Calibri" panose="020F0502020204030204" charset="0"/>
                <a:cs typeface="Calibri" panose="020F0502020204030204" charset="0"/>
              </a:rPr>
              <a:t>El trabajo analiza el movimiento bidimensional o lanzamiento de proyectiles de forma horizontal del prototipo de un cañón y posteriormente se desarrolló el análisis haciendo uso del software </a:t>
            </a:r>
            <a:r>
              <a:rPr lang="es-PE" altLang="es-MX" sz="3200" i="1" dirty="0" err="1">
                <a:ln/>
                <a:effectLst>
                  <a:outerShdw blurRad="38100" dist="19050" dir="2700000" algn="tl" rotWithShape="0">
                    <a:schemeClr val="dk1">
                      <a:alpha val="40000"/>
                    </a:schemeClr>
                  </a:outerShdw>
                </a:effectLst>
                <a:latin typeface="Calibri" panose="020F0502020204030204" charset="0"/>
                <a:cs typeface="Calibri" panose="020F0502020204030204" charset="0"/>
              </a:rPr>
              <a:t>Tracker</a:t>
            </a:r>
            <a:r>
              <a:rPr lang="es-PE" altLang="es-MX" sz="3200" i="1" dirty="0">
                <a:ln/>
                <a:effectLst>
                  <a:outerShdw blurRad="38100" dist="19050" dir="2700000" algn="tl" rotWithShape="0">
                    <a:schemeClr val="dk1">
                      <a:alpha val="40000"/>
                    </a:schemeClr>
                  </a:outerShdw>
                </a:effectLst>
                <a:latin typeface="Calibri" panose="020F0502020204030204" charset="0"/>
                <a:cs typeface="Calibri" panose="020F0502020204030204" charset="0"/>
              </a:rPr>
              <a:t> y del programa Java, para obtener datos y la representación gráfica de cada disparo. En cinemática, el movimiento bidimensional o lanzamiento de proyectil, describe una parábola de trayectoria. Un proyectil (partícula o cuerpo), recibe una velocidad inicial (Vo), luego avanza una trayectoria determinada por efecto de la aceleración gravitacional y la resistencia del aire (el trabajo no se considera la resistencia del aire). Se construyó un cañón para el lanzamiento de proyectiles de manera horizontal, se hicieron videos de lanzamientos de diferentes ángulos (15°, 30°, 45°, 60°, 75° y 90°), luego los videos fueron procesados para su análisis por el software </a:t>
            </a:r>
            <a:r>
              <a:rPr lang="es-PE" altLang="es-MX" sz="3200" i="1" dirty="0" err="1">
                <a:ln/>
                <a:effectLst>
                  <a:outerShdw blurRad="38100" dist="19050" dir="2700000" algn="tl" rotWithShape="0">
                    <a:schemeClr val="dk1">
                      <a:alpha val="40000"/>
                    </a:schemeClr>
                  </a:outerShdw>
                </a:effectLst>
                <a:latin typeface="Calibri" panose="020F0502020204030204" charset="0"/>
                <a:cs typeface="Calibri" panose="020F0502020204030204" charset="0"/>
              </a:rPr>
              <a:t>Tracker</a:t>
            </a:r>
            <a:r>
              <a:rPr lang="es-PE" altLang="es-MX" sz="3200" i="1" dirty="0">
                <a:ln/>
                <a:effectLst>
                  <a:outerShdw blurRad="38100" dist="19050" dir="2700000" algn="tl" rotWithShape="0">
                    <a:schemeClr val="dk1">
                      <a:alpha val="40000"/>
                    </a:schemeClr>
                  </a:outerShdw>
                </a:effectLst>
                <a:latin typeface="Calibri" panose="020F0502020204030204" charset="0"/>
                <a:cs typeface="Calibri" panose="020F0502020204030204" charset="0"/>
              </a:rPr>
              <a:t>, posteriormente con el programa Java. De los resultados obtenidos se logró demostrar que el lanzamiento de un proyectil con el ángulo de 45° se logra el alcance horizontal máximo. Esta metodología permitirá optimizar la forma de enseñanza, haciéndolo experimental, didáctica e interactivamente, para mejorar la enseñanza de la física. </a:t>
            </a:r>
          </a:p>
        </p:txBody>
      </p:sp>
      <p:sp>
        <p:nvSpPr>
          <p:cNvPr id="8" name="7 CuadroTexto"/>
          <p:cNvSpPr txBox="1"/>
          <p:nvPr/>
        </p:nvSpPr>
        <p:spPr>
          <a:xfrm>
            <a:off x="1512393" y="18364081"/>
            <a:ext cx="12051078" cy="769441"/>
          </a:xfrm>
          <a:prstGeom prst="rect">
            <a:avLst/>
          </a:prstGeom>
          <a:noFill/>
        </p:spPr>
        <p:txBody>
          <a:bodyPr wrap="square" rtlCol="0">
            <a:spAutoFit/>
          </a:bodyPr>
          <a:lstStyle/>
          <a:p>
            <a:pPr algn="ctr"/>
            <a:r>
              <a:rPr lang="es-ES" sz="4400" b="1" i="1" dirty="0">
                <a:effectLst>
                  <a:outerShdw blurRad="38100" dist="38100" dir="2700000" algn="tl">
                    <a:srgbClr val="000000">
                      <a:alpha val="43137"/>
                    </a:srgbClr>
                  </a:outerShdw>
                </a:effectLst>
              </a:rPr>
              <a:t>Introducción</a:t>
            </a:r>
          </a:p>
        </p:txBody>
      </p:sp>
      <p:sp>
        <p:nvSpPr>
          <p:cNvPr id="9" name="8 Rectángulo redondeado"/>
          <p:cNvSpPr/>
          <p:nvPr/>
        </p:nvSpPr>
        <p:spPr>
          <a:xfrm>
            <a:off x="1161110" y="25722981"/>
            <a:ext cx="12880675" cy="740099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 name="9 CuadroTexto"/>
          <p:cNvSpPr txBox="1"/>
          <p:nvPr/>
        </p:nvSpPr>
        <p:spPr>
          <a:xfrm>
            <a:off x="1728417" y="25851172"/>
            <a:ext cx="11835054" cy="769441"/>
          </a:xfrm>
          <a:prstGeom prst="rect">
            <a:avLst/>
          </a:prstGeom>
          <a:noFill/>
        </p:spPr>
        <p:txBody>
          <a:bodyPr wrap="square" rtlCol="0">
            <a:spAutoFit/>
          </a:bodyPr>
          <a:lstStyle/>
          <a:p>
            <a:pPr lvl="0" algn="ctr"/>
            <a:r>
              <a:rPr lang="es-PE" sz="4400" b="1" i="1" dirty="0">
                <a:effectLst>
                  <a:outerShdw blurRad="38100" dist="38100" dir="2700000" algn="tl">
                    <a:srgbClr val="000000">
                      <a:alpha val="43137"/>
                    </a:srgbClr>
                  </a:outerShdw>
                </a:effectLst>
              </a:rPr>
              <a:t>Desarrollo Experimental</a:t>
            </a:r>
          </a:p>
        </p:txBody>
      </p:sp>
      <p:sp>
        <p:nvSpPr>
          <p:cNvPr id="15" name="14 Rectángulo redondeado"/>
          <p:cNvSpPr/>
          <p:nvPr/>
        </p:nvSpPr>
        <p:spPr>
          <a:xfrm>
            <a:off x="1038051" y="33484020"/>
            <a:ext cx="12880675" cy="64807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6 Rectángulo redondeado"/>
          <p:cNvSpPr/>
          <p:nvPr/>
        </p:nvSpPr>
        <p:spPr>
          <a:xfrm>
            <a:off x="14473832" y="10130423"/>
            <a:ext cx="16921882" cy="24905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19 CuadroTexto"/>
          <p:cNvSpPr txBox="1"/>
          <p:nvPr/>
        </p:nvSpPr>
        <p:spPr>
          <a:xfrm>
            <a:off x="19601222" y="10153428"/>
            <a:ext cx="6681923" cy="646331"/>
          </a:xfrm>
          <a:prstGeom prst="rect">
            <a:avLst/>
          </a:prstGeom>
          <a:noFill/>
        </p:spPr>
        <p:txBody>
          <a:bodyPr wrap="square" rtlCol="0">
            <a:spAutoFit/>
          </a:bodyPr>
          <a:lstStyle/>
          <a:p>
            <a:pPr algn="ctr"/>
            <a:r>
              <a:rPr lang="es-PE" sz="3600" b="1" i="1" dirty="0">
                <a:effectLst>
                  <a:outerShdw blurRad="38100" dist="38100" dir="2700000" algn="tl">
                    <a:srgbClr val="000000">
                      <a:alpha val="43137"/>
                    </a:srgbClr>
                  </a:outerShdw>
                </a:effectLst>
              </a:rPr>
              <a:t>RESULTADOS OBTENIDOS</a:t>
            </a:r>
          </a:p>
        </p:txBody>
      </p:sp>
      <p:sp>
        <p:nvSpPr>
          <p:cNvPr id="26" name="25 Rectángulo redondeado"/>
          <p:cNvSpPr/>
          <p:nvPr/>
        </p:nvSpPr>
        <p:spPr>
          <a:xfrm>
            <a:off x="14401825" y="35242110"/>
            <a:ext cx="17353928" cy="464888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26 CuadroTexto"/>
          <p:cNvSpPr txBox="1"/>
          <p:nvPr/>
        </p:nvSpPr>
        <p:spPr>
          <a:xfrm>
            <a:off x="14689857" y="35140204"/>
            <a:ext cx="16705857" cy="4647426"/>
          </a:xfrm>
          <a:prstGeom prst="rect">
            <a:avLst/>
          </a:prstGeom>
          <a:noFill/>
        </p:spPr>
        <p:txBody>
          <a:bodyPr wrap="square" rtlCol="0">
            <a:spAutoFit/>
          </a:bodyPr>
          <a:lstStyle/>
          <a:p>
            <a:pPr algn="just"/>
            <a:r>
              <a:rPr lang="es-PE" sz="3200" b="1" i="1" dirty="0">
                <a:effectLst>
                  <a:outerShdw blurRad="38100" dist="38100" dir="2700000" algn="tl">
                    <a:srgbClr val="000000">
                      <a:alpha val="43137"/>
                    </a:srgbClr>
                  </a:outerShdw>
                </a:effectLst>
              </a:rPr>
              <a:t>  </a:t>
            </a:r>
            <a:r>
              <a:rPr lang="es-PE" sz="4400" b="1" i="1" dirty="0">
                <a:effectLst>
                  <a:outerShdw blurRad="38100" dist="38100" dir="2700000" algn="tl">
                    <a:srgbClr val="000000">
                      <a:alpha val="43137"/>
                    </a:srgbClr>
                  </a:outerShdw>
                </a:effectLst>
              </a:rPr>
              <a:t>Conclusiones:</a:t>
            </a:r>
          </a:p>
          <a:p>
            <a:pPr marL="457200" indent="-457200" algn="just">
              <a:buFont typeface="Wingdings" panose="05000000000000000000" pitchFamily="2" charset="2"/>
              <a:buChar char="ü"/>
            </a:pPr>
            <a:r>
              <a:rPr lang="en-US" altLang="es-MX" sz="2800" b="1" dirty="0" err="1">
                <a:solidFill>
                  <a:schemeClr val="tx2">
                    <a:lumMod val="50000"/>
                  </a:schemeClr>
                </a:solidFill>
                <a:latin typeface="Calibri" panose="020F0502020204030204" charset="0"/>
                <a:cs typeface="Calibri" panose="020F0502020204030204" charset="0"/>
                <a:sym typeface="+mn-ea"/>
              </a:rPr>
              <a:t>Influencia</a:t>
            </a:r>
            <a:r>
              <a:rPr lang="en-US" altLang="es-MX" sz="2800" b="1" dirty="0">
                <a:solidFill>
                  <a:schemeClr val="tx2">
                    <a:lumMod val="50000"/>
                  </a:schemeClr>
                </a:solidFill>
                <a:latin typeface="Calibri" panose="020F0502020204030204" charset="0"/>
                <a:cs typeface="Calibri" panose="020F0502020204030204" charset="0"/>
                <a:sym typeface="+mn-ea"/>
              </a:rPr>
              <a:t> de Variables </a:t>
            </a:r>
            <a:r>
              <a:rPr lang="en-US" altLang="es-MX" sz="2800" b="1" dirty="0" err="1">
                <a:solidFill>
                  <a:schemeClr val="tx2">
                    <a:lumMod val="50000"/>
                  </a:schemeClr>
                </a:solidFill>
                <a:latin typeface="Calibri" panose="020F0502020204030204" charset="0"/>
                <a:cs typeface="Calibri" panose="020F0502020204030204" charset="0"/>
                <a:sym typeface="+mn-ea"/>
              </a:rPr>
              <a:t>Externas</a:t>
            </a:r>
            <a:r>
              <a:rPr lang="en-US" altLang="es-MX" sz="2800" b="1" dirty="0">
                <a:latin typeface="Calibri" panose="020F0502020204030204" charset="0"/>
                <a:cs typeface="Calibri" panose="020F0502020204030204" charset="0"/>
                <a:sym typeface="+mn-ea"/>
              </a:rPr>
              <a:t>: Las </a:t>
            </a:r>
            <a:r>
              <a:rPr lang="en-US" altLang="es-MX" sz="2800" b="1" dirty="0" err="1">
                <a:latin typeface="Calibri" panose="020F0502020204030204" charset="0"/>
                <a:cs typeface="Calibri" panose="020F0502020204030204" charset="0"/>
                <a:sym typeface="+mn-ea"/>
              </a:rPr>
              <a:t>discrepancias</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observadas</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indican</a:t>
            </a:r>
            <a:r>
              <a:rPr lang="en-US" altLang="es-MX" sz="2800" b="1" dirty="0">
                <a:latin typeface="Calibri" panose="020F0502020204030204" charset="0"/>
                <a:cs typeface="Calibri" panose="020F0502020204030204" charset="0"/>
                <a:sym typeface="+mn-ea"/>
              </a:rPr>
              <a:t> la </a:t>
            </a:r>
            <a:r>
              <a:rPr lang="en-US" altLang="es-MX" sz="2800" b="1" dirty="0" err="1">
                <a:latin typeface="Calibri" panose="020F0502020204030204" charset="0"/>
                <a:cs typeface="Calibri" panose="020F0502020204030204" charset="0"/>
                <a:sym typeface="+mn-ea"/>
              </a:rPr>
              <a:t>presencia</a:t>
            </a:r>
            <a:r>
              <a:rPr lang="en-US" altLang="es-MX" sz="2800" b="1" dirty="0">
                <a:latin typeface="Calibri" panose="020F0502020204030204" charset="0"/>
                <a:cs typeface="Calibri" panose="020F0502020204030204" charset="0"/>
                <a:sym typeface="+mn-ea"/>
              </a:rPr>
              <a:t> de </a:t>
            </a:r>
            <a:r>
              <a:rPr lang="en-US" altLang="es-MX" sz="2800" b="1" dirty="0" err="1">
                <a:latin typeface="Calibri" panose="020F0502020204030204" charset="0"/>
                <a:cs typeface="Calibri" panose="020F0502020204030204" charset="0"/>
                <a:sym typeface="+mn-ea"/>
              </a:rPr>
              <a:t>factores</a:t>
            </a:r>
            <a:r>
              <a:rPr lang="en-US" altLang="es-MX" sz="2800" b="1" dirty="0">
                <a:latin typeface="Calibri" panose="020F0502020204030204" charset="0"/>
                <a:cs typeface="Calibri" panose="020F0502020204030204" charset="0"/>
                <a:sym typeface="+mn-ea"/>
              </a:rPr>
              <a:t> no </a:t>
            </a:r>
            <a:r>
              <a:rPr lang="en-US" altLang="es-MX" sz="2800" b="1" dirty="0" err="1">
                <a:latin typeface="Calibri" panose="020F0502020204030204" charset="0"/>
                <a:cs typeface="Calibri" panose="020F0502020204030204" charset="0"/>
                <a:sym typeface="+mn-ea"/>
              </a:rPr>
              <a:t>ideales</a:t>
            </a:r>
            <a:r>
              <a:rPr lang="en-US" altLang="es-MX" sz="2800" b="1" dirty="0">
                <a:latin typeface="Calibri" panose="020F0502020204030204" charset="0"/>
                <a:cs typeface="Calibri" panose="020F0502020204030204" charset="0"/>
                <a:sym typeface="+mn-ea"/>
              </a:rPr>
              <a:t> que el </a:t>
            </a:r>
            <a:r>
              <a:rPr lang="en-US" altLang="es-MX" sz="2800" b="1" dirty="0" err="1">
                <a:latin typeface="Calibri" panose="020F0502020204030204" charset="0"/>
                <a:cs typeface="Calibri" panose="020F0502020204030204" charset="0"/>
                <a:sym typeface="+mn-ea"/>
              </a:rPr>
              <a:t>simulador</a:t>
            </a:r>
            <a:r>
              <a:rPr lang="en-US" altLang="es-MX" sz="2800" b="1" dirty="0">
                <a:latin typeface="Calibri" panose="020F0502020204030204" charset="0"/>
                <a:cs typeface="Calibri" panose="020F0502020204030204" charset="0"/>
                <a:sym typeface="+mn-ea"/>
              </a:rPr>
              <a:t> no </a:t>
            </a:r>
            <a:r>
              <a:rPr lang="en-US" altLang="es-MX" sz="2800" b="1" dirty="0" err="1">
                <a:latin typeface="Calibri" panose="020F0502020204030204" charset="0"/>
                <a:cs typeface="Calibri" panose="020F0502020204030204" charset="0"/>
                <a:sym typeface="+mn-ea"/>
              </a:rPr>
              <a:t>contempla</a:t>
            </a:r>
            <a:r>
              <a:rPr lang="en-US" altLang="es-MX" sz="2800" b="1" dirty="0">
                <a:latin typeface="Calibri" panose="020F0502020204030204" charset="0"/>
                <a:cs typeface="Calibri" panose="020F0502020204030204" charset="0"/>
                <a:sym typeface="+mn-ea"/>
              </a:rPr>
              <a:t> por </a:t>
            </a:r>
            <a:r>
              <a:rPr lang="en-US" altLang="es-MX" sz="2800" b="1" dirty="0" err="1">
                <a:latin typeface="Calibri" panose="020F0502020204030204" charset="0"/>
                <a:cs typeface="Calibri" panose="020F0502020204030204" charset="0"/>
                <a:sym typeface="+mn-ea"/>
              </a:rPr>
              <a:t>defecto</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como</a:t>
            </a:r>
            <a:r>
              <a:rPr lang="en-US" altLang="es-MX" sz="2800" b="1" dirty="0">
                <a:latin typeface="Calibri" panose="020F0502020204030204" charset="0"/>
                <a:cs typeface="Calibri" panose="020F0502020204030204" charset="0"/>
                <a:sym typeface="+mn-ea"/>
              </a:rPr>
              <a:t> la </a:t>
            </a:r>
            <a:r>
              <a:rPr lang="en-US" altLang="es-MX" sz="2800" b="1" dirty="0" err="1">
                <a:latin typeface="Calibri" panose="020F0502020204030204" charset="0"/>
                <a:cs typeface="Calibri" panose="020F0502020204030204" charset="0"/>
                <a:sym typeface="+mn-ea"/>
              </a:rPr>
              <a:t>resistencia</a:t>
            </a:r>
            <a:r>
              <a:rPr lang="en-US" altLang="es-MX" sz="2800" b="1" dirty="0">
                <a:latin typeface="Calibri" panose="020F0502020204030204" charset="0"/>
                <a:cs typeface="Calibri" panose="020F0502020204030204" charset="0"/>
                <a:sym typeface="+mn-ea"/>
              </a:rPr>
              <a:t> del </a:t>
            </a:r>
            <a:r>
              <a:rPr lang="en-US" altLang="es-MX" sz="2800" b="1" dirty="0" err="1">
                <a:latin typeface="Calibri" panose="020F0502020204030204" charset="0"/>
                <a:cs typeface="Calibri" panose="020F0502020204030204" charset="0"/>
                <a:sym typeface="+mn-ea"/>
              </a:rPr>
              <a:t>aire</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arrastre</a:t>
            </a:r>
            <a:r>
              <a:rPr lang="en-US" altLang="es-MX" sz="2800" b="1" dirty="0">
                <a:latin typeface="Calibri" panose="020F0502020204030204" charset="0"/>
                <a:cs typeface="Calibri" panose="020F0502020204030204" charset="0"/>
                <a:sym typeface="+mn-ea"/>
              </a:rPr>
              <a:t>), la </a:t>
            </a:r>
            <a:r>
              <a:rPr lang="en-US" altLang="es-MX" sz="2800" b="1" dirty="0" err="1">
                <a:latin typeface="Calibri" panose="020F0502020204030204" charset="0"/>
                <a:cs typeface="Calibri" panose="020F0502020204030204" charset="0"/>
                <a:sym typeface="+mn-ea"/>
              </a:rPr>
              <a:t>fricci</a:t>
            </a:r>
            <a:r>
              <a:rPr lang="en-US" altLang="en-US" sz="2800" b="1" dirty="0" err="1">
                <a:latin typeface="Calibri" panose="020F0502020204030204" charset="0"/>
                <a:cs typeface="Calibri" panose="020F0502020204030204" charset="0"/>
                <a:sym typeface="+mn-ea"/>
              </a:rPr>
              <a:t>ó</a:t>
            </a:r>
            <a:r>
              <a:rPr lang="en-US" altLang="es-MX" sz="2800" b="1" dirty="0" err="1">
                <a:latin typeface="Calibri" panose="020F0502020204030204" charset="0"/>
                <a:cs typeface="Calibri" panose="020F0502020204030204" charset="0"/>
                <a:sym typeface="+mn-ea"/>
              </a:rPr>
              <a:t>n</a:t>
            </a:r>
            <a:r>
              <a:rPr lang="en-US" altLang="es-MX" sz="2800" b="1" dirty="0">
                <a:latin typeface="Calibri" panose="020F0502020204030204" charset="0"/>
                <a:cs typeface="Calibri" panose="020F0502020204030204" charset="0"/>
                <a:sym typeface="+mn-ea"/>
              </a:rPr>
              <a:t> del </a:t>
            </a:r>
            <a:r>
              <a:rPr lang="en-US" altLang="es-MX" sz="2800" b="1" dirty="0" err="1">
                <a:latin typeface="Calibri" panose="020F0502020204030204" charset="0"/>
                <a:cs typeface="Calibri" panose="020F0502020204030204" charset="0"/>
                <a:sym typeface="+mn-ea"/>
              </a:rPr>
              <a:t>proyector</a:t>
            </a:r>
            <a:r>
              <a:rPr lang="en-US" altLang="es-MX" sz="2800" b="1" dirty="0">
                <a:latin typeface="Calibri" panose="020F0502020204030204" charset="0"/>
                <a:cs typeface="Calibri" panose="020F0502020204030204" charset="0"/>
                <a:sym typeface="+mn-ea"/>
              </a:rPr>
              <a:t> con el </a:t>
            </a:r>
            <a:r>
              <a:rPr lang="en-US" altLang="es-MX" sz="2800" b="1" dirty="0" err="1">
                <a:latin typeface="Calibri" panose="020F0502020204030204" charset="0"/>
                <a:cs typeface="Calibri" panose="020F0502020204030204" charset="0"/>
                <a:sym typeface="+mn-ea"/>
              </a:rPr>
              <a:t>ca</a:t>
            </a:r>
            <a:r>
              <a:rPr lang="en-US" altLang="en-US" sz="2800" b="1" dirty="0" err="1">
                <a:latin typeface="Calibri" panose="020F0502020204030204" charset="0"/>
                <a:cs typeface="Calibri" panose="020F0502020204030204" charset="0"/>
                <a:sym typeface="+mn-ea"/>
              </a:rPr>
              <a:t>ñó</a:t>
            </a:r>
            <a:r>
              <a:rPr lang="en-US" altLang="es-MX" sz="2800" b="1" dirty="0" err="1">
                <a:latin typeface="Calibri" panose="020F0502020204030204" charset="0"/>
                <a:cs typeface="Calibri" panose="020F0502020204030204" charset="0"/>
                <a:sym typeface="+mn-ea"/>
              </a:rPr>
              <a:t>n</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casero</a:t>
            </a:r>
            <a:r>
              <a:rPr lang="en-US" altLang="es-MX" sz="2800" b="1" dirty="0">
                <a:latin typeface="Calibri" panose="020F0502020204030204" charset="0"/>
                <a:cs typeface="Calibri" panose="020F0502020204030204" charset="0"/>
                <a:sym typeface="+mn-ea"/>
              </a:rPr>
              <a:t> al </a:t>
            </a:r>
            <a:r>
              <a:rPr lang="en-US" altLang="es-MX" sz="2800" b="1" dirty="0" err="1">
                <a:latin typeface="Calibri" panose="020F0502020204030204" charset="0"/>
                <a:cs typeface="Calibri" panose="020F0502020204030204" charset="0"/>
                <a:sym typeface="+mn-ea"/>
              </a:rPr>
              <a:t>salir</a:t>
            </a:r>
            <a:r>
              <a:rPr lang="en-US" altLang="es-MX" sz="2800" b="1" dirty="0">
                <a:latin typeface="Calibri" panose="020F0502020204030204" charset="0"/>
                <a:cs typeface="Calibri" panose="020F0502020204030204" charset="0"/>
                <a:sym typeface="+mn-ea"/>
              </a:rPr>
              <a:t>, o </a:t>
            </a:r>
            <a:r>
              <a:rPr lang="en-US" altLang="es-MX" sz="2800" b="1" dirty="0" err="1">
                <a:latin typeface="Calibri" panose="020F0502020204030204" charset="0"/>
                <a:cs typeface="Calibri" panose="020F0502020204030204" charset="0"/>
                <a:sym typeface="+mn-ea"/>
              </a:rPr>
              <a:t>posibles</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errores</a:t>
            </a:r>
            <a:r>
              <a:rPr lang="en-US" altLang="es-MX" sz="2800" b="1" dirty="0">
                <a:latin typeface="Calibri" panose="020F0502020204030204" charset="0"/>
                <a:cs typeface="Calibri" panose="020F0502020204030204" charset="0"/>
                <a:sym typeface="+mn-ea"/>
              </a:rPr>
              <a:t> de </a:t>
            </a:r>
            <a:r>
              <a:rPr lang="en-US" altLang="es-MX" sz="2800" b="1" dirty="0" err="1">
                <a:latin typeface="Calibri" panose="020F0502020204030204" charset="0"/>
                <a:cs typeface="Calibri" panose="020F0502020204030204" charset="0"/>
                <a:sym typeface="+mn-ea"/>
              </a:rPr>
              <a:t>paralaje</a:t>
            </a:r>
            <a:r>
              <a:rPr lang="en-US" altLang="es-MX" sz="2800" b="1" dirty="0">
                <a:latin typeface="Calibri" panose="020F0502020204030204" charset="0"/>
                <a:cs typeface="Calibri" panose="020F0502020204030204" charset="0"/>
                <a:sym typeface="+mn-ea"/>
              </a:rPr>
              <a:t> al </a:t>
            </a:r>
            <a:r>
              <a:rPr lang="en-US" altLang="es-MX" sz="2800" b="1" dirty="0" err="1">
                <a:latin typeface="Calibri" panose="020F0502020204030204" charset="0"/>
                <a:cs typeface="Calibri" panose="020F0502020204030204" charset="0"/>
                <a:sym typeface="+mn-ea"/>
              </a:rPr>
              <a:t>grabar</a:t>
            </a:r>
            <a:r>
              <a:rPr lang="en-US" altLang="es-MX" sz="2800" b="1" dirty="0">
                <a:latin typeface="Calibri" panose="020F0502020204030204" charset="0"/>
                <a:cs typeface="Calibri" panose="020F0502020204030204" charset="0"/>
                <a:sym typeface="+mn-ea"/>
              </a:rPr>
              <a:t> el video para Tracker</a:t>
            </a:r>
            <a:r>
              <a:rPr lang="es-MX" altLang="en-US" sz="2800" b="1" dirty="0">
                <a:latin typeface="Calibri" panose="020F0502020204030204" charset="0"/>
                <a:cs typeface="Calibri" panose="020F0502020204030204" charset="0"/>
                <a:sym typeface="+mn-ea"/>
              </a:rPr>
              <a:t>.</a:t>
            </a:r>
            <a:endParaRPr lang="en-US" altLang="en-US" sz="2800" b="1" dirty="0">
              <a:latin typeface="Calibri" panose="020F0502020204030204" charset="0"/>
              <a:cs typeface="Calibri" panose="020F0502020204030204" charset="0"/>
              <a:sym typeface="+mn-ea"/>
            </a:endParaRPr>
          </a:p>
          <a:p>
            <a:pPr marL="457200" indent="-457200" algn="just">
              <a:buFont typeface="Wingdings" panose="05000000000000000000" pitchFamily="2" charset="2"/>
              <a:buChar char="ü"/>
            </a:pPr>
            <a:r>
              <a:rPr lang="en-US" altLang="es-MX" sz="2800" b="1" dirty="0" err="1">
                <a:solidFill>
                  <a:schemeClr val="tx2">
                    <a:lumMod val="50000"/>
                  </a:schemeClr>
                </a:solidFill>
                <a:latin typeface="Calibri" panose="020F0502020204030204" charset="0"/>
                <a:cs typeface="Calibri" panose="020F0502020204030204" charset="0"/>
                <a:sym typeface="+mn-ea"/>
              </a:rPr>
              <a:t>Relaci</a:t>
            </a:r>
            <a:r>
              <a:rPr lang="en-US" altLang="en-US" sz="2800" b="1" dirty="0" err="1">
                <a:solidFill>
                  <a:schemeClr val="tx2">
                    <a:lumMod val="50000"/>
                  </a:schemeClr>
                </a:solidFill>
                <a:latin typeface="Calibri" panose="020F0502020204030204" charset="0"/>
                <a:cs typeface="Calibri" panose="020F0502020204030204" charset="0"/>
                <a:sym typeface="+mn-ea"/>
              </a:rPr>
              <a:t>ó</a:t>
            </a:r>
            <a:r>
              <a:rPr lang="en-US" altLang="es-MX" sz="2800" b="1" dirty="0" err="1">
                <a:solidFill>
                  <a:schemeClr val="tx2">
                    <a:lumMod val="50000"/>
                  </a:schemeClr>
                </a:solidFill>
                <a:latin typeface="Calibri" panose="020F0502020204030204" charset="0"/>
                <a:cs typeface="Calibri" panose="020F0502020204030204" charset="0"/>
                <a:sym typeface="+mn-ea"/>
              </a:rPr>
              <a:t>n</a:t>
            </a:r>
            <a:r>
              <a:rPr lang="en-US" altLang="es-MX" sz="2800" b="1" dirty="0">
                <a:solidFill>
                  <a:schemeClr val="tx2">
                    <a:lumMod val="50000"/>
                  </a:schemeClr>
                </a:solidFill>
                <a:latin typeface="Calibri" panose="020F0502020204030204" charset="0"/>
                <a:cs typeface="Calibri" panose="020F0502020204030204" charset="0"/>
                <a:sym typeface="+mn-ea"/>
              </a:rPr>
              <a:t> </a:t>
            </a:r>
            <a:r>
              <a:rPr lang="en-US" altLang="en-US" sz="2800" b="1" dirty="0" err="1">
                <a:solidFill>
                  <a:schemeClr val="tx2">
                    <a:lumMod val="50000"/>
                  </a:schemeClr>
                </a:solidFill>
                <a:latin typeface="Calibri" panose="020F0502020204030204" charset="0"/>
                <a:cs typeface="Calibri" panose="020F0502020204030204" charset="0"/>
                <a:sym typeface="+mn-ea"/>
              </a:rPr>
              <a:t>Á</a:t>
            </a:r>
            <a:r>
              <a:rPr lang="en-US" altLang="es-MX" sz="2800" b="1" dirty="0" err="1">
                <a:solidFill>
                  <a:schemeClr val="tx2">
                    <a:lumMod val="50000"/>
                  </a:schemeClr>
                </a:solidFill>
                <a:latin typeface="Calibri" panose="020F0502020204030204" charset="0"/>
                <a:cs typeface="Calibri" panose="020F0502020204030204" charset="0"/>
                <a:sym typeface="+mn-ea"/>
              </a:rPr>
              <a:t>ngulo-Alcance</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Aunque</a:t>
            </a:r>
            <a:r>
              <a:rPr lang="en-US" altLang="es-MX" sz="2800" b="1" dirty="0">
                <a:latin typeface="Calibri" panose="020F0502020204030204" charset="0"/>
                <a:cs typeface="Calibri" panose="020F0502020204030204" charset="0"/>
                <a:sym typeface="+mn-ea"/>
              </a:rPr>
              <a:t> la </a:t>
            </a:r>
            <a:r>
              <a:rPr lang="en-US" altLang="es-MX" sz="2800" b="1" dirty="0" err="1">
                <a:latin typeface="Calibri" panose="020F0502020204030204" charset="0"/>
                <a:cs typeface="Calibri" panose="020F0502020204030204" charset="0"/>
                <a:sym typeface="+mn-ea"/>
              </a:rPr>
              <a:t>teor</a:t>
            </a:r>
            <a:r>
              <a:rPr lang="en-US" altLang="en-US" sz="2800" b="1" dirty="0" err="1">
                <a:latin typeface="Calibri" panose="020F0502020204030204" charset="0"/>
                <a:cs typeface="Calibri" panose="020F0502020204030204" charset="0"/>
                <a:sym typeface="+mn-ea"/>
              </a:rPr>
              <a:t>í</a:t>
            </a:r>
            <a:r>
              <a:rPr lang="en-US" altLang="es-MX" sz="2800" b="1" dirty="0" err="1">
                <a:latin typeface="Calibri" panose="020F0502020204030204" charset="0"/>
                <a:cs typeface="Calibri" panose="020F0502020204030204" charset="0"/>
                <a:sym typeface="+mn-ea"/>
              </a:rPr>
              <a:t>a</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indica</a:t>
            </a:r>
            <a:r>
              <a:rPr lang="en-US" altLang="es-MX" sz="2800" b="1" dirty="0">
                <a:latin typeface="Calibri" panose="020F0502020204030204" charset="0"/>
                <a:cs typeface="Calibri" panose="020F0502020204030204" charset="0"/>
                <a:sym typeface="+mn-ea"/>
              </a:rPr>
              <a:t> que el </a:t>
            </a:r>
            <a:r>
              <a:rPr lang="en-US" altLang="es-MX" sz="2800" b="1" dirty="0" err="1">
                <a:latin typeface="Calibri" panose="020F0502020204030204" charset="0"/>
                <a:cs typeface="Calibri" panose="020F0502020204030204" charset="0"/>
                <a:sym typeface="+mn-ea"/>
              </a:rPr>
              <a:t>alcance</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m</a:t>
            </a:r>
            <a:r>
              <a:rPr lang="en-US" altLang="en-US" sz="2800" b="1" dirty="0" err="1">
                <a:latin typeface="Calibri" panose="020F0502020204030204" charset="0"/>
                <a:cs typeface="Calibri" panose="020F0502020204030204" charset="0"/>
                <a:sym typeface="+mn-ea"/>
              </a:rPr>
              <a:t>á</a:t>
            </a:r>
            <a:r>
              <a:rPr lang="en-US" altLang="es-MX" sz="2800" b="1" dirty="0" err="1">
                <a:latin typeface="Calibri" panose="020F0502020204030204" charset="0"/>
                <a:cs typeface="Calibri" panose="020F0502020204030204" charset="0"/>
                <a:sym typeface="+mn-ea"/>
              </a:rPr>
              <a:t>ximo</a:t>
            </a:r>
            <a:r>
              <a:rPr lang="en-US" altLang="es-MX" sz="2800" b="1" dirty="0">
                <a:latin typeface="Calibri" panose="020F0502020204030204" charset="0"/>
                <a:cs typeface="Calibri" panose="020F0502020204030204" charset="0"/>
                <a:sym typeface="+mn-ea"/>
              </a:rPr>
              <a:t> se </a:t>
            </a:r>
            <a:r>
              <a:rPr lang="en-US" altLang="es-MX" sz="2800" b="1" dirty="0" err="1">
                <a:latin typeface="Calibri" panose="020F0502020204030204" charset="0"/>
                <a:cs typeface="Calibri" panose="020F0502020204030204" charset="0"/>
                <a:sym typeface="+mn-ea"/>
              </a:rPr>
              <a:t>logra</a:t>
            </a:r>
            <a:r>
              <a:rPr lang="en-US" altLang="es-MX" sz="2800" b="1" dirty="0">
                <a:latin typeface="Calibri" panose="020F0502020204030204" charset="0"/>
                <a:cs typeface="Calibri" panose="020F0502020204030204" charset="0"/>
                <a:sym typeface="+mn-ea"/>
              </a:rPr>
              <a:t> a</a:t>
            </a:r>
            <a:r>
              <a:rPr lang="es-MX" altLang="en-US" sz="2800" b="1" dirty="0">
                <a:latin typeface="Calibri" panose="020F0502020204030204" charset="0"/>
                <a:cs typeface="Calibri" panose="020F0502020204030204" charset="0"/>
                <a:sym typeface="+mn-ea"/>
              </a:rPr>
              <a:t> </a:t>
            </a:r>
            <a:r>
              <a:rPr lang="en-US" altLang="es-MX" sz="2800" b="1" dirty="0">
                <a:latin typeface="Calibri" panose="020F0502020204030204" charset="0"/>
                <a:cs typeface="Calibri" panose="020F0502020204030204" charset="0"/>
                <a:sym typeface="+mn-ea"/>
              </a:rPr>
              <a:t>45</a:t>
            </a:r>
            <a:r>
              <a:rPr lang="es-MX" altLang="en-US" sz="2800" b="1" dirty="0">
                <a:latin typeface="Calibri" panose="020F0502020204030204" charset="0"/>
                <a:cs typeface="Calibri" panose="020F0502020204030204" charset="0"/>
                <a:sym typeface="+mn-ea"/>
              </a:rPr>
              <a:t>°</a:t>
            </a:r>
            <a:r>
              <a:rPr lang="en-US" altLang="es-MX" sz="2800" b="1" dirty="0">
                <a:latin typeface="Calibri" panose="020F0502020204030204" charset="0"/>
                <a:cs typeface="Calibri" panose="020F0502020204030204" charset="0"/>
                <a:sym typeface="+mn-ea"/>
              </a:rPr>
              <a:t> , los </a:t>
            </a:r>
            <a:r>
              <a:rPr lang="en-US" altLang="es-MX" sz="2800" b="1" dirty="0" err="1">
                <a:latin typeface="Calibri" panose="020F0502020204030204" charset="0"/>
                <a:cs typeface="Calibri" panose="020F0502020204030204" charset="0"/>
                <a:sym typeface="+mn-ea"/>
              </a:rPr>
              <a:t>datos</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experimentales</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mostraron</a:t>
            </a:r>
            <a:r>
              <a:rPr lang="en-US" altLang="es-MX" sz="2800" b="1" dirty="0">
                <a:latin typeface="Calibri" panose="020F0502020204030204" charset="0"/>
                <a:cs typeface="Calibri" panose="020F0502020204030204" charset="0"/>
                <a:sym typeface="+mn-ea"/>
              </a:rPr>
              <a:t> </a:t>
            </a:r>
            <a:r>
              <a:rPr lang="es-MX" altLang="en-US" sz="2800" b="1" dirty="0">
                <a:latin typeface="Calibri" panose="020F0502020204030204" charset="0"/>
                <a:cs typeface="Calibri" panose="020F0502020204030204" charset="0"/>
                <a:sym typeface="+mn-ea"/>
              </a:rPr>
              <a:t>que lo mostrado en lo </a:t>
            </a:r>
            <a:r>
              <a:rPr lang="es-MX" altLang="en-US" sz="2800" b="1" dirty="0" err="1">
                <a:latin typeface="Calibri" panose="020F0502020204030204" charset="0"/>
                <a:cs typeface="Calibri" panose="020F0502020204030204" charset="0"/>
                <a:sym typeface="+mn-ea"/>
              </a:rPr>
              <a:t>teorico</a:t>
            </a:r>
            <a:r>
              <a:rPr lang="es-MX" altLang="en-US" sz="2800" b="1" dirty="0">
                <a:latin typeface="Calibri" panose="020F0502020204030204" charset="0"/>
                <a:cs typeface="Calibri" panose="020F0502020204030204" charset="0"/>
                <a:sym typeface="+mn-ea"/>
              </a:rPr>
              <a:t> cumple con el diseño del simulador , comprobando que la </a:t>
            </a:r>
            <a:r>
              <a:rPr lang="es-MX" altLang="en-US" sz="2800" b="1" dirty="0" err="1">
                <a:latin typeface="Calibri" panose="020F0502020204030204" charset="0"/>
                <a:cs typeface="Calibri" panose="020F0502020204030204" charset="0"/>
                <a:sym typeface="+mn-ea"/>
              </a:rPr>
              <a:t>teoria</a:t>
            </a:r>
            <a:r>
              <a:rPr lang="es-MX" altLang="en-US" sz="2800" b="1" dirty="0">
                <a:latin typeface="Calibri" panose="020F0502020204030204" charset="0"/>
                <a:cs typeface="Calibri" panose="020F0502020204030204" charset="0"/>
                <a:sym typeface="+mn-ea"/>
              </a:rPr>
              <a:t> y la practica van de la mano.</a:t>
            </a:r>
          </a:p>
          <a:p>
            <a:pPr marL="457200" indent="-457200" algn="just">
              <a:buFont typeface="Wingdings" panose="05000000000000000000" pitchFamily="2" charset="2"/>
              <a:buChar char="ü"/>
            </a:pPr>
            <a:r>
              <a:rPr lang="es-MX" altLang="en-US" sz="2800" b="1" dirty="0">
                <a:solidFill>
                  <a:schemeClr val="tx2">
                    <a:lumMod val="50000"/>
                  </a:schemeClr>
                </a:solidFill>
                <a:latin typeface="Calibri" panose="020F0502020204030204" charset="0"/>
                <a:cs typeface="Calibri" panose="020F0502020204030204" charset="0"/>
                <a:sym typeface="+mn-ea"/>
              </a:rPr>
              <a:t>Cumplimiento de objetivos </a:t>
            </a:r>
            <a:r>
              <a:rPr lang="en-US" altLang="es-MX" sz="2800" b="1" dirty="0" err="1">
                <a:solidFill>
                  <a:schemeClr val="tx2">
                    <a:lumMod val="50000"/>
                  </a:schemeClr>
                </a:solidFill>
                <a:latin typeface="Calibri" panose="020F0502020204030204" charset="0"/>
                <a:cs typeface="Calibri" panose="020F0502020204030204" charset="0"/>
                <a:sym typeface="+mn-ea"/>
              </a:rPr>
              <a:t>Objetivos</a:t>
            </a:r>
            <a:r>
              <a:rPr lang="en-US" altLang="es-MX" sz="2800" b="1" dirty="0">
                <a:latin typeface="Calibri" panose="020F0502020204030204" charset="0"/>
                <a:cs typeface="Calibri" panose="020F0502020204030204" charset="0"/>
                <a:sym typeface="+mn-ea"/>
              </a:rPr>
              <a:t>: Se </a:t>
            </a:r>
            <a:r>
              <a:rPr lang="en-US" altLang="es-MX" sz="2800" b="1" dirty="0" err="1">
                <a:latin typeface="Calibri" panose="020F0502020204030204" charset="0"/>
                <a:cs typeface="Calibri" panose="020F0502020204030204" charset="0"/>
                <a:sym typeface="+mn-ea"/>
              </a:rPr>
              <a:t>logr</a:t>
            </a:r>
            <a:r>
              <a:rPr lang="en-US" altLang="en-US" sz="2800" b="1" dirty="0" err="1">
                <a:latin typeface="Calibri" panose="020F0502020204030204" charset="0"/>
                <a:cs typeface="Calibri" panose="020F0502020204030204" charset="0"/>
                <a:sym typeface="+mn-ea"/>
              </a:rPr>
              <a:t>ó</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determinar</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experimentalmente</a:t>
            </a:r>
            <a:r>
              <a:rPr lang="en-US" altLang="es-MX" sz="2800" b="1" dirty="0">
                <a:latin typeface="Calibri" panose="020F0502020204030204" charset="0"/>
                <a:cs typeface="Calibri" panose="020F0502020204030204" charset="0"/>
                <a:sym typeface="+mn-ea"/>
              </a:rPr>
              <a:t> la </a:t>
            </a:r>
            <a:r>
              <a:rPr lang="en-US" altLang="es-MX" sz="2800" b="1" dirty="0" err="1">
                <a:latin typeface="Calibri" panose="020F0502020204030204" charset="0"/>
                <a:cs typeface="Calibri" panose="020F0502020204030204" charset="0"/>
                <a:sym typeface="+mn-ea"/>
              </a:rPr>
              <a:t>relaci</a:t>
            </a:r>
            <a:r>
              <a:rPr lang="en-US" altLang="en-US" sz="2800" b="1" dirty="0" err="1">
                <a:latin typeface="Calibri" panose="020F0502020204030204" charset="0"/>
                <a:cs typeface="Calibri" panose="020F0502020204030204" charset="0"/>
                <a:sym typeface="+mn-ea"/>
              </a:rPr>
              <a:t>ó</a:t>
            </a:r>
            <a:r>
              <a:rPr lang="en-US" altLang="es-MX" sz="2800" b="1" dirty="0" err="1">
                <a:latin typeface="Calibri" panose="020F0502020204030204" charset="0"/>
                <a:cs typeface="Calibri" panose="020F0502020204030204" charset="0"/>
                <a:sym typeface="+mn-ea"/>
              </a:rPr>
              <a:t>n</a:t>
            </a:r>
            <a:r>
              <a:rPr lang="en-US" altLang="es-MX" sz="2800" b="1" dirty="0">
                <a:latin typeface="Calibri" panose="020F0502020204030204" charset="0"/>
                <a:cs typeface="Calibri" panose="020F0502020204030204" charset="0"/>
                <a:sym typeface="+mn-ea"/>
              </a:rPr>
              <a:t> entre el </a:t>
            </a:r>
            <a:r>
              <a:rPr lang="en-US" altLang="en-US" sz="2800" b="1" dirty="0" err="1">
                <a:latin typeface="Calibri" panose="020F0502020204030204" charset="0"/>
                <a:cs typeface="Calibri" panose="020F0502020204030204" charset="0"/>
                <a:sym typeface="+mn-ea"/>
              </a:rPr>
              <a:t>á</a:t>
            </a:r>
            <a:r>
              <a:rPr lang="en-US" altLang="es-MX" sz="2800" b="1" dirty="0" err="1">
                <a:latin typeface="Calibri" panose="020F0502020204030204" charset="0"/>
                <a:cs typeface="Calibri" panose="020F0502020204030204" charset="0"/>
                <a:sym typeface="+mn-ea"/>
              </a:rPr>
              <a:t>ngulo</a:t>
            </a:r>
            <a:r>
              <a:rPr lang="en-US" altLang="es-MX" sz="2800" b="1" dirty="0">
                <a:latin typeface="Calibri" panose="020F0502020204030204" charset="0"/>
                <a:cs typeface="Calibri" panose="020F0502020204030204" charset="0"/>
                <a:sym typeface="+mn-ea"/>
              </a:rPr>
              <a:t> y las variables </a:t>
            </a:r>
            <a:r>
              <a:rPr lang="en-US" altLang="es-MX" sz="2800" b="1" dirty="0" err="1">
                <a:latin typeface="Calibri" panose="020F0502020204030204" charset="0"/>
                <a:cs typeface="Calibri" panose="020F0502020204030204" charset="0"/>
                <a:sym typeface="+mn-ea"/>
              </a:rPr>
              <a:t>cinem</a:t>
            </a:r>
            <a:r>
              <a:rPr lang="en-US" altLang="en-US" sz="2800" b="1" dirty="0" err="1">
                <a:latin typeface="Calibri" panose="020F0502020204030204" charset="0"/>
                <a:cs typeface="Calibri" panose="020F0502020204030204" charset="0"/>
                <a:sym typeface="+mn-ea"/>
              </a:rPr>
              <a:t>á</a:t>
            </a:r>
            <a:r>
              <a:rPr lang="en-US" altLang="es-MX" sz="2800" b="1" dirty="0" err="1">
                <a:latin typeface="Calibri" panose="020F0502020204030204" charset="0"/>
                <a:cs typeface="Calibri" panose="020F0502020204030204" charset="0"/>
                <a:sym typeface="+mn-ea"/>
              </a:rPr>
              <a:t>ticas</a:t>
            </a:r>
            <a:r>
              <a:rPr lang="en-US" altLang="es-MX" sz="2800" b="1" dirty="0">
                <a:latin typeface="Calibri" panose="020F0502020204030204" charset="0"/>
                <a:cs typeface="Calibri" panose="020F0502020204030204" charset="0"/>
                <a:sym typeface="+mn-ea"/>
              </a:rPr>
              <a:t> (H ma</a:t>
            </a:r>
            <a:r>
              <a:rPr lang="es-MX" altLang="en-US" sz="2800" b="1" dirty="0">
                <a:latin typeface="Calibri" panose="020F0502020204030204" charset="0"/>
                <a:cs typeface="Calibri" panose="020F0502020204030204" charset="0"/>
                <a:sym typeface="+mn-ea"/>
              </a:rPr>
              <a:t>x</a:t>
            </a:r>
            <a:r>
              <a:rPr lang="en-US" altLang="es-MX" sz="2800" b="1" dirty="0">
                <a:latin typeface="Calibri" panose="020F0502020204030204" charset="0"/>
                <a:cs typeface="Calibri" panose="020F0502020204030204" charset="0"/>
                <a:sym typeface="+mn-ea"/>
              </a:rPr>
              <a:t> ,T</a:t>
            </a:r>
            <a:r>
              <a:rPr lang="es-MX" altLang="en-US" sz="2800" b="1" dirty="0">
                <a:latin typeface="Calibri" panose="020F0502020204030204" charset="0"/>
                <a:cs typeface="Calibri" panose="020F0502020204030204" charset="0"/>
                <a:sym typeface="+mn-ea"/>
              </a:rPr>
              <a:t>v</a:t>
            </a:r>
            <a:r>
              <a:rPr lang="en-US" altLang="es-MX" sz="2800" b="1" dirty="0">
                <a:latin typeface="Calibri" panose="020F0502020204030204" charset="0"/>
                <a:cs typeface="Calibri" panose="020F0502020204030204" charset="0"/>
                <a:sym typeface="+mn-ea"/>
              </a:rPr>
              <a:t>,R), </a:t>
            </a:r>
            <a:r>
              <a:rPr lang="en-US" altLang="es-MX" sz="2800" b="1" dirty="0" err="1">
                <a:latin typeface="Calibri" panose="020F0502020204030204" charset="0"/>
                <a:cs typeface="Calibri" panose="020F0502020204030204" charset="0"/>
                <a:sym typeface="+mn-ea"/>
              </a:rPr>
              <a:t>cumpliendo</a:t>
            </a:r>
            <a:r>
              <a:rPr lang="en-US" altLang="es-MX" sz="2800" b="1" dirty="0">
                <a:latin typeface="Calibri" panose="020F0502020204030204" charset="0"/>
                <a:cs typeface="Calibri" panose="020F0502020204030204" charset="0"/>
                <a:sym typeface="+mn-ea"/>
              </a:rPr>
              <a:t> con el </a:t>
            </a:r>
            <a:r>
              <a:rPr lang="en-US" altLang="es-MX" sz="2800" b="1" dirty="0" err="1">
                <a:latin typeface="Calibri" panose="020F0502020204030204" charset="0"/>
                <a:cs typeface="Calibri" panose="020F0502020204030204" charset="0"/>
                <a:sym typeface="+mn-ea"/>
              </a:rPr>
              <a:t>objetivo</a:t>
            </a:r>
            <a:r>
              <a:rPr lang="en-US" altLang="es-MX" sz="2800" b="1" dirty="0">
                <a:latin typeface="Calibri" panose="020F0502020204030204" charset="0"/>
                <a:cs typeface="Calibri" panose="020F0502020204030204" charset="0"/>
                <a:sym typeface="+mn-ea"/>
              </a:rPr>
              <a:t> general de </a:t>
            </a:r>
            <a:r>
              <a:rPr lang="en-US" altLang="es-MX" sz="2800" b="1" dirty="0" err="1">
                <a:latin typeface="Calibri" panose="020F0502020204030204" charset="0"/>
                <a:cs typeface="Calibri" panose="020F0502020204030204" charset="0"/>
                <a:sym typeface="+mn-ea"/>
              </a:rPr>
              <a:t>analizar</a:t>
            </a:r>
            <a:r>
              <a:rPr lang="en-US" altLang="es-MX" sz="2800" b="1" dirty="0">
                <a:latin typeface="Calibri" panose="020F0502020204030204" charset="0"/>
                <a:cs typeface="Calibri" panose="020F0502020204030204" charset="0"/>
                <a:sym typeface="+mn-ea"/>
              </a:rPr>
              <a:t> el </a:t>
            </a:r>
            <a:r>
              <a:rPr lang="en-US" altLang="es-MX" sz="2800" b="1" dirty="0" err="1">
                <a:latin typeface="Calibri" panose="020F0502020204030204" charset="0"/>
                <a:cs typeface="Calibri" panose="020F0502020204030204" charset="0"/>
                <a:sym typeface="+mn-ea"/>
              </a:rPr>
              <a:t>comportamiento</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f</a:t>
            </a:r>
            <a:r>
              <a:rPr lang="en-US" altLang="en-US" sz="2800" b="1" dirty="0" err="1">
                <a:latin typeface="Calibri" panose="020F0502020204030204" charset="0"/>
                <a:cs typeface="Calibri" panose="020F0502020204030204" charset="0"/>
                <a:sym typeface="+mn-ea"/>
              </a:rPr>
              <a:t>í</a:t>
            </a:r>
            <a:r>
              <a:rPr lang="en-US" altLang="es-MX" sz="2800" b="1" dirty="0" err="1">
                <a:latin typeface="Calibri" panose="020F0502020204030204" charset="0"/>
                <a:cs typeface="Calibri" panose="020F0502020204030204" charset="0"/>
                <a:sym typeface="+mn-ea"/>
              </a:rPr>
              <a:t>sico</a:t>
            </a:r>
            <a:r>
              <a:rPr lang="en-US" altLang="es-MX" sz="2800" b="1" dirty="0">
                <a:latin typeface="Calibri" panose="020F0502020204030204" charset="0"/>
                <a:cs typeface="Calibri" panose="020F0502020204030204" charset="0"/>
                <a:sym typeface="+mn-ea"/>
              </a:rPr>
              <a:t> de un </a:t>
            </a:r>
            <a:r>
              <a:rPr lang="en-US" altLang="es-MX" sz="2800" b="1" dirty="0" err="1">
                <a:latin typeface="Calibri" panose="020F0502020204030204" charset="0"/>
                <a:cs typeface="Calibri" panose="020F0502020204030204" charset="0"/>
                <a:sym typeface="+mn-ea"/>
              </a:rPr>
              <a:t>cuerpo</a:t>
            </a:r>
            <a:r>
              <a:rPr lang="en-US" altLang="es-MX" sz="2800" b="1" dirty="0">
                <a:latin typeface="Calibri" panose="020F0502020204030204" charset="0"/>
                <a:cs typeface="Calibri" panose="020F0502020204030204" charset="0"/>
                <a:sym typeface="+mn-ea"/>
              </a:rPr>
              <a:t> </a:t>
            </a:r>
            <a:r>
              <a:rPr lang="en-US" altLang="es-MX" sz="2800" b="1" dirty="0" err="1">
                <a:latin typeface="Calibri" panose="020F0502020204030204" charset="0"/>
                <a:cs typeface="Calibri" panose="020F0502020204030204" charset="0"/>
                <a:sym typeface="+mn-ea"/>
              </a:rPr>
              <a:t>en</a:t>
            </a:r>
            <a:r>
              <a:rPr lang="en-US" altLang="es-MX" sz="2800" b="1" dirty="0">
                <a:latin typeface="Calibri" panose="020F0502020204030204" charset="0"/>
                <a:cs typeface="Calibri" panose="020F0502020204030204" charset="0"/>
                <a:sym typeface="+mn-ea"/>
              </a:rPr>
              <a:t> dos </a:t>
            </a:r>
            <a:r>
              <a:rPr lang="en-US" altLang="es-MX" sz="2800" b="1" dirty="0" err="1">
                <a:latin typeface="Calibri" panose="020F0502020204030204" charset="0"/>
                <a:cs typeface="Calibri" panose="020F0502020204030204" charset="0"/>
                <a:sym typeface="+mn-ea"/>
              </a:rPr>
              <a:t>dimensiones</a:t>
            </a:r>
            <a:r>
              <a:rPr lang="en-US" altLang="es-MX" sz="2800" b="1" dirty="0">
                <a:latin typeface="Calibri" panose="020F0502020204030204" charset="0"/>
                <a:cs typeface="Calibri" panose="020F0502020204030204" charset="0"/>
                <a:sym typeface="+mn-ea"/>
              </a:rPr>
              <a:t>.</a:t>
            </a:r>
            <a:endParaRPr lang="en-US" altLang="es-MX" sz="2800" b="1" dirty="0">
              <a:latin typeface="Calibri" panose="020F0502020204030204" charset="0"/>
              <a:cs typeface="Calibri" panose="020F0502020204030204" charset="0"/>
            </a:endParaRPr>
          </a:p>
        </p:txBody>
      </p:sp>
      <p:sp>
        <p:nvSpPr>
          <p:cNvPr id="41" name="40 Rectángulo redondeado"/>
          <p:cNvSpPr/>
          <p:nvPr/>
        </p:nvSpPr>
        <p:spPr>
          <a:xfrm>
            <a:off x="936329" y="40324780"/>
            <a:ext cx="30819424" cy="26642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10 CuadroTexto"/>
          <p:cNvSpPr txBox="1"/>
          <p:nvPr/>
        </p:nvSpPr>
        <p:spPr>
          <a:xfrm>
            <a:off x="1017094" y="41050084"/>
            <a:ext cx="30522635" cy="1938992"/>
          </a:xfrm>
          <a:prstGeom prst="rect">
            <a:avLst/>
          </a:prstGeom>
          <a:noFill/>
        </p:spPr>
        <p:txBody>
          <a:bodyPr wrap="square" rtlCol="0">
            <a:spAutoFit/>
          </a:bodyPr>
          <a:lstStyle/>
          <a:p>
            <a:pPr marL="457200" indent="-457200" algn="just">
              <a:buAutoNum type="arabicPeriod"/>
            </a:pPr>
            <a:r>
              <a:rPr lang="es-PE" sz="2400" b="1" i="1" dirty="0">
                <a:hlinkClick r:id="rId6"/>
              </a:rPr>
              <a:t>https://phet.colorado.edu/es/simulation/projectile-motion</a:t>
            </a:r>
            <a:endParaRPr lang="es-PE" sz="2400" b="1" i="1" dirty="0"/>
          </a:p>
          <a:p>
            <a:pPr marL="457200" indent="-457200" algn="just">
              <a:buAutoNum type="arabicPeriod"/>
            </a:pPr>
            <a:r>
              <a:rPr lang="es-PE" sz="2400" b="1" i="1" dirty="0"/>
              <a:t>Young, H., Freedman, R., Sears, F., &amp; Zemansky, M. (2009). Física universitaria, vol. 1. Naucalpan de Juárez-</a:t>
            </a:r>
            <a:r>
              <a:rPr lang="es-PE" sz="2400" b="1" i="1" dirty="0" err="1"/>
              <a:t>Mexico</a:t>
            </a:r>
            <a:r>
              <a:rPr lang="es-PE" sz="2400" b="1" i="1" dirty="0"/>
              <a:t>: Pearson Educación de México, SA. </a:t>
            </a:r>
          </a:p>
          <a:p>
            <a:pPr marL="457200" indent="-457200" algn="just">
              <a:buAutoNum type="arabicPeriod"/>
            </a:pPr>
            <a:r>
              <a:rPr lang="es-PE" sz="2400" b="1" i="1" dirty="0"/>
              <a:t>Hewitt, P. G. (2002). Conceptual </a:t>
            </a:r>
            <a:r>
              <a:rPr lang="es-PE" sz="2400" b="1" i="1" dirty="0" err="1"/>
              <a:t>physics</a:t>
            </a:r>
            <a:r>
              <a:rPr lang="es-PE" sz="2400" b="1" i="1" dirty="0"/>
              <a:t>. Pearson Educación. </a:t>
            </a:r>
          </a:p>
          <a:p>
            <a:pPr marL="457200" indent="-457200" algn="just">
              <a:buAutoNum type="arabicPeriod"/>
            </a:pPr>
            <a:r>
              <a:rPr lang="es-PE" sz="2400" b="1" i="1" dirty="0"/>
              <a:t>Marco, Merma, et al. (2024). Simulación numérica de trayectorias de proyectiles: </a:t>
            </a:r>
            <a:r>
              <a:rPr lang="es-PE" sz="2400" b="1" i="1" dirty="0" err="1"/>
              <a:t>Influencia</a:t>
            </a:r>
            <a:r>
              <a:rPr lang="es-PE" sz="2400" b="1" i="1" dirty="0"/>
              <a:t> de la fuerza de arrastre. Revista de  Investigación de la Facultad de Ciencias Físicas de la Universidad Nacional Mayor de San Marcos, Lima, Perú. Rev. Inv. Fis. 27(2), (2024) </a:t>
            </a:r>
          </a:p>
        </p:txBody>
      </p:sp>
      <p:sp>
        <p:nvSpPr>
          <p:cNvPr id="42" name="41 CuadroTexto"/>
          <p:cNvSpPr txBox="1"/>
          <p:nvPr/>
        </p:nvSpPr>
        <p:spPr>
          <a:xfrm>
            <a:off x="1239035" y="40275419"/>
            <a:ext cx="3225686" cy="769441"/>
          </a:xfrm>
          <a:prstGeom prst="rect">
            <a:avLst/>
          </a:prstGeom>
          <a:noFill/>
        </p:spPr>
        <p:txBody>
          <a:bodyPr wrap="square" rtlCol="0">
            <a:spAutoFit/>
          </a:bodyPr>
          <a:lstStyle/>
          <a:p>
            <a:r>
              <a:rPr lang="es-PE" sz="4400" b="1" i="1" dirty="0">
                <a:effectLst>
                  <a:outerShdw blurRad="38100" dist="38100" dir="2700000" algn="tl">
                    <a:srgbClr val="000000">
                      <a:alpha val="43137"/>
                    </a:srgbClr>
                  </a:outerShdw>
                </a:effectLst>
              </a:rPr>
              <a:t>Referencias</a:t>
            </a:r>
          </a:p>
        </p:txBody>
      </p:sp>
      <p:sp>
        <p:nvSpPr>
          <p:cNvPr id="2" name="Rectangle 2"/>
          <p:cNvSpPr>
            <a:spLocks noChangeArrowheads="1"/>
          </p:cNvSpPr>
          <p:nvPr/>
        </p:nvSpPr>
        <p:spPr bwMode="auto">
          <a:xfrm>
            <a:off x="0" y="0"/>
            <a:ext cx="324040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s-PE"/>
          </a:p>
        </p:txBody>
      </p:sp>
      <p:pic>
        <p:nvPicPr>
          <p:cNvPr id="1062" name="Picture 38"/>
          <p:cNvPicPr>
            <a:picLocks noChangeAspect="1" noChangeArrowheads="1"/>
          </p:cNvPicPr>
          <p:nvPr/>
        </p:nvPicPr>
        <p:blipFill>
          <a:blip r:embed="rId7">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152353" y="10081420"/>
            <a:ext cx="12745416" cy="13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47 CuadroTexto"/>
          <p:cNvSpPr txBox="1"/>
          <p:nvPr/>
        </p:nvSpPr>
        <p:spPr>
          <a:xfrm>
            <a:off x="1152353" y="10369452"/>
            <a:ext cx="12728250" cy="769441"/>
          </a:xfrm>
          <a:prstGeom prst="rect">
            <a:avLst/>
          </a:prstGeom>
          <a:noFill/>
        </p:spPr>
        <p:txBody>
          <a:bodyPr wrap="square" rtlCol="0">
            <a:spAutoFit/>
          </a:bodyPr>
          <a:lstStyle/>
          <a:p>
            <a:pPr algn="ctr"/>
            <a:r>
              <a:rPr lang="es-PE" sz="4400" b="1" i="1" dirty="0"/>
              <a:t>Prototipo de </a:t>
            </a:r>
            <a:r>
              <a:rPr lang="es-MX" altLang="es-PE" sz="4400" b="1" i="1" dirty="0"/>
              <a:t>mini cañon</a:t>
            </a:r>
          </a:p>
        </p:txBody>
      </p:sp>
      <p:sp>
        <p:nvSpPr>
          <p:cNvPr id="29" name="CuadroTexto 28"/>
          <p:cNvSpPr txBox="1"/>
          <p:nvPr/>
        </p:nvSpPr>
        <p:spPr>
          <a:xfrm>
            <a:off x="1224361" y="19082420"/>
            <a:ext cx="12656242" cy="5262245"/>
          </a:xfrm>
          <a:prstGeom prst="rect">
            <a:avLst/>
          </a:prstGeom>
          <a:noFill/>
        </p:spPr>
        <p:txBody>
          <a:bodyPr wrap="square" rtlCol="0">
            <a:spAutoFit/>
          </a:bodyPr>
          <a:lstStyle/>
          <a:p>
            <a:pPr algn="just"/>
            <a:r>
              <a:rPr lang="en-US" altLang="es-MX" sz="2800" b="1" i="1" dirty="0"/>
              <a:t>El tiro parab</a:t>
            </a:r>
            <a:r>
              <a:rPr lang="en-US" altLang="en-US" sz="2800" b="1" i="1" dirty="0"/>
              <a:t>ó</a:t>
            </a:r>
            <a:r>
              <a:rPr lang="en-US" altLang="es-MX" sz="2800" b="1" i="1" dirty="0"/>
              <a:t>lico es un caso particular del movimiento en dos dimensiones, en el cual un cuerpo es lanzado con una velocidad inicial formando un </a:t>
            </a:r>
            <a:r>
              <a:rPr lang="en-US" altLang="en-US" sz="2800" b="1" i="1" dirty="0"/>
              <a:t>á</a:t>
            </a:r>
            <a:r>
              <a:rPr lang="en-US" altLang="es-MX" sz="2800" b="1" i="1" dirty="0"/>
              <a:t>ngulo con la horizontal, describiendo una trayectoria parab</a:t>
            </a:r>
            <a:r>
              <a:rPr lang="en-US" altLang="en-US" sz="2800" b="1" i="1" dirty="0"/>
              <a:t>ó</a:t>
            </a:r>
            <a:r>
              <a:rPr lang="en-US" altLang="es-MX" sz="2800" b="1" i="1" dirty="0"/>
              <a:t>lica bajo la acci</a:t>
            </a:r>
            <a:r>
              <a:rPr lang="en-US" altLang="en-US" sz="2800" b="1" i="1" dirty="0"/>
              <a:t>ó</a:t>
            </a:r>
            <a:r>
              <a:rPr lang="en-US" altLang="es-MX" sz="2800" b="1" i="1" dirty="0"/>
              <a:t>n de la gravedad. El estudio de este tipo de movimiento es fundamental para comprender el comportamiento cinem</a:t>
            </a:r>
            <a:r>
              <a:rPr lang="en-US" altLang="en-US" sz="2800" b="1" i="1" dirty="0"/>
              <a:t>á</a:t>
            </a:r>
            <a:r>
              <a:rPr lang="en-US" altLang="es-MX" sz="2800" b="1" i="1" dirty="0"/>
              <a:t>tico de los cuerpos en situaciones reales.</a:t>
            </a:r>
          </a:p>
          <a:p>
            <a:pPr algn="just"/>
            <a:endParaRPr lang="en-US" altLang="es-MX" sz="2800" b="1" i="1" dirty="0"/>
          </a:p>
          <a:p>
            <a:pPr algn="just"/>
            <a:r>
              <a:rPr lang="en-US" altLang="es-MX" sz="2800" b="1" i="1" dirty="0"/>
              <a:t>En este trabajo se emplea el software Tracker, una herramienta de c</a:t>
            </a:r>
            <a:r>
              <a:rPr lang="en-US" altLang="en-US" sz="2800" b="1" i="1" dirty="0"/>
              <a:t>ó</a:t>
            </a:r>
            <a:r>
              <a:rPr lang="en-US" altLang="es-MX" sz="2800" b="1" i="1" dirty="0"/>
              <a:t>digo abierto para el an</a:t>
            </a:r>
            <a:r>
              <a:rPr lang="en-US" altLang="en-US" sz="2800" b="1" i="1" dirty="0"/>
              <a:t>á</a:t>
            </a:r>
            <a:r>
              <a:rPr lang="en-US" altLang="es-MX" sz="2800" b="1" i="1" dirty="0"/>
              <a:t>lisis de movimiento a partir de videos, con el fin de obtener experimentalmente los par</a:t>
            </a:r>
            <a:r>
              <a:rPr lang="en-US" altLang="en-US" sz="2800" b="1" i="1" dirty="0"/>
              <a:t>á</a:t>
            </a:r>
            <a:r>
              <a:rPr lang="en-US" altLang="es-MX" sz="2800" b="1" i="1" dirty="0"/>
              <a:t>metros cinem</a:t>
            </a:r>
            <a:r>
              <a:rPr lang="en-US" altLang="en-US" sz="2800" b="1" i="1" dirty="0"/>
              <a:t>á</a:t>
            </a:r>
            <a:r>
              <a:rPr lang="en-US" altLang="es-MX" sz="2800" b="1" i="1" dirty="0"/>
              <a:t>ticos del tiro parab</a:t>
            </a:r>
            <a:r>
              <a:rPr lang="en-US" altLang="en-US" sz="2800" b="1" i="1" dirty="0"/>
              <a:t>ó</a:t>
            </a:r>
            <a:r>
              <a:rPr lang="en-US" altLang="es-MX" sz="2800" b="1" i="1" dirty="0"/>
              <a:t>lico. Asimismo, los resultados obtenidos se comparan con valores calculados mediante simulaci</a:t>
            </a:r>
            <a:r>
              <a:rPr lang="en-US" altLang="en-US" sz="2800" b="1" i="1" dirty="0"/>
              <a:t>ó</a:t>
            </a:r>
            <a:r>
              <a:rPr lang="en-US" altLang="es-MX" sz="2800" b="1" i="1" dirty="0"/>
              <a:t>n computacional, permitiendo contrastar el modelo te</a:t>
            </a:r>
            <a:r>
              <a:rPr lang="en-US" altLang="en-US" sz="2800" b="1" i="1" dirty="0"/>
              <a:t>ó</a:t>
            </a:r>
            <a:r>
              <a:rPr lang="en-US" altLang="es-MX" sz="2800" b="1" i="1" dirty="0"/>
              <a:t>rico con los datos experimentales y fortalecer la comprensi</a:t>
            </a:r>
            <a:r>
              <a:rPr lang="en-US" altLang="en-US" sz="2800" b="1" i="1" dirty="0"/>
              <a:t>ó</a:t>
            </a:r>
            <a:r>
              <a:rPr lang="en-US" altLang="es-MX" sz="2800" b="1" i="1" dirty="0"/>
              <a:t>n del movimiento en dos dimensiones.</a:t>
            </a:r>
            <a:r>
              <a:rPr lang="es-PE" sz="2800" b="1" i="1" dirty="0"/>
              <a:t> </a:t>
            </a:r>
          </a:p>
        </p:txBody>
      </p:sp>
      <p:sp>
        <p:nvSpPr>
          <p:cNvPr id="30" name="CuadroTexto 29"/>
          <p:cNvSpPr txBox="1"/>
          <p:nvPr/>
        </p:nvSpPr>
        <p:spPr>
          <a:xfrm>
            <a:off x="1320165" y="26762555"/>
            <a:ext cx="6623050" cy="6001385"/>
          </a:xfrm>
          <a:prstGeom prst="rect">
            <a:avLst/>
          </a:prstGeom>
          <a:noFill/>
        </p:spPr>
        <p:txBody>
          <a:bodyPr wrap="square" rtlCol="0">
            <a:noAutofit/>
          </a:bodyPr>
          <a:lstStyle/>
          <a:p>
            <a:pPr algn="just"/>
            <a:r>
              <a:rPr lang="en-US" altLang="es-MX" sz="2800" b="1" i="1" dirty="0"/>
              <a:t>El desarrollo experimental consisti</a:t>
            </a:r>
            <a:r>
              <a:rPr lang="en-US" altLang="en-US" sz="2800" b="1" i="1" dirty="0"/>
              <a:t>ó</a:t>
            </a:r>
            <a:r>
              <a:rPr lang="en-US" altLang="es-MX" sz="2800" b="1" i="1" dirty="0"/>
              <a:t> en la construcci</a:t>
            </a:r>
            <a:r>
              <a:rPr lang="en-US" altLang="en-US" sz="2800" b="1" i="1" dirty="0"/>
              <a:t>ó</a:t>
            </a:r>
            <a:r>
              <a:rPr lang="en-US" altLang="es-MX" sz="2800" b="1" i="1" dirty="0"/>
              <a:t>n de un dispositivo de lanzamiento casero, elaborado con materiales reciclados, que permite variar el </a:t>
            </a:r>
            <a:r>
              <a:rPr lang="en-US" altLang="en-US" sz="2800" b="1" i="1" dirty="0"/>
              <a:t>á</a:t>
            </a:r>
            <a:r>
              <a:rPr lang="en-US" altLang="es-MX" sz="2800" b="1" i="1" dirty="0"/>
              <a:t>ngulo de elevaci</a:t>
            </a:r>
            <a:r>
              <a:rPr lang="en-US" altLang="en-US" sz="2800" b="1" i="1" dirty="0"/>
              <a:t>ó</a:t>
            </a:r>
            <a:r>
              <a:rPr lang="en-US" altLang="es-MX" sz="2800" b="1" i="1" dirty="0"/>
              <a:t>n del proyectil. Se realizaron lanzamientos para los </a:t>
            </a:r>
            <a:r>
              <a:rPr lang="en-US" altLang="en-US" sz="2800" b="1" i="1" dirty="0"/>
              <a:t>á</a:t>
            </a:r>
            <a:r>
              <a:rPr lang="en-US" altLang="es-MX" sz="2800" b="1" i="1" dirty="0"/>
              <a:t>ngulos de 15</a:t>
            </a:r>
            <a:r>
              <a:rPr lang="" altLang="en-US" sz="2800" b="1" i="1" dirty="0"/>
              <a:t>°</a:t>
            </a:r>
            <a:r>
              <a:rPr lang="en-US" altLang="es-MX" sz="2800" b="1" i="1" dirty="0"/>
              <a:t>, 30</a:t>
            </a:r>
            <a:r>
              <a:rPr lang="" altLang="en-US" sz="2800" b="1" i="1" dirty="0"/>
              <a:t>°</a:t>
            </a:r>
            <a:r>
              <a:rPr lang="en-US" altLang="es-MX" sz="2800" b="1" i="1" dirty="0"/>
              <a:t>, 45</a:t>
            </a:r>
            <a:r>
              <a:rPr lang="" altLang="en-US" sz="2800" b="1" i="1" dirty="0"/>
              <a:t>°</a:t>
            </a:r>
            <a:r>
              <a:rPr lang="en-US" altLang="es-MX" sz="2800" b="1" i="1" dirty="0"/>
              <a:t>, 60</a:t>
            </a:r>
            <a:r>
              <a:rPr lang="" altLang="en-US" sz="2800" b="1" i="1" dirty="0"/>
              <a:t>°</a:t>
            </a:r>
            <a:r>
              <a:rPr lang="en-US" altLang="es-MX" sz="2800" b="1" i="1" dirty="0"/>
              <a:t>, 75</a:t>
            </a:r>
            <a:r>
              <a:rPr lang="" altLang="en-US" sz="2800" b="1" i="1" dirty="0"/>
              <a:t>°</a:t>
            </a:r>
            <a:r>
              <a:rPr lang="en-US" altLang="es-MX" sz="2800" b="1" i="1" dirty="0"/>
              <a:t> y 90</a:t>
            </a:r>
            <a:r>
              <a:rPr lang="" altLang="en-US" sz="2800" b="1" i="1" dirty="0"/>
              <a:t>°</a:t>
            </a:r>
            <a:r>
              <a:rPr lang="en-US" altLang="es-MX" sz="2800" b="1" i="1" dirty="0"/>
              <a:t>.</a:t>
            </a:r>
          </a:p>
          <a:p>
            <a:pPr algn="just"/>
            <a:r>
              <a:rPr lang="en-US" altLang="es-MX" sz="2800" b="1" i="1" dirty="0"/>
              <a:t>Cada lanzamiento fue registrado en video y posteriormente analizado con el software Tracker, calibrando el sistema de referencia y obteniendo los valores de velocidad inicial (m/s), tiempo de vuelo (s), altura m</a:t>
            </a:r>
            <a:r>
              <a:rPr lang="en-US" altLang="en-US" sz="2800" b="1" i="1" dirty="0"/>
              <a:t>á</a:t>
            </a:r>
            <a:r>
              <a:rPr lang="en-US" altLang="es-MX" sz="2800" b="1" i="1" dirty="0"/>
              <a:t>xima (m) y alcance horizontal (m)</a:t>
            </a:r>
            <a:r>
              <a:rPr lang="es-MX" altLang="en-US" sz="2800" b="1" i="1" dirty="0"/>
              <a:t>.</a:t>
            </a:r>
            <a:endParaRPr lang="en-US" altLang="es-MX" sz="2800" b="1" i="1" dirty="0"/>
          </a:p>
          <a:p>
            <a:pPr algn="just"/>
            <a:endParaRPr lang="en-US" altLang="es-MX" sz="2800" b="1" i="1" dirty="0"/>
          </a:p>
        </p:txBody>
      </p:sp>
      <p:sp>
        <p:nvSpPr>
          <p:cNvPr id="44" name="CuadroTexto 43"/>
          <p:cNvSpPr txBox="1"/>
          <p:nvPr/>
        </p:nvSpPr>
        <p:spPr>
          <a:xfrm>
            <a:off x="2258851" y="33700044"/>
            <a:ext cx="9982734" cy="769441"/>
          </a:xfrm>
          <a:prstGeom prst="rect">
            <a:avLst/>
          </a:prstGeom>
          <a:noFill/>
        </p:spPr>
        <p:txBody>
          <a:bodyPr wrap="square" rtlCol="0">
            <a:spAutoFit/>
          </a:bodyPr>
          <a:lstStyle/>
          <a:p>
            <a:pPr algn="ctr"/>
            <a:r>
              <a:rPr lang="en-US" sz="4400" b="1" i="1" dirty="0" err="1">
                <a:effectLst>
                  <a:outerShdw blurRad="38100" dist="38100" dir="2700000" algn="tl">
                    <a:srgbClr val="000000">
                      <a:alpha val="43137"/>
                    </a:srgbClr>
                  </a:outerShdw>
                </a:effectLst>
              </a:rPr>
              <a:t>Aplicaciones</a:t>
            </a:r>
            <a:r>
              <a:rPr lang="en-US" sz="4400" b="1" i="1" dirty="0">
                <a:effectLst>
                  <a:outerShdw blurRad="38100" dist="38100" dir="2700000" algn="tl">
                    <a:srgbClr val="000000">
                      <a:alpha val="43137"/>
                    </a:srgbClr>
                  </a:outerShdw>
                </a:effectLst>
              </a:rPr>
              <a:t> </a:t>
            </a:r>
            <a:r>
              <a:rPr lang="en-US" sz="4400" b="1" i="1" dirty="0" err="1">
                <a:effectLst>
                  <a:outerShdw blurRad="38100" dist="38100" dir="2700000" algn="tl">
                    <a:srgbClr val="000000">
                      <a:alpha val="43137"/>
                    </a:srgbClr>
                  </a:outerShdw>
                </a:effectLst>
              </a:rPr>
              <a:t>Experimentales</a:t>
            </a:r>
            <a:endParaRPr lang="es-PE" sz="4400" b="1" i="1" dirty="0">
              <a:effectLst>
                <a:outerShdw blurRad="38100" dist="38100" dir="2700000" algn="tl">
                  <a:srgbClr val="000000">
                    <a:alpha val="43137"/>
                  </a:srgbClr>
                </a:outerShdw>
              </a:effectLst>
            </a:endParaRPr>
          </a:p>
        </p:txBody>
      </p:sp>
      <p:sp>
        <p:nvSpPr>
          <p:cNvPr id="53" name="CuadroTexto 52"/>
          <p:cNvSpPr txBox="1"/>
          <p:nvPr/>
        </p:nvSpPr>
        <p:spPr>
          <a:xfrm>
            <a:off x="15139526" y="30664670"/>
            <a:ext cx="15944199" cy="521970"/>
          </a:xfrm>
          <a:prstGeom prst="rect">
            <a:avLst/>
          </a:prstGeom>
          <a:noFill/>
        </p:spPr>
        <p:txBody>
          <a:bodyPr wrap="square" rtlCol="0">
            <a:spAutoFit/>
          </a:bodyPr>
          <a:lstStyle/>
          <a:p>
            <a:pPr algn="just"/>
            <a:endParaRPr lang="es-PE" sz="2800" b="1" i="1" dirty="0"/>
          </a:p>
        </p:txBody>
      </p:sp>
      <p:pic>
        <p:nvPicPr>
          <p:cNvPr id="3" name="Imagen 2"/>
          <p:cNvPicPr>
            <a:picLocks noChangeAspect="1"/>
          </p:cNvPicPr>
          <p:nvPr/>
        </p:nvPicPr>
        <p:blipFill>
          <a:blip r:embed="rId8"/>
          <a:stretch>
            <a:fillRect/>
          </a:stretch>
        </p:blipFill>
        <p:spPr>
          <a:xfrm>
            <a:off x="1080345" y="903133"/>
            <a:ext cx="3556969" cy="4101401"/>
          </a:xfrm>
          <a:prstGeom prst="rect">
            <a:avLst/>
          </a:prstGeom>
        </p:spPr>
      </p:pic>
      <p:pic>
        <p:nvPicPr>
          <p:cNvPr id="33" name="Imagen 32"/>
          <p:cNvPicPr>
            <a:picLocks noChangeAspect="1"/>
          </p:cNvPicPr>
          <p:nvPr/>
        </p:nvPicPr>
        <p:blipFill>
          <a:blip r:embed="rId9"/>
          <a:srcRect l="19630" t="22235" r="19885" b="23624"/>
          <a:stretch>
            <a:fillRect/>
          </a:stretch>
        </p:blipFill>
        <p:spPr>
          <a:xfrm>
            <a:off x="1161415" y="11737340"/>
            <a:ext cx="5206365" cy="4312920"/>
          </a:xfrm>
          <a:prstGeom prst="rect">
            <a:avLst/>
          </a:prstGeom>
          <a:effectLst>
            <a:outerShdw blurRad="50800" dist="38100" dir="10800000" algn="r" rotWithShape="0">
              <a:prstClr val="black">
                <a:alpha val="40000"/>
              </a:prstClr>
            </a:outerShdw>
            <a:reflection blurRad="6350" stA="50000" endA="300" endPos="90000" dist="50800" dir="5400000" sy="-100000" algn="bl" rotWithShape="0"/>
          </a:effectLst>
        </p:spPr>
      </p:pic>
      <p:pic>
        <p:nvPicPr>
          <p:cNvPr id="37" name="Imagen 36"/>
          <p:cNvPicPr>
            <a:picLocks noChangeAspect="1"/>
          </p:cNvPicPr>
          <p:nvPr/>
        </p:nvPicPr>
        <p:blipFill>
          <a:blip r:embed="rId10"/>
          <a:srcRect t="10293" r="4370" b="7727"/>
          <a:stretch>
            <a:fillRect/>
          </a:stretch>
        </p:blipFill>
        <p:spPr>
          <a:xfrm>
            <a:off x="6985000" y="11695430"/>
            <a:ext cx="6902450" cy="6098540"/>
          </a:xfrm>
          <a:prstGeom prst="rect">
            <a:avLst/>
          </a:prstGeom>
          <a:effectLst>
            <a:outerShdw blurRad="50800" dist="38100" dir="5400000" algn="t" rotWithShape="0">
              <a:prstClr val="black">
                <a:alpha val="40000"/>
              </a:prstClr>
            </a:outerShdw>
          </a:effectLst>
        </p:spPr>
      </p:pic>
      <p:graphicFrame>
        <p:nvGraphicFramePr>
          <p:cNvPr id="38" name="Tabla 37"/>
          <p:cNvGraphicFramePr/>
          <p:nvPr>
            <p:custDataLst>
              <p:tags r:id="rId1"/>
            </p:custDataLst>
            <p:extLst>
              <p:ext uri="{D42A27DB-BD31-4B8C-83A1-F6EECF244321}">
                <p14:modId xmlns:p14="http://schemas.microsoft.com/office/powerpoint/2010/main" val="2525695764"/>
              </p:ext>
            </p:extLst>
          </p:nvPr>
        </p:nvGraphicFramePr>
        <p:xfrm>
          <a:off x="16057245" y="11737340"/>
          <a:ext cx="14043025" cy="6052184"/>
        </p:xfrm>
        <a:graphic>
          <a:graphicData uri="http://schemas.openxmlformats.org/drawingml/2006/table">
            <a:tbl>
              <a:tblPr/>
              <a:tblGrid>
                <a:gridCol w="2808605">
                  <a:extLst>
                    <a:ext uri="{9D8B030D-6E8A-4147-A177-3AD203B41FA5}">
                      <a16:colId xmlns:a16="http://schemas.microsoft.com/office/drawing/2014/main" val="20000"/>
                    </a:ext>
                  </a:extLst>
                </a:gridCol>
                <a:gridCol w="2808605">
                  <a:extLst>
                    <a:ext uri="{9D8B030D-6E8A-4147-A177-3AD203B41FA5}">
                      <a16:colId xmlns:a16="http://schemas.microsoft.com/office/drawing/2014/main" val="20001"/>
                    </a:ext>
                  </a:extLst>
                </a:gridCol>
                <a:gridCol w="2808605">
                  <a:extLst>
                    <a:ext uri="{9D8B030D-6E8A-4147-A177-3AD203B41FA5}">
                      <a16:colId xmlns:a16="http://schemas.microsoft.com/office/drawing/2014/main" val="20002"/>
                    </a:ext>
                  </a:extLst>
                </a:gridCol>
                <a:gridCol w="2808605">
                  <a:extLst>
                    <a:ext uri="{9D8B030D-6E8A-4147-A177-3AD203B41FA5}">
                      <a16:colId xmlns:a16="http://schemas.microsoft.com/office/drawing/2014/main" val="20003"/>
                    </a:ext>
                  </a:extLst>
                </a:gridCol>
                <a:gridCol w="2808605">
                  <a:extLst>
                    <a:ext uri="{9D8B030D-6E8A-4147-A177-3AD203B41FA5}">
                      <a16:colId xmlns:a16="http://schemas.microsoft.com/office/drawing/2014/main" val="20004"/>
                    </a:ext>
                  </a:extLst>
                </a:gridCol>
              </a:tblGrid>
              <a:tr h="1243330">
                <a:tc>
                  <a:txBody>
                    <a:bodyPr/>
                    <a:lstStyle/>
                    <a:p>
                      <a:pPr marL="0" indent="0">
                        <a:spcBef>
                          <a:spcPct val="0"/>
                        </a:spcBef>
                        <a:spcAft>
                          <a:spcPct val="0"/>
                        </a:spcAft>
                      </a:pPr>
                      <a:r>
                        <a:rPr lang="en-US" altLang="zh-CN" sz="2800" b="1" dirty="0" err="1">
                          <a:solidFill>
                            <a:schemeClr val="tx1"/>
                          </a:solidFill>
                          <a:latin typeface="Calibri" panose="020F0502020204030204" charset="0"/>
                          <a:ea typeface="Google Sans Text"/>
                          <a:cs typeface="Calibri" panose="020F0502020204030204" charset="0"/>
                        </a:rPr>
                        <a:t>Ángulos</a:t>
                      </a:r>
                      <a:r>
                        <a:rPr lang="en-US" altLang="zh-CN" sz="2800" b="1" dirty="0">
                          <a:solidFill>
                            <a:schemeClr val="tx1"/>
                          </a:solidFill>
                          <a:latin typeface="Calibri" panose="020F0502020204030204" charset="0"/>
                          <a:ea typeface="Google Sans Text"/>
                          <a:cs typeface="Calibri" panose="020F0502020204030204" charset="0"/>
                        </a:rPr>
                        <a:t> (θ)</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Vo​(Rastreador)</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Hma Experimental (Rastreador)</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Hma</a:t>
                      </a:r>
                      <a:r>
                        <a:rPr lang="es-MX" altLang="en-US" sz="2800" b="1">
                          <a:solidFill>
                            <a:schemeClr val="tx1"/>
                          </a:solidFill>
                          <a:latin typeface="Calibri" panose="020F0502020204030204" charset="0"/>
                          <a:ea typeface="Google Sans Text"/>
                          <a:cs typeface="Calibri" panose="020F0502020204030204" charset="0"/>
                        </a:rPr>
                        <a:t>x </a:t>
                      </a:r>
                      <a:r>
                        <a:rPr lang="en-US" altLang="zh-CN" sz="2800" b="1">
                          <a:solidFill>
                            <a:schemeClr val="tx1"/>
                          </a:solidFill>
                          <a:latin typeface="Calibri" panose="020F0502020204030204" charset="0"/>
                          <a:ea typeface="Google Sans Text"/>
                          <a:cs typeface="Calibri" panose="020F0502020204030204" charset="0"/>
                        </a:rPr>
                        <a:t>Simulada (Software)</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err="1">
                          <a:solidFill>
                            <a:schemeClr val="tx1"/>
                          </a:solidFill>
                          <a:latin typeface="Calibri" panose="020F0502020204030204" charset="0"/>
                          <a:ea typeface="Google Sans Text"/>
                          <a:cs typeface="Calibri" panose="020F0502020204030204" charset="0"/>
                        </a:rPr>
                        <a:t>Diferencia</a:t>
                      </a:r>
                      <a:r>
                        <a:rPr lang="en-US" altLang="zh-CN" sz="2800" b="1" dirty="0">
                          <a:solidFill>
                            <a:schemeClr val="tx1"/>
                          </a:solidFill>
                          <a:latin typeface="Calibri" panose="020F0502020204030204" charset="0"/>
                          <a:ea typeface="Google Sans Text"/>
                          <a:cs typeface="Calibri" panose="020F0502020204030204" charset="0"/>
                        </a:rPr>
                        <a:t> </a:t>
                      </a:r>
                    </a:p>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(Error </a:t>
                      </a:r>
                      <a:r>
                        <a:rPr lang="en-US" altLang="zh-CN" sz="2800" b="1" dirty="0" err="1">
                          <a:solidFill>
                            <a:schemeClr val="tx1"/>
                          </a:solidFill>
                          <a:latin typeface="Calibri" panose="020F0502020204030204" charset="0"/>
                          <a:ea typeface="Google Sans Text"/>
                          <a:cs typeface="Calibri" panose="020F0502020204030204" charset="0"/>
                        </a:rPr>
                        <a:t>absoluto</a:t>
                      </a:r>
                      <a:r>
                        <a:rPr lang="en-US" altLang="zh-CN" sz="2800" b="1" dirty="0">
                          <a:solidFill>
                            <a:schemeClr val="tx1"/>
                          </a:solidFill>
                          <a:latin typeface="Calibri" panose="020F0502020204030204" charset="0"/>
                          <a:ea typeface="Google Sans Text"/>
                          <a:cs typeface="Calibri" panose="020F0502020204030204" charset="0"/>
                        </a:rPr>
                        <a:t>)</a:t>
                      </a:r>
                    </a:p>
                    <a:p>
                      <a:pPr marL="0" indent="0">
                        <a:spcBef>
                          <a:spcPct val="0"/>
                        </a:spcBef>
                        <a:spcAft>
                          <a:spcPct val="0"/>
                        </a:spcAft>
                      </a:pPr>
                      <a:endParaRPr lang="en-US" altLang="zh-CN" sz="2800" b="1" dirty="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769620">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15°</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0,949 m/s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0,003 m</a:t>
                      </a:r>
                      <a:endParaRPr lang="en-US" altLang="zh-CN" sz="2800" b="1" baseline="3000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0,003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0.000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770255">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30°</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1,005 m/s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0,010 m</a:t>
                      </a:r>
                      <a:endParaRPr lang="en-US" altLang="zh-CN" sz="2800" b="1" baseline="3000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0,013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0,003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770255">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45°</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1.036 m/s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0,027 m</a:t>
                      </a:r>
                      <a:endParaRPr lang="en-US" altLang="zh-CN" sz="2800" b="1" baseline="3000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0.025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0.002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3"/>
                  </a:ext>
                </a:extLst>
              </a:tr>
              <a:tr h="768350">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60°</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1,144 m/s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0,050 m</a:t>
                      </a:r>
                      <a:endParaRPr lang="en-US" altLang="zh-CN" sz="2800" b="1" baseline="30000" dirty="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0,038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0,012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770255">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75°</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0,990 m/s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0,040 m</a:t>
                      </a:r>
                      <a:endParaRPr lang="en-US" altLang="zh-CN" sz="2800" b="1" baseline="30000" dirty="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0,048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0,008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5"/>
                  </a:ext>
                </a:extLst>
              </a:tr>
              <a:tr h="770255">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90°</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1.043 m/s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0,055 m</a:t>
                      </a:r>
                      <a:endParaRPr lang="en-US" altLang="zh-CN" sz="2800" b="1" baseline="30000" dirty="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0.051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0.004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6"/>
                  </a:ext>
                </a:extLst>
              </a:tr>
            </a:tbl>
          </a:graphicData>
        </a:graphic>
      </p:graphicFrame>
      <p:sp>
        <p:nvSpPr>
          <p:cNvPr id="39" name="Cuadro de texto 38"/>
          <p:cNvSpPr txBox="1"/>
          <p:nvPr/>
        </p:nvSpPr>
        <p:spPr>
          <a:xfrm>
            <a:off x="16562070" y="11065510"/>
            <a:ext cx="3744411" cy="921385"/>
          </a:xfrm>
          <a:prstGeom prst="rect">
            <a:avLst/>
          </a:prstGeom>
          <a:noFill/>
        </p:spPr>
        <p:txBody>
          <a:bodyPr wrap="square" rtlCol="0">
            <a:noAutofit/>
          </a:bodyPr>
          <a:lstStyle/>
          <a:p>
            <a:r>
              <a:rPr lang="es-MX" altLang="en-US" sz="4000" b="1" dirty="0"/>
              <a:t>Altura máxima</a:t>
            </a:r>
          </a:p>
        </p:txBody>
      </p:sp>
      <p:graphicFrame>
        <p:nvGraphicFramePr>
          <p:cNvPr id="40" name="Tabla 39"/>
          <p:cNvGraphicFramePr/>
          <p:nvPr>
            <p:custDataLst>
              <p:tags r:id="rId2"/>
            </p:custDataLst>
            <p:extLst>
              <p:ext uri="{D42A27DB-BD31-4B8C-83A1-F6EECF244321}">
                <p14:modId xmlns:p14="http://schemas.microsoft.com/office/powerpoint/2010/main" val="1689905447"/>
              </p:ext>
            </p:extLst>
          </p:nvPr>
        </p:nvGraphicFramePr>
        <p:xfrm>
          <a:off x="16026765" y="19082385"/>
          <a:ext cx="14073505" cy="6222365"/>
        </p:xfrm>
        <a:graphic>
          <a:graphicData uri="http://schemas.openxmlformats.org/drawingml/2006/table">
            <a:tbl>
              <a:tblPr/>
              <a:tblGrid>
                <a:gridCol w="3538220">
                  <a:extLst>
                    <a:ext uri="{9D8B030D-6E8A-4147-A177-3AD203B41FA5}">
                      <a16:colId xmlns:a16="http://schemas.microsoft.com/office/drawing/2014/main" val="20000"/>
                    </a:ext>
                  </a:extLst>
                </a:gridCol>
                <a:gridCol w="3498850">
                  <a:extLst>
                    <a:ext uri="{9D8B030D-6E8A-4147-A177-3AD203B41FA5}">
                      <a16:colId xmlns:a16="http://schemas.microsoft.com/office/drawing/2014/main" val="20001"/>
                    </a:ext>
                  </a:extLst>
                </a:gridCol>
                <a:gridCol w="3517900">
                  <a:extLst>
                    <a:ext uri="{9D8B030D-6E8A-4147-A177-3AD203B41FA5}">
                      <a16:colId xmlns:a16="http://schemas.microsoft.com/office/drawing/2014/main" val="20002"/>
                    </a:ext>
                  </a:extLst>
                </a:gridCol>
                <a:gridCol w="3518535">
                  <a:extLst>
                    <a:ext uri="{9D8B030D-6E8A-4147-A177-3AD203B41FA5}">
                      <a16:colId xmlns:a16="http://schemas.microsoft.com/office/drawing/2014/main" val="20003"/>
                    </a:ext>
                  </a:extLst>
                </a:gridCol>
              </a:tblGrid>
              <a:tr h="1259840">
                <a:tc>
                  <a:txBody>
                    <a:bodyPr/>
                    <a:lstStyle/>
                    <a:p>
                      <a:pPr marL="0" indent="0">
                        <a:spcBef>
                          <a:spcPct val="0"/>
                        </a:spcBef>
                        <a:spcAft>
                          <a:spcPct val="0"/>
                        </a:spcAft>
                      </a:pPr>
                      <a:r>
                        <a:rPr lang="en-US" altLang="zh-CN" sz="2800" b="1" dirty="0" err="1">
                          <a:solidFill>
                            <a:schemeClr val="tx1"/>
                          </a:solidFill>
                          <a:latin typeface="Calibri" panose="020F0502020204030204" charset="0"/>
                          <a:ea typeface="Google Sans Text"/>
                          <a:cs typeface="Calibri" panose="020F0502020204030204" charset="0"/>
                        </a:rPr>
                        <a:t>Ángulos</a:t>
                      </a:r>
                      <a:r>
                        <a:rPr lang="en-US" altLang="zh-CN" sz="2800" b="1" dirty="0">
                          <a:solidFill>
                            <a:schemeClr val="tx1"/>
                          </a:solidFill>
                          <a:latin typeface="Calibri" panose="020F0502020204030204" charset="0"/>
                          <a:ea typeface="Google Sans Text"/>
                          <a:cs typeface="Calibri" panose="020F0502020204030204" charset="0"/>
                        </a:rPr>
                        <a:t> (θ)</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Tv​</a:t>
                      </a:r>
                      <a:r>
                        <a:rPr lang="es-MX" altLang="en-US" sz="2800" b="1">
                          <a:solidFill>
                            <a:schemeClr val="tx1"/>
                          </a:solidFill>
                          <a:latin typeface="Calibri" panose="020F0502020204030204" charset="0"/>
                          <a:ea typeface="Google Sans Text"/>
                          <a:cs typeface="Calibri" panose="020F0502020204030204" charset="0"/>
                        </a:rPr>
                        <a:t> </a:t>
                      </a:r>
                      <a:r>
                        <a:rPr lang="en-US" altLang="zh-CN" sz="2800" b="1">
                          <a:solidFill>
                            <a:schemeClr val="tx1"/>
                          </a:solidFill>
                          <a:latin typeface="Calibri" panose="020F0502020204030204" charset="0"/>
                          <a:ea typeface="Google Sans Text"/>
                          <a:cs typeface="Calibri" panose="020F0502020204030204" charset="0"/>
                        </a:rPr>
                        <a:t>Experimental (Rastreador)</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Tv​</a:t>
                      </a:r>
                      <a:r>
                        <a:rPr lang="es-MX" altLang="en-US" sz="2800" b="1">
                          <a:solidFill>
                            <a:schemeClr val="tx1"/>
                          </a:solidFill>
                          <a:latin typeface="Calibri" panose="020F0502020204030204" charset="0"/>
                          <a:ea typeface="Google Sans Text"/>
                          <a:cs typeface="Calibri" panose="020F0502020204030204" charset="0"/>
                        </a:rPr>
                        <a:t> </a:t>
                      </a:r>
                      <a:r>
                        <a:rPr lang="en-US" altLang="zh-CN" sz="2800" b="1">
                          <a:solidFill>
                            <a:schemeClr val="tx1"/>
                          </a:solidFill>
                          <a:latin typeface="Calibri" panose="020F0502020204030204" charset="0"/>
                          <a:ea typeface="Google Sans Text"/>
                          <a:cs typeface="Calibri" panose="020F0502020204030204" charset="0"/>
                        </a:rPr>
                        <a:t>Simulado (Software)</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err="1">
                          <a:solidFill>
                            <a:schemeClr val="tx1"/>
                          </a:solidFill>
                          <a:latin typeface="Calibri" panose="020F0502020204030204" charset="0"/>
                          <a:ea typeface="Google Sans Text"/>
                          <a:cs typeface="Calibri" panose="020F0502020204030204" charset="0"/>
                        </a:rPr>
                        <a:t>Diferencia</a:t>
                      </a:r>
                      <a:r>
                        <a:rPr lang="en-US" altLang="zh-CN" sz="2800" b="1" dirty="0">
                          <a:solidFill>
                            <a:schemeClr val="tx1"/>
                          </a:solidFill>
                          <a:latin typeface="Calibri" panose="020F0502020204030204" charset="0"/>
                          <a:ea typeface="Google Sans Text"/>
                          <a:cs typeface="Calibri" panose="020F0502020204030204" charset="0"/>
                        </a:rPr>
                        <a:t> (</a:t>
                      </a:r>
                      <a:r>
                        <a:rPr lang="en-US" altLang="zh-CN" sz="2800" b="1" dirty="0" err="1">
                          <a:solidFill>
                            <a:schemeClr val="tx1"/>
                          </a:solidFill>
                          <a:latin typeface="Calibri" panose="020F0502020204030204" charset="0"/>
                          <a:ea typeface="Google Sans Text"/>
                          <a:cs typeface="Calibri" panose="020F0502020204030204" charset="0"/>
                        </a:rPr>
                        <a:t>Segundos</a:t>
                      </a:r>
                      <a:r>
                        <a:rPr lang="en-US" altLang="zh-CN" sz="2800" b="1" dirty="0">
                          <a:solidFill>
                            <a:schemeClr val="tx1"/>
                          </a:solidFill>
                          <a:latin typeface="Calibri" panose="020F0502020204030204" charset="0"/>
                          <a:ea typeface="Google Sans Text"/>
                          <a:cs typeface="Calibri" panose="020F0502020204030204" charset="0"/>
                        </a:rPr>
                        <a:t>)</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827405">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15°</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0,040 s</a:t>
                      </a:r>
                      <a:endParaRPr lang="en-US" altLang="zh-CN" sz="2800" b="1" baseline="30000" dirty="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0,053 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0,013 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826770">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30°</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0,100 s</a:t>
                      </a:r>
                      <a:r>
                        <a:rPr lang="en-US" altLang="zh-CN" sz="2800" b="1" baseline="30000" dirty="0">
                          <a:solidFill>
                            <a:schemeClr val="tx1"/>
                          </a:solidFill>
                          <a:latin typeface="Calibri" panose="020F0502020204030204" charset="0"/>
                          <a:ea typeface="Google Sans Text"/>
                          <a:cs typeface="Calibri" panose="020F0502020204030204" charset="0"/>
                        </a:rPr>
                        <a:t>8</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0,102 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0,002 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828040">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45°</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0,109 s</a:t>
                      </a:r>
                      <a:endParaRPr lang="en-US" altLang="zh-CN" sz="2800" b="1" baseline="30000" dirty="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0,144 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0,035 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3"/>
                  </a:ext>
                </a:extLst>
              </a:tr>
              <a:tr h="825500">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60°</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0,202 s</a:t>
                      </a:r>
                      <a:endParaRPr lang="en-US" altLang="zh-CN" sz="2800" b="1" baseline="3000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0,177 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0,025 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827405">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75°</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0,195 s</a:t>
                      </a:r>
                      <a:endParaRPr lang="en-US" altLang="zh-CN" sz="2800" b="1" baseline="3000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0,197 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0,002 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5"/>
                  </a:ext>
                </a:extLst>
              </a:tr>
              <a:tr h="827405">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90°</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0,213 s</a:t>
                      </a:r>
                      <a:endParaRPr lang="en-US" altLang="zh-CN" sz="2800" b="1" baseline="3000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0,204 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0,009 s</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6"/>
                  </a:ext>
                </a:extLst>
              </a:tr>
            </a:tbl>
          </a:graphicData>
        </a:graphic>
      </p:graphicFrame>
      <p:sp>
        <p:nvSpPr>
          <p:cNvPr id="45" name="Cuadro de texto 44"/>
          <p:cNvSpPr txBox="1"/>
          <p:nvPr/>
        </p:nvSpPr>
        <p:spPr>
          <a:xfrm>
            <a:off x="16490315" y="18247995"/>
            <a:ext cx="3960182" cy="921385"/>
          </a:xfrm>
          <a:prstGeom prst="rect">
            <a:avLst/>
          </a:prstGeom>
          <a:noFill/>
        </p:spPr>
        <p:txBody>
          <a:bodyPr wrap="square" rtlCol="0">
            <a:noAutofit/>
          </a:bodyPr>
          <a:lstStyle/>
          <a:p>
            <a:r>
              <a:rPr lang="es-MX" altLang="en-US" sz="4000" b="1" dirty="0"/>
              <a:t>Tiempo de vuelo</a:t>
            </a:r>
          </a:p>
        </p:txBody>
      </p:sp>
      <p:graphicFrame>
        <p:nvGraphicFramePr>
          <p:cNvPr id="46" name="Tabla 45"/>
          <p:cNvGraphicFramePr/>
          <p:nvPr>
            <p:custDataLst>
              <p:tags r:id="rId3"/>
            </p:custDataLst>
            <p:extLst>
              <p:ext uri="{D42A27DB-BD31-4B8C-83A1-F6EECF244321}">
                <p14:modId xmlns:p14="http://schemas.microsoft.com/office/powerpoint/2010/main" val="2626701533"/>
              </p:ext>
            </p:extLst>
          </p:nvPr>
        </p:nvGraphicFramePr>
        <p:xfrm>
          <a:off x="15841980" y="26643260"/>
          <a:ext cx="14259560" cy="6505575"/>
        </p:xfrm>
        <a:graphic>
          <a:graphicData uri="http://schemas.openxmlformats.org/drawingml/2006/table">
            <a:tbl>
              <a:tblPr/>
              <a:tblGrid>
                <a:gridCol w="3564890">
                  <a:extLst>
                    <a:ext uri="{9D8B030D-6E8A-4147-A177-3AD203B41FA5}">
                      <a16:colId xmlns:a16="http://schemas.microsoft.com/office/drawing/2014/main" val="20000"/>
                    </a:ext>
                  </a:extLst>
                </a:gridCol>
                <a:gridCol w="3564890">
                  <a:extLst>
                    <a:ext uri="{9D8B030D-6E8A-4147-A177-3AD203B41FA5}">
                      <a16:colId xmlns:a16="http://schemas.microsoft.com/office/drawing/2014/main" val="20001"/>
                    </a:ext>
                  </a:extLst>
                </a:gridCol>
                <a:gridCol w="3564890">
                  <a:extLst>
                    <a:ext uri="{9D8B030D-6E8A-4147-A177-3AD203B41FA5}">
                      <a16:colId xmlns:a16="http://schemas.microsoft.com/office/drawing/2014/main" val="20002"/>
                    </a:ext>
                  </a:extLst>
                </a:gridCol>
                <a:gridCol w="3564890">
                  <a:extLst>
                    <a:ext uri="{9D8B030D-6E8A-4147-A177-3AD203B41FA5}">
                      <a16:colId xmlns:a16="http://schemas.microsoft.com/office/drawing/2014/main" val="20003"/>
                    </a:ext>
                  </a:extLst>
                </a:gridCol>
              </a:tblGrid>
              <a:tr h="1116965">
                <a:tc>
                  <a:txBody>
                    <a:bodyPr/>
                    <a:lstStyle/>
                    <a:p>
                      <a:pPr marL="0" indent="0">
                        <a:spcBef>
                          <a:spcPct val="0"/>
                        </a:spcBef>
                        <a:spcAft>
                          <a:spcPct val="0"/>
                        </a:spcAft>
                      </a:pPr>
                      <a:r>
                        <a:rPr lang="en-US" altLang="zh-CN" sz="2800" b="1" dirty="0" err="1">
                          <a:solidFill>
                            <a:schemeClr val="tx1"/>
                          </a:solidFill>
                          <a:latin typeface="Calibri" panose="020F0502020204030204" charset="0"/>
                          <a:ea typeface="Google Sans Text"/>
                          <a:cs typeface="Calibri" panose="020F0502020204030204" charset="0"/>
                        </a:rPr>
                        <a:t>Ángulos</a:t>
                      </a:r>
                      <a:r>
                        <a:rPr lang="en-US" altLang="zh-CN" sz="2800" b="1" dirty="0">
                          <a:solidFill>
                            <a:schemeClr val="tx1"/>
                          </a:solidFill>
                          <a:latin typeface="Calibri" panose="020F0502020204030204" charset="0"/>
                          <a:ea typeface="Google Sans Text"/>
                          <a:cs typeface="Calibri" panose="020F0502020204030204" charset="0"/>
                        </a:rPr>
                        <a:t> (θ)</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err="1">
                          <a:solidFill>
                            <a:schemeClr val="tx1"/>
                          </a:solidFill>
                          <a:latin typeface="Calibri" panose="020F0502020204030204" charset="0"/>
                          <a:ea typeface="Google Sans Text"/>
                          <a:cs typeface="Calibri" panose="020F0502020204030204" charset="0"/>
                        </a:rPr>
                        <a:t>Alcance</a:t>
                      </a:r>
                      <a:r>
                        <a:rPr lang="en-US" altLang="zh-CN" sz="2800" b="1" dirty="0">
                          <a:solidFill>
                            <a:schemeClr val="tx1"/>
                          </a:solidFill>
                          <a:latin typeface="Calibri" panose="020F0502020204030204" charset="0"/>
                          <a:ea typeface="Google Sans Text"/>
                          <a:cs typeface="Calibri" panose="020F0502020204030204" charset="0"/>
                        </a:rPr>
                        <a:t> Exp. (</a:t>
                      </a:r>
                      <a:r>
                        <a:rPr lang="en-US" altLang="zh-CN" sz="2800" b="1" dirty="0" err="1">
                          <a:solidFill>
                            <a:schemeClr val="tx1"/>
                          </a:solidFill>
                          <a:latin typeface="Calibri" panose="020F0502020204030204" charset="0"/>
                          <a:ea typeface="Google Sans Text"/>
                          <a:cs typeface="Calibri" panose="020F0502020204030204" charset="0"/>
                        </a:rPr>
                        <a:t>Rastreador</a:t>
                      </a:r>
                      <a:r>
                        <a:rPr lang="en-US" altLang="zh-CN" sz="2800" b="1" dirty="0">
                          <a:solidFill>
                            <a:schemeClr val="tx1"/>
                          </a:solidFill>
                          <a:latin typeface="Calibri" panose="020F0502020204030204" charset="0"/>
                          <a:ea typeface="Google Sans Text"/>
                          <a:cs typeface="Calibri" panose="020F0502020204030204" charset="0"/>
                        </a:rPr>
                        <a:t>)</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Alcance Simulado (Software)</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err="1">
                          <a:solidFill>
                            <a:schemeClr val="tx1"/>
                          </a:solidFill>
                          <a:latin typeface="Calibri" panose="020F0502020204030204" charset="0"/>
                          <a:ea typeface="Google Sans Text"/>
                          <a:cs typeface="Calibri" panose="020F0502020204030204" charset="0"/>
                        </a:rPr>
                        <a:t>Observaciones</a:t>
                      </a:r>
                      <a:endParaRPr lang="en-US" altLang="zh-CN" sz="2800" b="1" dirty="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679450">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15°</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0,040 m</a:t>
                      </a:r>
                      <a:endParaRPr lang="en-US" altLang="zh-CN" sz="2800" b="1" baseline="30000" dirty="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0.051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Cercano a la teoría.</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1116965">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30°</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0,100 m</a:t>
                      </a:r>
                      <a:endParaRPr lang="en-US" altLang="zh-CN" sz="2800" b="1" baseline="30000" dirty="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0.088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Experimentalmente supera lo teórico.</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678815">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45°</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a:t>
                      </a:r>
                      <a:r>
                        <a:rPr lang="es-MX" altLang="en-US" sz="2800" b="1">
                          <a:solidFill>
                            <a:schemeClr val="tx1"/>
                          </a:solidFill>
                          <a:latin typeface="Calibri" panose="020F0502020204030204" charset="0"/>
                          <a:ea typeface="Google Sans Text"/>
                          <a:cs typeface="Calibri" panose="020F0502020204030204" charset="0"/>
                        </a:rPr>
                        <a:t>109</a:t>
                      </a:r>
                      <a:r>
                        <a:rPr lang="en-US" altLang="zh-CN" sz="2800" b="1">
                          <a:solidFill>
                            <a:schemeClr val="tx1"/>
                          </a:solidFill>
                          <a:latin typeface="Calibri" panose="020F0502020204030204" charset="0"/>
                          <a:ea typeface="Google Sans Text"/>
                          <a:cs typeface="Calibri" panose="020F0502020204030204" charset="0"/>
                        </a:rPr>
                        <a:t> m</a:t>
                      </a:r>
                      <a:endParaRPr lang="en-US" altLang="zh-CN" sz="2800" b="1" baseline="3000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0.102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s-MX" altLang="en-US" sz="2800" b="1">
                          <a:solidFill>
                            <a:schemeClr val="tx1"/>
                          </a:solidFill>
                          <a:latin typeface="Calibri" panose="020F0502020204030204" charset="0"/>
                          <a:ea typeface="Google Sans Text"/>
                          <a:cs typeface="Calibri" panose="020F0502020204030204" charset="0"/>
                        </a:rPr>
                        <a:t>Cercano a la teoria</a:t>
                      </a:r>
                      <a:r>
                        <a:rPr lang="en-US" altLang="zh-CN" sz="2800" b="1">
                          <a:solidFill>
                            <a:schemeClr val="tx1"/>
                          </a:solidFill>
                          <a:latin typeface="Calibri" panose="020F0502020204030204" charset="0"/>
                          <a:ea typeface="Google Sans Text"/>
                          <a:cs typeface="Calibri" panose="020F0502020204030204" charset="0"/>
                        </a:rPr>
                        <a:t>.</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3"/>
                  </a:ext>
                </a:extLst>
              </a:tr>
              <a:tr h="1116965">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60°</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0,103 m</a:t>
                      </a:r>
                      <a:endParaRPr lang="en-US" altLang="zh-CN" sz="2800" b="1" baseline="3000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0.088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err="1">
                          <a:solidFill>
                            <a:schemeClr val="tx1"/>
                          </a:solidFill>
                          <a:latin typeface="Calibri" panose="020F0502020204030204" charset="0"/>
                          <a:ea typeface="Google Sans Text"/>
                          <a:cs typeface="Calibri" panose="020F0502020204030204" charset="0"/>
                        </a:rPr>
                        <a:t>Experimentalmente</a:t>
                      </a:r>
                      <a:r>
                        <a:rPr lang="en-US" altLang="zh-CN" sz="2800" b="1" dirty="0">
                          <a:solidFill>
                            <a:schemeClr val="tx1"/>
                          </a:solidFill>
                          <a:latin typeface="Calibri" panose="020F0502020204030204" charset="0"/>
                          <a:ea typeface="Google Sans Text"/>
                          <a:cs typeface="Calibri" panose="020F0502020204030204" charset="0"/>
                        </a:rPr>
                        <a:t> </a:t>
                      </a:r>
                      <a:r>
                        <a:rPr lang="en-US" altLang="zh-CN" sz="2800" b="1" dirty="0" err="1">
                          <a:solidFill>
                            <a:schemeClr val="tx1"/>
                          </a:solidFill>
                          <a:latin typeface="Calibri" panose="020F0502020204030204" charset="0"/>
                          <a:ea typeface="Google Sans Text"/>
                          <a:cs typeface="Calibri" panose="020F0502020204030204" charset="0"/>
                        </a:rPr>
                        <a:t>supera</a:t>
                      </a:r>
                      <a:r>
                        <a:rPr lang="en-US" altLang="zh-CN" sz="2800" b="1" dirty="0">
                          <a:solidFill>
                            <a:schemeClr val="tx1"/>
                          </a:solidFill>
                          <a:latin typeface="Calibri" panose="020F0502020204030204" charset="0"/>
                          <a:ea typeface="Google Sans Text"/>
                          <a:cs typeface="Calibri" panose="020F0502020204030204" charset="0"/>
                        </a:rPr>
                        <a:t> lo </a:t>
                      </a:r>
                      <a:r>
                        <a:rPr lang="en-US" altLang="zh-CN" sz="2800" b="1" dirty="0" err="1">
                          <a:solidFill>
                            <a:schemeClr val="tx1"/>
                          </a:solidFill>
                          <a:latin typeface="Calibri" panose="020F0502020204030204" charset="0"/>
                          <a:ea typeface="Google Sans Text"/>
                          <a:cs typeface="Calibri" panose="020F0502020204030204" charset="0"/>
                        </a:rPr>
                        <a:t>teórico</a:t>
                      </a:r>
                      <a:r>
                        <a:rPr lang="en-US" altLang="zh-CN" sz="2800" b="1" dirty="0">
                          <a:solidFill>
                            <a:schemeClr val="tx1"/>
                          </a:solidFill>
                          <a:latin typeface="Calibri" panose="020F0502020204030204" charset="0"/>
                          <a:ea typeface="Google Sans Text"/>
                          <a:cs typeface="Calibri" panose="020F0502020204030204" charset="0"/>
                        </a:rPr>
                        <a:t>.</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679450">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75°</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0.049 m</a:t>
                      </a:r>
                      <a:endParaRPr lang="en-US" altLang="zh-CN" sz="2800" b="1" baseline="3000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a:solidFill>
                            <a:schemeClr val="tx1"/>
                          </a:solidFill>
                          <a:latin typeface="Calibri" panose="020F0502020204030204" charset="0"/>
                          <a:ea typeface="Google Sans Text"/>
                          <a:cs typeface="Calibri" panose="020F0502020204030204" charset="0"/>
                        </a:rPr>
                        <a:t>0.051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err="1">
                          <a:solidFill>
                            <a:schemeClr val="tx1"/>
                          </a:solidFill>
                          <a:latin typeface="Calibri" panose="020F0502020204030204" charset="0"/>
                          <a:ea typeface="Google Sans Text"/>
                          <a:cs typeface="Calibri" panose="020F0502020204030204" charset="0"/>
                        </a:rPr>
                        <a:t>Muy</a:t>
                      </a:r>
                      <a:r>
                        <a:rPr lang="en-US" altLang="zh-CN" sz="2800" b="1" dirty="0">
                          <a:solidFill>
                            <a:schemeClr val="tx1"/>
                          </a:solidFill>
                          <a:latin typeface="Calibri" panose="020F0502020204030204" charset="0"/>
                          <a:ea typeface="Google Sans Text"/>
                          <a:cs typeface="Calibri" panose="020F0502020204030204" charset="0"/>
                        </a:rPr>
                        <a:t> </a:t>
                      </a:r>
                      <a:r>
                        <a:rPr lang="en-US" altLang="zh-CN" sz="2800" b="1" dirty="0" err="1">
                          <a:solidFill>
                            <a:schemeClr val="tx1"/>
                          </a:solidFill>
                          <a:latin typeface="Calibri" panose="020F0502020204030204" charset="0"/>
                          <a:ea typeface="Google Sans Text"/>
                          <a:cs typeface="Calibri" panose="020F0502020204030204" charset="0"/>
                        </a:rPr>
                        <a:t>preciso</a:t>
                      </a:r>
                      <a:endParaRPr lang="en-US" altLang="zh-CN" sz="2800" b="1" dirty="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5"/>
                  </a:ext>
                </a:extLst>
              </a:tr>
              <a:tr h="1116965">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90°</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0.000 m</a:t>
                      </a:r>
                      <a:endParaRPr lang="en-US" altLang="zh-CN" sz="2800" b="1" baseline="30000" dirty="0">
                        <a:solidFill>
                          <a:schemeClr val="tx1"/>
                        </a:solidFill>
                        <a:latin typeface="Calibri" panose="020F0502020204030204" charset="0"/>
                        <a:ea typeface="Google Sans Text"/>
                        <a:cs typeface="Calibri" panose="020F0502020204030204" charset="0"/>
                      </a:endParaRP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a:solidFill>
                            <a:schemeClr val="tx1"/>
                          </a:solidFill>
                          <a:latin typeface="Calibri" panose="020F0502020204030204" charset="0"/>
                          <a:ea typeface="Google Sans Text"/>
                          <a:cs typeface="Calibri" panose="020F0502020204030204" charset="0"/>
                        </a:rPr>
                        <a:t>0.000 m</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tc>
                  <a:txBody>
                    <a:bodyPr/>
                    <a:lstStyle/>
                    <a:p>
                      <a:pPr marL="0" indent="0">
                        <a:spcBef>
                          <a:spcPct val="0"/>
                        </a:spcBef>
                        <a:spcAft>
                          <a:spcPct val="0"/>
                        </a:spcAft>
                      </a:pPr>
                      <a:r>
                        <a:rPr lang="en-US" altLang="zh-CN" sz="2800" b="1" dirty="0" err="1">
                          <a:solidFill>
                            <a:schemeClr val="tx1"/>
                          </a:solidFill>
                          <a:latin typeface="Calibri" panose="020F0502020204030204" charset="0"/>
                          <a:ea typeface="Google Sans Text"/>
                          <a:cs typeface="Calibri" panose="020F0502020204030204" charset="0"/>
                        </a:rPr>
                        <a:t>Coincidencia</a:t>
                      </a:r>
                      <a:r>
                        <a:rPr lang="en-US" altLang="zh-CN" sz="2800" b="1" dirty="0">
                          <a:solidFill>
                            <a:schemeClr val="tx1"/>
                          </a:solidFill>
                          <a:latin typeface="Calibri" panose="020F0502020204030204" charset="0"/>
                          <a:ea typeface="Google Sans Text"/>
                          <a:cs typeface="Calibri" panose="020F0502020204030204" charset="0"/>
                        </a:rPr>
                        <a:t> exacta (</a:t>
                      </a:r>
                      <a:r>
                        <a:rPr lang="en-US" altLang="zh-CN" sz="2800" b="1" dirty="0" err="1">
                          <a:solidFill>
                            <a:schemeClr val="tx1"/>
                          </a:solidFill>
                          <a:latin typeface="Calibri" panose="020F0502020204030204" charset="0"/>
                          <a:ea typeface="Google Sans Text"/>
                          <a:cs typeface="Calibri" panose="020F0502020204030204" charset="0"/>
                        </a:rPr>
                        <a:t>tiro</a:t>
                      </a:r>
                      <a:r>
                        <a:rPr lang="en-US" altLang="zh-CN" sz="2800" b="1" dirty="0">
                          <a:solidFill>
                            <a:schemeClr val="tx1"/>
                          </a:solidFill>
                          <a:latin typeface="Calibri" panose="020F0502020204030204" charset="0"/>
                          <a:ea typeface="Google Sans Text"/>
                          <a:cs typeface="Calibri" panose="020F0502020204030204" charset="0"/>
                        </a:rPr>
                        <a:t> vertical).</a:t>
                      </a:r>
                    </a:p>
                  </a:txBody>
                  <a:tcPr marL="114617" marR="114617" marT="76517" marB="7651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chemeClr val="accent6">
                        <a:lumMod val="75000"/>
                      </a:schemeClr>
                    </a:solidFill>
                  </a:tcPr>
                </a:tc>
                <a:extLst>
                  <a:ext uri="{0D108BD9-81ED-4DB2-BD59-A6C34878D82A}">
                    <a16:rowId xmlns:a16="http://schemas.microsoft.com/office/drawing/2014/main" val="10006"/>
                  </a:ext>
                </a:extLst>
              </a:tr>
            </a:tbl>
          </a:graphicData>
        </a:graphic>
      </p:graphicFrame>
      <p:sp>
        <p:nvSpPr>
          <p:cNvPr id="47" name="Cuadro de texto 46"/>
          <p:cNvSpPr txBox="1"/>
          <p:nvPr/>
        </p:nvSpPr>
        <p:spPr>
          <a:xfrm>
            <a:off x="16345535" y="25707340"/>
            <a:ext cx="4651375" cy="921385"/>
          </a:xfrm>
          <a:prstGeom prst="rect">
            <a:avLst/>
          </a:prstGeom>
          <a:noFill/>
        </p:spPr>
        <p:txBody>
          <a:bodyPr wrap="square" rtlCol="0">
            <a:noAutofit/>
          </a:bodyPr>
          <a:lstStyle/>
          <a:p>
            <a:r>
              <a:rPr lang="es-MX" altLang="en-US" sz="4000" b="1" dirty="0"/>
              <a:t>Alcance horizontal</a:t>
            </a:r>
          </a:p>
        </p:txBody>
      </p:sp>
      <p:pic>
        <p:nvPicPr>
          <p:cNvPr id="49" name="Imagen 48"/>
          <p:cNvPicPr>
            <a:picLocks noChangeAspect="1"/>
          </p:cNvPicPr>
          <p:nvPr/>
        </p:nvPicPr>
        <p:blipFill>
          <a:blip r:embed="rId11"/>
          <a:srcRect l="21" r="25807" b="9450"/>
          <a:stretch>
            <a:fillRect/>
          </a:stretch>
        </p:blipFill>
        <p:spPr>
          <a:xfrm>
            <a:off x="8065135" y="26523950"/>
            <a:ext cx="5852795" cy="6247130"/>
          </a:xfrm>
          <a:prstGeom prst="rect">
            <a:avLst/>
          </a:prstGeom>
        </p:spPr>
      </p:pic>
      <p:sp>
        <p:nvSpPr>
          <p:cNvPr id="50" name="Cuadro de texto 49"/>
          <p:cNvSpPr txBox="1"/>
          <p:nvPr/>
        </p:nvSpPr>
        <p:spPr>
          <a:xfrm>
            <a:off x="1512393" y="34469486"/>
            <a:ext cx="12050395" cy="3407024"/>
          </a:xfrm>
          <a:prstGeom prst="rect">
            <a:avLst/>
          </a:prstGeom>
          <a:noFill/>
        </p:spPr>
        <p:txBody>
          <a:bodyPr wrap="square" rtlCol="0">
            <a:noAutofit/>
          </a:bodyPr>
          <a:lstStyle/>
          <a:p>
            <a:r>
              <a:rPr lang="es-MX" altLang="en-US" sz="3600" b="1" dirty="0"/>
              <a:t>Carpeta de videos de </a:t>
            </a:r>
            <a:r>
              <a:rPr lang="es-MX" altLang="en-US" sz="3600" b="1" dirty="0" err="1"/>
              <a:t>Tracker</a:t>
            </a:r>
            <a:r>
              <a:rPr lang="es-MX" altLang="en-US" sz="3600" b="1" dirty="0"/>
              <a:t> </a:t>
            </a:r>
          </a:p>
          <a:p>
            <a:r>
              <a:rPr lang="en-US" altLang="es-MX" sz="3600" dirty="0">
                <a:hlinkClick r:id="rId12"/>
              </a:rPr>
              <a:t>https://drive.google.com/drive/folders/10xCHb1kDt8zBUA2J7D2C8QRLIfid8VF1</a:t>
            </a:r>
            <a:endParaRPr lang="en-US" altLang="es-MX" sz="3600" dirty="0"/>
          </a:p>
          <a:p>
            <a:endParaRPr lang="en-US" altLang="es-MX" sz="3600" dirty="0"/>
          </a:p>
          <a:p>
            <a:r>
              <a:rPr lang="es-MX" altLang="en-US" sz="3600" b="1" dirty="0"/>
              <a:t>Link del programa :</a:t>
            </a:r>
          </a:p>
          <a:p>
            <a:r>
              <a:rPr lang="en-US" altLang="es-MX" sz="3600" dirty="0">
                <a:hlinkClick r:id="rId13"/>
              </a:rPr>
              <a:t>https://d8b27035-ee86-40dc-9d30-3e3a095bce80-00-1t4mvnn2fp24e.spock.replit.dev/</a:t>
            </a:r>
            <a:endParaRPr lang="en-US" altLang="es-MX" sz="3600" dirty="0"/>
          </a:p>
          <a:p>
            <a:endParaRPr lang="en-US" altLang="es-MX" sz="28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1105*461"/>
  <p:tag name="TABLE_ENDDRAG_RECT" val="1221*895*1105*461"/>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1108*489"/>
  <p:tag name="TABLE_ENDDRAG_RECT" val="1264*1576*1108*489"/>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1122*512"/>
  <p:tag name="TABLE_ENDDRAG_RECT" val="1247*2141*1122*512"/>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1120</Words>
  <Application>Microsoft Office PowerPoint</Application>
  <PresentationFormat>Personalizado</PresentationFormat>
  <Paragraphs>129</Paragraphs>
  <Slides>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vt:i4>
      </vt:variant>
    </vt:vector>
  </HeadingPairs>
  <TitlesOfParts>
    <vt:vector size="10" baseType="lpstr">
      <vt:lpstr>SimSun-ExtB</vt:lpstr>
      <vt:lpstr>Anton</vt:lpstr>
      <vt:lpstr>Arial</vt:lpstr>
      <vt:lpstr>Calibri</vt:lpstr>
      <vt:lpstr>Century Schoolbook</vt:lpstr>
      <vt:lpstr>Google Sans Text</vt:lpstr>
      <vt:lpstr>Times New Roman</vt:lpstr>
      <vt:lpstr>Wingdings</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Moises H. Garcia</dc:creator>
  <cp:lastModifiedBy>Usuario</cp:lastModifiedBy>
  <cp:revision>188</cp:revision>
  <dcterms:created xsi:type="dcterms:W3CDTF">2012-10-07T23:27:00Z</dcterms:created>
  <dcterms:modified xsi:type="dcterms:W3CDTF">2025-12-29T16:03:12Z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13E6C62BC20C4C26A7009A83DEA8276B_13</vt:lpwstr>
  </property>
  <property fmtid="{D5CDD505-2E9C-101B-9397-08002B2CF9AE}" pid="3" name="KSOProductBuildVer">
    <vt:lpwstr>2058-12.2.0.23155</vt:lpwstr>
  </property>
</Properties>
</file>