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0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</p:sldIdLst>
  <p:sldSz cy="6858000" cx="12191675"/>
  <p:notesSz cx="6858000" cy="12191675"/>
  <p:embeddedFontLst>
    <p:embeddedFont>
      <p:font typeface="Play"/>
      <p:regular r:id="rId40"/>
      <p:bold r:id="rId4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Play-regular.fntdata"/><Relationship Id="rId20" Type="http://schemas.openxmlformats.org/officeDocument/2006/relationships/slide" Target="slides/slide16.xml"/><Relationship Id="rId41" Type="http://schemas.openxmlformats.org/officeDocument/2006/relationships/font" Target="fonts/Play-bold.fntdata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33" Type="http://schemas.openxmlformats.org/officeDocument/2006/relationships/slide" Target="slides/slide29.xml"/><Relationship Id="rId10" Type="http://schemas.openxmlformats.org/officeDocument/2006/relationships/slide" Target="slides/slide6.xml"/><Relationship Id="rId32" Type="http://schemas.openxmlformats.org/officeDocument/2006/relationships/slide" Target="slides/slide28.xml"/><Relationship Id="rId13" Type="http://schemas.openxmlformats.org/officeDocument/2006/relationships/slide" Target="slides/slide9.xml"/><Relationship Id="rId35" Type="http://schemas.openxmlformats.org/officeDocument/2006/relationships/slide" Target="slides/slide31.xml"/><Relationship Id="rId12" Type="http://schemas.openxmlformats.org/officeDocument/2006/relationships/slide" Target="slides/slide8.xml"/><Relationship Id="rId34" Type="http://schemas.openxmlformats.org/officeDocument/2006/relationships/slide" Target="slides/slide30.xml"/><Relationship Id="rId15" Type="http://schemas.openxmlformats.org/officeDocument/2006/relationships/slide" Target="slides/slide11.xml"/><Relationship Id="rId37" Type="http://schemas.openxmlformats.org/officeDocument/2006/relationships/slide" Target="slides/slide33.xml"/><Relationship Id="rId14" Type="http://schemas.openxmlformats.org/officeDocument/2006/relationships/slide" Target="slides/slide10.xml"/><Relationship Id="rId36" Type="http://schemas.openxmlformats.org/officeDocument/2006/relationships/slide" Target="slides/slide32.xml"/><Relationship Id="rId17" Type="http://schemas.openxmlformats.org/officeDocument/2006/relationships/slide" Target="slides/slide13.xml"/><Relationship Id="rId39" Type="http://schemas.openxmlformats.org/officeDocument/2006/relationships/slide" Target="slides/slide35.xml"/><Relationship Id="rId16" Type="http://schemas.openxmlformats.org/officeDocument/2006/relationships/slide" Target="slides/slide12.xml"/><Relationship Id="rId38" Type="http://schemas.openxmlformats.org/officeDocument/2006/relationships/slide" Target="slides/slide34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" name="Google Shape;14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" name="Google Shape;15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f56ddfb60a_1_15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9" name="Google Shape;189;g3f56ddfb60a_1_15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g3f56ddfb60a_1_15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f56ddfb60a_1_16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0" name="Google Shape;200;g3f56ddfb60a_1_16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g3f56ddfb60a_1_16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f56ddfb60a_1_3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4" name="Google Shape;214;g3f56ddfb60a_1_31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g3f56ddfb60a_1_31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3f56ddfb60a_1_3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0" name="Google Shape;230;g3f56ddfb60a_1_32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g3f56ddfb60a_1_32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1" name="Google Shape;241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2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9" name="Google Shape;279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2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8" name="Google Shape;318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" name="Google Shape;319;p2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6" name="Google Shape;346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2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5" name="Google Shape;365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p2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4" name="Google Shape;384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5" name="Google Shape;385;p2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g3f56ddfb60a_1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" name="Google Shape;39;g3f56ddfb60a_1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" name="Google Shape;40;g3f56ddfb60a_1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7" name="Google Shape;427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8" name="Google Shape;428;p2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2" name="Google Shape;472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3" name="Google Shape;473;p2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8" name="Google Shape;498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9" name="Google Shape;499;p2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4" name="Google Shape;524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5" name="Google Shape;525;p3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3" name="Google Shape;543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4" name="Google Shape;544;p3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3" name="Google Shape;573;p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4" name="Google Shape;574;p3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5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7" name="Google Shape;597;p3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8" name="Google Shape;598;p3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4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6" name="Google Shape;616;p3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7" name="Google Shape;617;p3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9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1" name="Google Shape;641;p3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2" name="Google Shape;642;p3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p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63" name="Google Shape;663;p3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4" name="Google Shape;664;p3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3f56ddfb60a_1_8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" name="Google Shape;54;g3f56ddfb60a_1_8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g3f56ddfb60a_1_8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5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7" name="Google Shape;687;p3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8" name="Google Shape;688;p3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7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09" name="Google Shape;709;p3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0" name="Google Shape;710;p3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8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p3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40" name="Google Shape;740;p3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1" name="Google Shape;741;p3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0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p4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72" name="Google Shape;772;p4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3" name="Google Shape;773;p4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g3f56ddfb60a_1_19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11" name="Google Shape;811;g3f56ddfb60a_1_19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2" name="Google Shape;812;g3f56ddfb60a_1_19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9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" name="Google Shape;820;g3f56ddfb60a_1_2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21" name="Google Shape;821;g3f56ddfb60a_1_21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2" name="Google Shape;822;g3f56ddfb60a_1_21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f56ddfb60a_1_20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" name="Google Shape;64;g3f56ddfb60a_1_20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g3f56ddfb60a_1_20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f56ddfb60a_1_10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6" name="Google Shape;76;g3f56ddfb60a_1_10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g3f56ddfb60a_1_10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f56ddfb60a_1_1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3" name="Google Shape;93;g3f56ddfb60a_1_12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g3f56ddfb60a_1_12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f56ddfb60a_1_1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5" name="Google Shape;145;g3f56ddfb60a_1_13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g3f56ddfb60a_1_13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f56ddfb60a_1_14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8" name="Google Shape;158;g3f56ddfb60a_1_14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g3f56ddfb60a_1_14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f56ddfb60a_1_27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3" name="Google Shape;173;g3f56ddfb60a_1_27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g3f56ddfb60a_1_27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lain">
  <p:cSld name="Plain">
    <p:bg>
      <p:bgPr>
        <a:solidFill>
          <a:srgbClr val="F8FAFC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9.png"/><Relationship Id="rId4" Type="http://schemas.openxmlformats.org/officeDocument/2006/relationships/image" Target="../media/image48.png"/><Relationship Id="rId11" Type="http://schemas.openxmlformats.org/officeDocument/2006/relationships/image" Target="../media/image43.png"/><Relationship Id="rId10" Type="http://schemas.openxmlformats.org/officeDocument/2006/relationships/hyperlink" Target="https://orcid.org/0000-0001-6328-3093" TargetMode="External"/><Relationship Id="rId12" Type="http://schemas.openxmlformats.org/officeDocument/2006/relationships/image" Target="../media/image3.png"/><Relationship Id="rId9" Type="http://schemas.openxmlformats.org/officeDocument/2006/relationships/hyperlink" Target="https://orcid.org/0000-0002-0201-3265" TargetMode="External"/><Relationship Id="rId5" Type="http://schemas.openxmlformats.org/officeDocument/2006/relationships/image" Target="../media/image1.png"/><Relationship Id="rId6" Type="http://schemas.openxmlformats.org/officeDocument/2006/relationships/image" Target="../media/image18.png"/><Relationship Id="rId7" Type="http://schemas.openxmlformats.org/officeDocument/2006/relationships/image" Target="../media/image6.png"/><Relationship Id="rId8" Type="http://schemas.openxmlformats.org/officeDocument/2006/relationships/image" Target="../media/image4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png"/><Relationship Id="rId4" Type="http://schemas.openxmlformats.org/officeDocument/2006/relationships/image" Target="../media/image9.png"/><Relationship Id="rId5" Type="http://schemas.openxmlformats.org/officeDocument/2006/relationships/hyperlink" Target="https://doi.org/10.1016/j.asr.2024.02.024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4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9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9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7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doi.org/10.1029/2022RG000792" TargetMode="External"/><Relationship Id="rId4" Type="http://schemas.openxmlformats.org/officeDocument/2006/relationships/hyperlink" Target="https://doi.org/10.1007/s11214-016-0282-z" TargetMode="External"/><Relationship Id="rId5" Type="http://schemas.openxmlformats.org/officeDocument/2006/relationships/image" Target="../media/image28.png"/><Relationship Id="rId6" Type="http://schemas.openxmlformats.org/officeDocument/2006/relationships/hyperlink" Target="https://sites.bc.edu/rezy/space-science-cafe/" TargetMode="External"/><Relationship Id="rId7" Type="http://schemas.openxmlformats.org/officeDocument/2006/relationships/image" Target="../media/image2.jpg"/><Relationship Id="rId8" Type="http://schemas.openxmlformats.org/officeDocument/2006/relationships/hyperlink" Target="https://sdo.gsfc.nasa.gov/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2.png"/><Relationship Id="rId4" Type="http://schemas.openxmlformats.org/officeDocument/2006/relationships/image" Target="../media/image2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5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3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2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0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4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1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6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6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4.png"/><Relationship Id="rId4" Type="http://schemas.openxmlformats.org/officeDocument/2006/relationships/image" Target="../media/image4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6.gif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9.png"/><Relationship Id="rId4" Type="http://schemas.openxmlformats.org/officeDocument/2006/relationships/image" Target="../media/image17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8.png"/><Relationship Id="rId4" Type="http://schemas.openxmlformats.org/officeDocument/2006/relationships/image" Target="../media/image35.png"/><Relationship Id="rId5" Type="http://schemas.openxmlformats.org/officeDocument/2006/relationships/image" Target="../media/image31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0.png"/><Relationship Id="rId4" Type="http://schemas.openxmlformats.org/officeDocument/2006/relationships/image" Target="../media/image40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4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gif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doi.org/10.1051/swsc/2020027" TargetMode="External"/><Relationship Id="rId4" Type="http://schemas.openxmlformats.org/officeDocument/2006/relationships/image" Target="../media/image4.gif"/><Relationship Id="rId5" Type="http://schemas.openxmlformats.org/officeDocument/2006/relationships/image" Target="../media/image1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doi.org/10.1002/gdj3.164" TargetMode="External"/><Relationship Id="rId4" Type="http://schemas.openxmlformats.org/officeDocument/2006/relationships/hyperlink" Target="https://doi.org/10.1002/gdj3.164" TargetMode="External"/><Relationship Id="rId5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doi.org/10.1002/gdj3.164" TargetMode="External"/><Relationship Id="rId4" Type="http://schemas.openxmlformats.org/officeDocument/2006/relationships/hyperlink" Target="https://doi.org/10.3390/atmos13020199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Relationship Id="rId4" Type="http://schemas.openxmlformats.org/officeDocument/2006/relationships/image" Target="../media/image5.gif"/><Relationship Id="rId5" Type="http://schemas.openxmlformats.org/officeDocument/2006/relationships/image" Target="../media/image5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doi.org/10.1016/j.asr.2024.02.024" TargetMode="External"/><Relationship Id="rId4" Type="http://schemas.openxmlformats.org/officeDocument/2006/relationships/image" Target="../media/image4.gif"/><Relationship Id="rId5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1F33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F97316"/>
          </a:solidFill>
          <a:ln cap="flat" cmpd="sng" w="12700">
            <a:solidFill>
              <a:srgbClr val="F9731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" name="Google Shape;18;p4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0B1F33"/>
          </a:solidFill>
          <a:ln cap="flat" cmpd="sng" w="12700">
            <a:solidFill>
              <a:srgbClr val="0B1F33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" name="Google Shape;19;p4"/>
          <p:cNvSpPr/>
          <p:nvPr/>
        </p:nvSpPr>
        <p:spPr>
          <a:xfrm>
            <a:off x="9281160" y="411480"/>
            <a:ext cx="23774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97316"/>
              </a:buClr>
              <a:buSzPts val="850"/>
              <a:buFont typeface="Arial"/>
              <a:buNone/>
            </a:pPr>
            <a:r>
              <a:rPr b="1" i="0" lang="en-US" sz="850" u="none" cap="none" strike="noStrike">
                <a:solidFill>
                  <a:srgbClr val="F97316"/>
                </a:solidFill>
                <a:latin typeface="Arial"/>
                <a:ea typeface="Arial"/>
                <a:cs typeface="Arial"/>
                <a:sym typeface="Arial"/>
              </a:rPr>
              <a:t>PORTADA</a:t>
            </a:r>
            <a:endParaRPr b="0" i="0" sz="8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4"/>
          <p:cNvSpPr/>
          <p:nvPr/>
        </p:nvSpPr>
        <p:spPr>
          <a:xfrm>
            <a:off x="11430000" y="6656832"/>
            <a:ext cx="50292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0" i="0" sz="7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4"/>
          <p:cNvSpPr/>
          <p:nvPr/>
        </p:nvSpPr>
        <p:spPr>
          <a:xfrm>
            <a:off x="0" y="0"/>
            <a:ext cx="12191700" cy="6858000"/>
          </a:xfrm>
          <a:prstGeom prst="rect">
            <a:avLst/>
          </a:prstGeom>
          <a:solidFill>
            <a:srgbClr val="0B1F33"/>
          </a:solidFill>
          <a:ln cap="flat" cmpd="sng" w="12700">
            <a:solidFill>
              <a:srgbClr val="0B1F33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" name="Google Shape;22;p4"/>
          <p:cNvSpPr/>
          <p:nvPr/>
        </p:nvSpPr>
        <p:spPr>
          <a:xfrm>
            <a:off x="549600" y="411475"/>
            <a:ext cx="11092500" cy="14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800"/>
              <a:buFont typeface="Play"/>
              <a:buNone/>
            </a:pPr>
            <a:r>
              <a:rPr b="1" lang="en-US" sz="3800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INTI_SFE: A First Step Towards the Automatic Detection of Solar Flare Effects</a:t>
            </a:r>
            <a:endParaRPr b="0" i="0" sz="3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4"/>
          <p:cNvSpPr/>
          <p:nvPr/>
        </p:nvSpPr>
        <p:spPr>
          <a:xfrm>
            <a:off x="610600" y="1942638"/>
            <a:ext cx="4275000" cy="22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375" lIns="375" spcFirstLastPara="1" rIns="375" wrap="square" tIns="3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DEAFE"/>
              </a:buClr>
              <a:buSzPts val="1900"/>
              <a:buFont typeface="Arial"/>
              <a:buNone/>
            </a:pPr>
            <a:r>
              <a:rPr i="1" lang="en-US" sz="1900">
                <a:solidFill>
                  <a:srgbClr val="DDEAFE"/>
                </a:solidFill>
              </a:rPr>
              <a:t>Implementation of a Physics-informed Machine Learning code to </a:t>
            </a:r>
            <a:r>
              <a:rPr i="1" lang="en-US" sz="1900">
                <a:solidFill>
                  <a:srgbClr val="DDEAFE"/>
                </a:solidFill>
              </a:rPr>
              <a:t>automatically </a:t>
            </a:r>
            <a:r>
              <a:rPr i="1" lang="en-US" sz="1900">
                <a:solidFill>
                  <a:srgbClr val="DDEAFE"/>
                </a:solidFill>
              </a:rPr>
              <a:t>detect geomagnetic solar flare effects triggered by X-class solar flares </a:t>
            </a:r>
            <a:r>
              <a:rPr i="1" lang="en-US" sz="1900">
                <a:solidFill>
                  <a:srgbClr val="DDEAFE"/>
                </a:solidFill>
              </a:rPr>
              <a:t>in the American continent.</a:t>
            </a:r>
            <a:endParaRPr i="1" sz="1900">
              <a:solidFill>
                <a:srgbClr val="DDEAFE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DEAFE"/>
              </a:buClr>
              <a:buSzPts val="1900"/>
              <a:buFont typeface="Arial"/>
              <a:buNone/>
            </a:pPr>
            <a:r>
              <a:t/>
            </a:r>
            <a:endParaRPr i="1" sz="1900">
              <a:solidFill>
                <a:srgbClr val="DDEAFE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DEAFE"/>
              </a:buClr>
              <a:buSzPts val="1900"/>
              <a:buFont typeface="Arial"/>
              <a:buNone/>
            </a:pPr>
            <a:r>
              <a:t/>
            </a:r>
            <a:endParaRPr i="1" sz="1900">
              <a:solidFill>
                <a:srgbClr val="DDEAFE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DEAFE"/>
              </a:buClr>
              <a:buSzPts val="1900"/>
              <a:buFont typeface="Arial"/>
              <a:buNone/>
            </a:pPr>
            <a:r>
              <a:rPr lang="en-US" sz="1900">
                <a:solidFill>
                  <a:srgbClr val="DDEAFE"/>
                </a:solidFill>
              </a:rPr>
              <a:t>Partially funded by:</a:t>
            </a:r>
            <a:endParaRPr sz="1900">
              <a:solidFill>
                <a:srgbClr val="DDEAFE"/>
              </a:solidFill>
            </a:endParaRPr>
          </a:p>
        </p:txBody>
      </p:sp>
      <p:sp>
        <p:nvSpPr>
          <p:cNvPr id="24" name="Google Shape;24;p4"/>
          <p:cNvSpPr/>
          <p:nvPr/>
        </p:nvSpPr>
        <p:spPr>
          <a:xfrm>
            <a:off x="640075" y="5813825"/>
            <a:ext cx="4275000" cy="724500"/>
          </a:xfrm>
          <a:prstGeom prst="rect">
            <a:avLst/>
          </a:prstGeom>
          <a:noFill/>
          <a:ln>
            <a:noFill/>
          </a:ln>
        </p:spPr>
        <p:txBody>
          <a:bodyPr anchorCtr="0" anchor="t" bIns="625" lIns="625" spcFirstLastPara="1" rIns="625" wrap="square" tIns="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2E8F0"/>
              </a:buClr>
              <a:buSzPts val="1050"/>
              <a:buFont typeface="Arial"/>
              <a:buNone/>
            </a:pPr>
            <a:r>
              <a:rPr lang="en-US" sz="1450">
                <a:solidFill>
                  <a:srgbClr val="E2E8F0"/>
                </a:solidFill>
              </a:rPr>
              <a:t>Based on</a:t>
            </a:r>
            <a:r>
              <a:rPr b="0" i="0" lang="en-US" sz="1450" u="none" cap="none" strike="noStrike">
                <a:solidFill>
                  <a:srgbClr val="E2E8F0"/>
                </a:solidFill>
                <a:latin typeface="Arial"/>
                <a:ea typeface="Arial"/>
                <a:cs typeface="Arial"/>
                <a:sym typeface="Arial"/>
              </a:rPr>
              <a:t>: Quispe-Mendizábal &amp; Montoya (2026)</a:t>
            </a:r>
            <a:r>
              <a:rPr lang="en-US" sz="1450">
                <a:solidFill>
                  <a:srgbClr val="E2E8F0"/>
                </a:solidFill>
              </a:rPr>
              <a:t>. Currently under revision by PRX - Intelligence.</a:t>
            </a:r>
            <a:endParaRPr sz="1450">
              <a:solidFill>
                <a:srgbClr val="E2E8F0"/>
              </a:solidFill>
            </a:endParaRPr>
          </a:p>
        </p:txBody>
      </p:sp>
      <p:pic>
        <p:nvPicPr>
          <p:cNvPr id="25" name="Google Shape;25;p4" title="Test1.png"/>
          <p:cNvPicPr preferRelativeResize="0"/>
          <p:nvPr/>
        </p:nvPicPr>
        <p:blipFill rotWithShape="1">
          <a:blip r:embed="rId3">
            <a:alphaModFix/>
          </a:blip>
          <a:srcRect b="5255" l="0" r="0" t="11328"/>
          <a:stretch/>
        </p:blipFill>
        <p:spPr>
          <a:xfrm>
            <a:off x="8793713" y="1722950"/>
            <a:ext cx="2537876" cy="2613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26;p4" title="Profile_RicardoQuispe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70737" y="1749625"/>
            <a:ext cx="2537875" cy="2560127"/>
          </a:xfrm>
          <a:prstGeom prst="rect">
            <a:avLst/>
          </a:prstGeom>
          <a:solidFill>
            <a:srgbClr val="0B1F33"/>
          </a:solidFill>
          <a:ln cap="flat" cmpd="sng" w="12700">
            <a:solidFill>
              <a:srgbClr val="0B1F33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7" name="Google Shape;27;p4" title="YEMS.png"/>
          <p:cNvPicPr preferRelativeResize="0"/>
          <p:nvPr/>
        </p:nvPicPr>
        <p:blipFill rotWithShape="1">
          <a:blip r:embed="rId5">
            <a:alphaModFix/>
          </a:blip>
          <a:srcRect b="14562" l="17352" r="17267" t="20426"/>
          <a:stretch/>
        </p:blipFill>
        <p:spPr>
          <a:xfrm>
            <a:off x="10499361" y="5803400"/>
            <a:ext cx="808412" cy="4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8;p4" title="USACH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726624" y="5712075"/>
            <a:ext cx="621024" cy="621045"/>
          </a:xfrm>
          <a:prstGeom prst="rect">
            <a:avLst/>
          </a:prstGeom>
          <a:solidFill>
            <a:srgbClr val="0B1F33"/>
          </a:solidFill>
          <a:ln cap="flat" cmpd="sng" w="12700">
            <a:solidFill>
              <a:srgbClr val="0B1F33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9" name="Google Shape;29;p4" title="Vicerrectoría-USACH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60150" y="4533387"/>
            <a:ext cx="3686650" cy="981725"/>
          </a:xfrm>
          <a:prstGeom prst="rect">
            <a:avLst/>
          </a:prstGeom>
          <a:solidFill>
            <a:srgbClr val="0B1F33"/>
          </a:solidFill>
          <a:ln cap="flat" cmpd="sng" w="12700">
            <a:solidFill>
              <a:srgbClr val="0B1F33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0" name="Google Shape;30;p4" title="UNMSM_coatofarms_seal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199475" y="3814375"/>
            <a:ext cx="424625" cy="495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4" title="UNMSM_coatofarms_seal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0420475" y="3862935"/>
            <a:ext cx="424625" cy="495415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4"/>
          <p:cNvSpPr/>
          <p:nvPr/>
        </p:nvSpPr>
        <p:spPr>
          <a:xfrm>
            <a:off x="8726625" y="4422300"/>
            <a:ext cx="2649600" cy="12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25" lIns="625" spcFirstLastPara="1" rIns="625" wrap="square" tIns="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2E8F0"/>
              </a:buClr>
              <a:buSzPts val="1050"/>
              <a:buFont typeface="Arial"/>
              <a:buNone/>
            </a:pPr>
            <a:r>
              <a:rPr lang="en-US" sz="1450">
                <a:solidFill>
                  <a:srgbClr val="E2E8F0"/>
                </a:solidFill>
              </a:rPr>
              <a:t>Erick Montoya Calderón</a:t>
            </a:r>
            <a:endParaRPr sz="1450">
              <a:solidFill>
                <a:srgbClr val="E2E8F0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2E8F0"/>
              </a:buClr>
              <a:buSzPts val="1050"/>
              <a:buFont typeface="Arial"/>
              <a:buNone/>
            </a:pPr>
            <a:r>
              <a:rPr b="1" lang="en-US" sz="1450">
                <a:solidFill>
                  <a:srgbClr val="E2E8F0"/>
                </a:solidFill>
              </a:rPr>
              <a:t>Physicist </a:t>
            </a:r>
            <a:r>
              <a:rPr lang="en-US" sz="1450">
                <a:solidFill>
                  <a:srgbClr val="E2E8F0"/>
                </a:solidFill>
              </a:rPr>
              <a:t>(UNMSM). </a:t>
            </a:r>
            <a:endParaRPr sz="1450">
              <a:solidFill>
                <a:srgbClr val="E2E8F0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2E8F0"/>
              </a:buClr>
              <a:buSzPts val="1050"/>
              <a:buFont typeface="Arial"/>
              <a:buNone/>
            </a:pPr>
            <a:r>
              <a:rPr b="1" lang="en-US" sz="1450">
                <a:solidFill>
                  <a:srgbClr val="E2E8F0"/>
                </a:solidFill>
              </a:rPr>
              <a:t>ORCID</a:t>
            </a:r>
            <a:r>
              <a:rPr lang="en-US" sz="1450">
                <a:solidFill>
                  <a:srgbClr val="E2E8F0"/>
                </a:solidFill>
              </a:rPr>
              <a:t>: </a:t>
            </a:r>
            <a:r>
              <a:rPr lang="en-US" sz="1450" u="sng">
                <a:solidFill>
                  <a:srgbClr val="00FFFF"/>
                </a:solidFill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0000-0002-0201-3265</a:t>
            </a:r>
            <a:endParaRPr sz="1450">
              <a:solidFill>
                <a:srgbClr val="00FFFF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2E8F0"/>
              </a:buClr>
              <a:buSzPts val="1050"/>
              <a:buFont typeface="Arial"/>
              <a:buNone/>
            </a:pPr>
            <a:r>
              <a:rPr b="1" lang="en-US" sz="1450">
                <a:solidFill>
                  <a:srgbClr val="E2E8F0"/>
                </a:solidFill>
              </a:rPr>
              <a:t>Email: </a:t>
            </a:r>
            <a:r>
              <a:rPr lang="en-US" sz="1450">
                <a:solidFill>
                  <a:schemeClr val="lt1"/>
                </a:solidFill>
              </a:rPr>
              <a:t>erick.montoya@usach.cl</a:t>
            </a:r>
            <a:endParaRPr sz="1450">
              <a:solidFill>
                <a:schemeClr val="lt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2E8F0"/>
              </a:buClr>
              <a:buSzPts val="1050"/>
              <a:buFont typeface="Arial"/>
              <a:buNone/>
            </a:pPr>
            <a:r>
              <a:rPr lang="en-US" sz="1450">
                <a:solidFill>
                  <a:srgbClr val="E2E8F0"/>
                </a:solidFill>
              </a:rPr>
              <a:t>Physics PhD Candidate at:</a:t>
            </a:r>
            <a:endParaRPr sz="1450">
              <a:solidFill>
                <a:srgbClr val="E2E8F0"/>
              </a:solidFill>
            </a:endParaRPr>
          </a:p>
        </p:txBody>
      </p:sp>
      <p:sp>
        <p:nvSpPr>
          <p:cNvPr id="33" name="Google Shape;33;p4"/>
          <p:cNvSpPr/>
          <p:nvPr/>
        </p:nvSpPr>
        <p:spPr>
          <a:xfrm>
            <a:off x="5476500" y="4422300"/>
            <a:ext cx="295470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t" bIns="625" lIns="625" spcFirstLastPara="1" rIns="625" wrap="square" tIns="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2E8F0"/>
              </a:buClr>
              <a:buSzPts val="1050"/>
              <a:buFont typeface="Arial"/>
              <a:buNone/>
            </a:pPr>
            <a:r>
              <a:rPr lang="en-US" sz="1450">
                <a:solidFill>
                  <a:srgbClr val="E2E8F0"/>
                </a:solidFill>
              </a:rPr>
              <a:t>Ricardo Quispe Mendizábal</a:t>
            </a:r>
            <a:endParaRPr sz="1450">
              <a:solidFill>
                <a:srgbClr val="E2E8F0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2E8F0"/>
              </a:buClr>
              <a:buSzPts val="1050"/>
              <a:buFont typeface="Arial"/>
              <a:buNone/>
            </a:pPr>
            <a:r>
              <a:rPr b="1" lang="en-US" sz="1450">
                <a:solidFill>
                  <a:srgbClr val="E2E8F0"/>
                </a:solidFill>
              </a:rPr>
              <a:t>Physicist </a:t>
            </a:r>
            <a:r>
              <a:rPr lang="en-US" sz="1450">
                <a:solidFill>
                  <a:srgbClr val="E2E8F0"/>
                </a:solidFill>
              </a:rPr>
              <a:t>(UNMSM). </a:t>
            </a:r>
            <a:endParaRPr sz="1450">
              <a:solidFill>
                <a:srgbClr val="E2E8F0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2E8F0"/>
              </a:buClr>
              <a:buSzPts val="1050"/>
              <a:buFont typeface="Arial"/>
              <a:buNone/>
            </a:pPr>
            <a:r>
              <a:rPr b="1" lang="en-US" sz="1450">
                <a:solidFill>
                  <a:srgbClr val="E2E8F0"/>
                </a:solidFill>
              </a:rPr>
              <a:t>ORCID</a:t>
            </a:r>
            <a:r>
              <a:rPr lang="en-US" sz="1450">
                <a:solidFill>
                  <a:srgbClr val="E2E8F0"/>
                </a:solidFill>
              </a:rPr>
              <a:t>: </a:t>
            </a:r>
            <a:r>
              <a:rPr lang="en-US" sz="1450" u="sng">
                <a:solidFill>
                  <a:srgbClr val="00FFFF"/>
                </a:solidFill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0000-0001-6328-3093</a:t>
            </a:r>
            <a:endParaRPr sz="1450" u="sng">
              <a:solidFill>
                <a:srgbClr val="00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E2E8F0"/>
              </a:buClr>
              <a:buSzPts val="1050"/>
              <a:buFont typeface="Arial"/>
              <a:buNone/>
            </a:pPr>
            <a:r>
              <a:rPr b="1" lang="en-US" sz="1450">
                <a:solidFill>
                  <a:srgbClr val="E2E8F0"/>
                </a:solidFill>
              </a:rPr>
              <a:t>E</a:t>
            </a:r>
            <a:r>
              <a:rPr b="1" lang="en-US" sz="1450">
                <a:solidFill>
                  <a:srgbClr val="E2E8F0"/>
                </a:solidFill>
              </a:rPr>
              <a:t>: </a:t>
            </a:r>
            <a:r>
              <a:rPr lang="en-US" sz="1450">
                <a:solidFill>
                  <a:schemeClr val="lt1"/>
                </a:solidFill>
              </a:rPr>
              <a:t>ricardo.quispe5@unmsm.edu.pe</a:t>
            </a:r>
            <a:endParaRPr sz="1450" u="sng">
              <a:solidFill>
                <a:schemeClr val="lt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2E8F0"/>
              </a:buClr>
              <a:buSzPts val="1050"/>
              <a:buFont typeface="Arial"/>
              <a:buNone/>
            </a:pPr>
            <a:r>
              <a:rPr lang="en-US" sz="1450">
                <a:solidFill>
                  <a:srgbClr val="E2E8F0"/>
                </a:solidFill>
              </a:rPr>
              <a:t>Lead of:</a:t>
            </a:r>
            <a:endParaRPr sz="1450">
              <a:solidFill>
                <a:srgbClr val="E2E8F0"/>
              </a:solidFill>
            </a:endParaRPr>
          </a:p>
        </p:txBody>
      </p:sp>
      <p:pic>
        <p:nvPicPr>
          <p:cNvPr id="34" name="Google Shape;34;p4" title="CIRAS.png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9450250" y="5813827"/>
            <a:ext cx="946475" cy="41755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4"/>
          <p:cNvSpPr/>
          <p:nvPr/>
        </p:nvSpPr>
        <p:spPr>
          <a:xfrm>
            <a:off x="3575100" y="6538325"/>
            <a:ext cx="50415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25" lIns="625" spcFirstLastPara="1" rIns="625" wrap="square" tIns="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2E8F0"/>
              </a:buClr>
              <a:buSzPts val="1050"/>
              <a:buFont typeface="Arial"/>
              <a:buNone/>
            </a:pPr>
            <a:r>
              <a:rPr lang="en-US" sz="1800">
                <a:solidFill>
                  <a:srgbClr val="E2E8F0"/>
                </a:solidFill>
              </a:rPr>
              <a:t>XXV Meeting of Physics 2026 - UNI, Lima, Peru</a:t>
            </a:r>
            <a:endParaRPr sz="1800">
              <a:solidFill>
                <a:srgbClr val="E2E8F0"/>
              </a:solidFill>
            </a:endParaRPr>
          </a:p>
        </p:txBody>
      </p:sp>
      <p:pic>
        <p:nvPicPr>
          <p:cNvPr id="36" name="Google Shape;36;p4" title="logo-quantumquipu.png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6060575" y="5550549"/>
            <a:ext cx="1673176" cy="9441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3"/>
          <p:cNvSpPr/>
          <p:nvPr/>
        </p:nvSpPr>
        <p:spPr>
          <a:xfrm>
            <a:off x="0" y="0"/>
            <a:ext cx="12191700" cy="146400"/>
          </a:xfrm>
          <a:prstGeom prst="rect">
            <a:avLst/>
          </a:prstGeom>
          <a:solidFill>
            <a:srgbClr val="F97316"/>
          </a:solidFill>
          <a:ln cap="flat" cmpd="sng" w="12700">
            <a:solidFill>
              <a:srgbClr val="F9731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13"/>
          <p:cNvSpPr/>
          <p:nvPr/>
        </p:nvSpPr>
        <p:spPr>
          <a:xfrm>
            <a:off x="0" y="6656832"/>
            <a:ext cx="12191700" cy="201300"/>
          </a:xfrm>
          <a:prstGeom prst="rect">
            <a:avLst/>
          </a:prstGeom>
          <a:solidFill>
            <a:srgbClr val="0B1F33"/>
          </a:solidFill>
          <a:ln cap="flat" cmpd="sng" w="12700">
            <a:solidFill>
              <a:srgbClr val="0B1F33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13"/>
          <p:cNvSpPr/>
          <p:nvPr/>
        </p:nvSpPr>
        <p:spPr>
          <a:xfrm>
            <a:off x="502926" y="393225"/>
            <a:ext cx="112095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2500"/>
              <a:buFont typeface="Play"/>
              <a:buNone/>
            </a:pPr>
            <a:r>
              <a:rPr b="1" lang="en-US" sz="2500">
                <a:solidFill>
                  <a:srgbClr val="0B1F33"/>
                </a:solidFill>
                <a:latin typeface="Play"/>
                <a:ea typeface="Play"/>
                <a:cs typeface="Play"/>
                <a:sym typeface="Play"/>
              </a:rPr>
              <a:t>METHODS I: </a:t>
            </a:r>
            <a:r>
              <a:rPr b="1" lang="en-US" sz="2500">
                <a:solidFill>
                  <a:srgbClr val="0B1F33"/>
                </a:solidFill>
                <a:latin typeface="Play"/>
                <a:ea typeface="Play"/>
                <a:cs typeface="Play"/>
                <a:sym typeface="Play"/>
              </a:rPr>
              <a:t>Geop</a:t>
            </a:r>
            <a:r>
              <a:rPr b="1" lang="en-US" sz="2500">
                <a:solidFill>
                  <a:srgbClr val="0B1F33"/>
                </a:solidFill>
                <a:latin typeface="Play"/>
                <a:ea typeface="Play"/>
                <a:cs typeface="Play"/>
                <a:sym typeface="Play"/>
              </a:rPr>
              <a:t>hysical constraints</a:t>
            </a:r>
            <a:endParaRPr sz="2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13"/>
          <p:cNvSpPr/>
          <p:nvPr/>
        </p:nvSpPr>
        <p:spPr>
          <a:xfrm>
            <a:off x="11430000" y="6656832"/>
            <a:ext cx="502800" cy="16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"/>
              <a:buFont typeface="Arial"/>
              <a:buNone/>
            </a:pPr>
            <a:r>
              <a:rPr lang="en-US" sz="7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26</a:t>
            </a:r>
            <a:endParaRPr sz="7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13"/>
          <p:cNvSpPr/>
          <p:nvPr/>
        </p:nvSpPr>
        <p:spPr>
          <a:xfrm>
            <a:off x="561050" y="1000300"/>
            <a:ext cx="10927200" cy="637500"/>
          </a:xfrm>
          <a:prstGeom prst="rect">
            <a:avLst/>
          </a:prstGeom>
          <a:noFill/>
          <a:ln>
            <a:noFill/>
          </a:ln>
        </p:spPr>
        <p:txBody>
          <a:bodyPr anchorCtr="0" anchor="t" bIns="625" lIns="625" spcFirstLastPara="1" rIns="625" wrap="square" tIns="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900"/>
              <a:buFont typeface="Arial"/>
              <a:buNone/>
            </a:pPr>
            <a:r>
              <a:rPr lang="en-US" sz="1900">
                <a:solidFill>
                  <a:srgbClr val="0B1F33"/>
                </a:solidFill>
              </a:rPr>
              <a:t>The geomagnetic field in polar regions is highly disturbed by sources external to the Sun-ionosphere system. </a:t>
            </a:r>
            <a:r>
              <a:rPr lang="en-US" sz="1900">
                <a:solidFill>
                  <a:srgbClr val="0B1F33"/>
                </a:solidFill>
              </a:rPr>
              <a:t>Therefore, </a:t>
            </a:r>
            <a:r>
              <a:rPr b="1" lang="en-US" sz="1900">
                <a:solidFill>
                  <a:srgbClr val="0B1F33"/>
                </a:solidFill>
              </a:rPr>
              <a:t>high-latitude stations were discarded</a:t>
            </a:r>
            <a:r>
              <a:rPr lang="en-US" sz="1900">
                <a:solidFill>
                  <a:srgbClr val="0B1F33"/>
                </a:solidFill>
              </a:rPr>
              <a:t> from our sample.</a:t>
            </a: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7" name="Google Shape;19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28858" y="1787675"/>
            <a:ext cx="6987816" cy="4549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4"/>
          <p:cNvSpPr/>
          <p:nvPr/>
        </p:nvSpPr>
        <p:spPr>
          <a:xfrm>
            <a:off x="0" y="0"/>
            <a:ext cx="12191700" cy="146400"/>
          </a:xfrm>
          <a:prstGeom prst="rect">
            <a:avLst/>
          </a:prstGeom>
          <a:solidFill>
            <a:srgbClr val="F97316"/>
          </a:solidFill>
          <a:ln cap="flat" cmpd="sng" w="12700">
            <a:solidFill>
              <a:srgbClr val="F9731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14"/>
          <p:cNvSpPr/>
          <p:nvPr/>
        </p:nvSpPr>
        <p:spPr>
          <a:xfrm>
            <a:off x="0" y="6656832"/>
            <a:ext cx="12191700" cy="201300"/>
          </a:xfrm>
          <a:prstGeom prst="rect">
            <a:avLst/>
          </a:prstGeom>
          <a:solidFill>
            <a:srgbClr val="0B1F33"/>
          </a:solidFill>
          <a:ln cap="flat" cmpd="sng" w="12700">
            <a:solidFill>
              <a:srgbClr val="0B1F33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14"/>
          <p:cNvSpPr/>
          <p:nvPr/>
        </p:nvSpPr>
        <p:spPr>
          <a:xfrm>
            <a:off x="4825550" y="254675"/>
            <a:ext cx="6886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2500"/>
              <a:buFont typeface="Play"/>
              <a:buNone/>
            </a:pPr>
            <a:r>
              <a:rPr b="1" lang="en-US" sz="2500">
                <a:solidFill>
                  <a:srgbClr val="0B1F33"/>
                </a:solidFill>
                <a:latin typeface="Play"/>
                <a:ea typeface="Play"/>
                <a:cs typeface="Play"/>
                <a:sym typeface="Play"/>
              </a:rPr>
              <a:t>METHODS II: Data constraints</a:t>
            </a:r>
            <a:endParaRPr sz="2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14"/>
          <p:cNvSpPr/>
          <p:nvPr/>
        </p:nvSpPr>
        <p:spPr>
          <a:xfrm>
            <a:off x="11430000" y="6656832"/>
            <a:ext cx="502800" cy="16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"/>
              <a:buFont typeface="Arial"/>
              <a:buNone/>
            </a:pPr>
            <a:r>
              <a:rPr lang="en-US" sz="7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26</a:t>
            </a:r>
            <a:endParaRPr sz="7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14"/>
          <p:cNvSpPr/>
          <p:nvPr/>
        </p:nvSpPr>
        <p:spPr>
          <a:xfrm>
            <a:off x="4825550" y="820150"/>
            <a:ext cx="6886800" cy="1992300"/>
          </a:xfrm>
          <a:prstGeom prst="rect">
            <a:avLst/>
          </a:prstGeom>
          <a:noFill/>
          <a:ln>
            <a:noFill/>
          </a:ln>
        </p:spPr>
        <p:txBody>
          <a:bodyPr anchorCtr="0" anchor="t" bIns="625" lIns="625" spcFirstLastPara="1" rIns="625" wrap="square" tIns="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900"/>
              <a:buFont typeface="Arial"/>
              <a:buNone/>
            </a:pPr>
            <a:r>
              <a:rPr lang="en-US" sz="1900">
                <a:solidFill>
                  <a:srgbClr val="0B1F33"/>
                </a:solidFill>
              </a:rPr>
              <a:t>All 278? XSFs published by the NOAA, spanning between 1996-07-31 and 2026-07-30, were initially considered. However, </a:t>
            </a:r>
            <a:r>
              <a:rPr lang="en-US" sz="1900">
                <a:solidFill>
                  <a:srgbClr val="0B1F33"/>
                </a:solidFill>
              </a:rPr>
              <a:t>this</a:t>
            </a:r>
            <a:r>
              <a:rPr lang="en-US" sz="1900">
                <a:solidFill>
                  <a:srgbClr val="0B1F33"/>
                </a:solidFill>
              </a:rPr>
              <a:t> was not possible because of the data availability of the American stations during that period (left).</a:t>
            </a:r>
            <a:endParaRPr sz="1900">
              <a:solidFill>
                <a:srgbClr val="0B1F33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900"/>
              <a:buFont typeface="Arial"/>
              <a:buNone/>
            </a:pPr>
            <a:r>
              <a:t/>
            </a:r>
            <a:endParaRPr sz="1900">
              <a:solidFill>
                <a:srgbClr val="0B1F33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900"/>
              <a:buFont typeface="Arial"/>
              <a:buNone/>
            </a:pPr>
            <a:r>
              <a:rPr lang="en-US" sz="1900">
                <a:solidFill>
                  <a:srgbClr val="0B1F33"/>
                </a:solidFill>
              </a:rPr>
              <a:t>To avoid a task that could otherwise take forever, we set the number of sampling stations to </a:t>
            </a:r>
            <a:r>
              <a:rPr b="1" lang="en-US" sz="1900">
                <a:solidFill>
                  <a:srgbClr val="0B1F33"/>
                </a:solidFill>
              </a:rPr>
              <a:t>6</a:t>
            </a:r>
            <a:r>
              <a:rPr lang="en-US" sz="1900">
                <a:solidFill>
                  <a:srgbClr val="0B1F33"/>
                </a:solidFill>
              </a:rPr>
              <a:t>.</a:t>
            </a:r>
            <a:endParaRPr sz="1900">
              <a:solidFill>
                <a:srgbClr val="0B1F33"/>
              </a:solidFill>
            </a:endParaRPr>
          </a:p>
        </p:txBody>
      </p:sp>
      <p:pic>
        <p:nvPicPr>
          <p:cNvPr id="208" name="Google Shape;208;p14" title="Figure_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2515" y="384487"/>
            <a:ext cx="4396059" cy="6034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14" title="Figure_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34400" y="2529600"/>
            <a:ext cx="3398398" cy="399994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0" name="Google Shape;210;p14"/>
          <p:cNvCxnSpPr/>
          <p:nvPr/>
        </p:nvCxnSpPr>
        <p:spPr>
          <a:xfrm>
            <a:off x="900125" y="1971675"/>
            <a:ext cx="2905200" cy="4800"/>
          </a:xfrm>
          <a:prstGeom prst="straightConnector1">
            <a:avLst/>
          </a:prstGeom>
          <a:noFill/>
          <a:ln cap="flat" cmpd="sng" w="38100">
            <a:solidFill>
              <a:srgbClr val="DC2626"/>
            </a:solidFill>
            <a:prstDash val="dash"/>
            <a:round/>
            <a:headEnd len="med" w="med" type="none"/>
            <a:tailEnd len="med" w="med" type="none"/>
          </a:ln>
        </p:spPr>
      </p:cxnSp>
      <p:sp>
        <p:nvSpPr>
          <p:cNvPr id="211" name="Google Shape;211;p14"/>
          <p:cNvSpPr/>
          <p:nvPr/>
        </p:nvSpPr>
        <p:spPr>
          <a:xfrm>
            <a:off x="4825550" y="3098825"/>
            <a:ext cx="3708900" cy="3238200"/>
          </a:xfrm>
          <a:prstGeom prst="rect">
            <a:avLst/>
          </a:prstGeom>
          <a:noFill/>
          <a:ln>
            <a:noFill/>
          </a:ln>
        </p:spPr>
        <p:txBody>
          <a:bodyPr anchorCtr="0" anchor="t" bIns="625" lIns="625" spcFirstLastPara="1" rIns="625" wrap="square" tIns="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900"/>
              <a:buFont typeface="Arial"/>
              <a:buNone/>
            </a:pPr>
            <a:r>
              <a:rPr lang="en-US" sz="1900">
                <a:solidFill>
                  <a:srgbClr val="0B1F33"/>
                </a:solidFill>
              </a:rPr>
              <a:t>Preference was given to stations located under the equatorial electrojet since the amplitude of SFEs tends to be higher there </a:t>
            </a:r>
            <a:r>
              <a:rPr lang="en-US" sz="1900">
                <a:solidFill>
                  <a:srgbClr val="0B1F33"/>
                </a:solidFill>
              </a:rPr>
              <a:t>[</a:t>
            </a:r>
            <a:r>
              <a:rPr lang="en-US" sz="1900">
                <a:solidFill>
                  <a:schemeClr val="hlink"/>
                </a:solidFill>
                <a:uFill>
                  <a:noFill/>
                </a:uFill>
                <a:hlinkClick r:id="rId5"/>
              </a:rPr>
              <a:t>6</a:t>
            </a:r>
            <a:r>
              <a:rPr lang="en-US" sz="1900">
                <a:solidFill>
                  <a:srgbClr val="0B1F33"/>
                </a:solidFill>
              </a:rPr>
              <a:t>]</a:t>
            </a:r>
            <a:r>
              <a:rPr lang="en-US" sz="1900">
                <a:solidFill>
                  <a:srgbClr val="0B1F33"/>
                </a:solidFill>
              </a:rPr>
              <a:t>: station </a:t>
            </a:r>
            <a:r>
              <a:rPr b="1" lang="en-US" sz="1900">
                <a:solidFill>
                  <a:srgbClr val="0B1F33"/>
                </a:solidFill>
              </a:rPr>
              <a:t>HUA </a:t>
            </a:r>
            <a:r>
              <a:rPr lang="en-US" sz="1900">
                <a:solidFill>
                  <a:srgbClr val="0B1F33"/>
                </a:solidFill>
              </a:rPr>
              <a:t>had to be necessarily included. This considerably constrained the sample size.</a:t>
            </a:r>
            <a:endParaRPr sz="1900">
              <a:solidFill>
                <a:srgbClr val="0B1F33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900"/>
              <a:buFont typeface="Arial"/>
              <a:buNone/>
            </a:pPr>
            <a:r>
              <a:t/>
            </a:r>
            <a:endParaRPr b="1" sz="1900">
              <a:solidFill>
                <a:srgbClr val="0B1F33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900"/>
              <a:buFont typeface="Arial"/>
              <a:buNone/>
            </a:pPr>
            <a:r>
              <a:rPr lang="en-US" sz="1900">
                <a:solidFill>
                  <a:srgbClr val="0B1F33"/>
                </a:solidFill>
              </a:rPr>
              <a:t>An even spatial distribution was also prioritized. The selected six stations are shown (right).</a:t>
            </a:r>
            <a:endParaRPr sz="1900">
              <a:solidFill>
                <a:srgbClr val="0B1F33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5"/>
          <p:cNvSpPr/>
          <p:nvPr/>
        </p:nvSpPr>
        <p:spPr>
          <a:xfrm>
            <a:off x="0" y="0"/>
            <a:ext cx="12191700" cy="146400"/>
          </a:xfrm>
          <a:prstGeom prst="rect">
            <a:avLst/>
          </a:prstGeom>
          <a:solidFill>
            <a:srgbClr val="F97316"/>
          </a:solidFill>
          <a:ln cap="flat" cmpd="sng" w="12700">
            <a:solidFill>
              <a:srgbClr val="F9731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15"/>
          <p:cNvSpPr/>
          <p:nvPr/>
        </p:nvSpPr>
        <p:spPr>
          <a:xfrm>
            <a:off x="0" y="6656832"/>
            <a:ext cx="12191700" cy="201300"/>
          </a:xfrm>
          <a:prstGeom prst="rect">
            <a:avLst/>
          </a:prstGeom>
          <a:solidFill>
            <a:srgbClr val="0B1F33"/>
          </a:solidFill>
          <a:ln cap="flat" cmpd="sng" w="12700">
            <a:solidFill>
              <a:srgbClr val="0B1F33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15"/>
          <p:cNvSpPr/>
          <p:nvPr/>
        </p:nvSpPr>
        <p:spPr>
          <a:xfrm>
            <a:off x="348026" y="344750"/>
            <a:ext cx="112095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2500"/>
              <a:buFont typeface="Play"/>
              <a:buNone/>
            </a:pPr>
            <a:r>
              <a:rPr b="1" lang="en-US" sz="2500">
                <a:solidFill>
                  <a:srgbClr val="0B1F33"/>
                </a:solidFill>
                <a:latin typeface="Play"/>
                <a:ea typeface="Play"/>
                <a:cs typeface="Play"/>
                <a:sym typeface="Play"/>
              </a:rPr>
              <a:t>METHODS III: SFE classification</a:t>
            </a:r>
            <a:endParaRPr sz="2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15"/>
          <p:cNvSpPr/>
          <p:nvPr/>
        </p:nvSpPr>
        <p:spPr>
          <a:xfrm>
            <a:off x="11430000" y="6656832"/>
            <a:ext cx="502800" cy="16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"/>
              <a:buFont typeface="Arial"/>
              <a:buNone/>
            </a:pPr>
            <a:r>
              <a:rPr lang="en-US" sz="7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26</a:t>
            </a:r>
            <a:endParaRPr sz="7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15"/>
          <p:cNvSpPr/>
          <p:nvPr/>
        </p:nvSpPr>
        <p:spPr>
          <a:xfrm>
            <a:off x="348025" y="1000300"/>
            <a:ext cx="11386800" cy="399000"/>
          </a:xfrm>
          <a:prstGeom prst="rect">
            <a:avLst/>
          </a:prstGeom>
          <a:noFill/>
          <a:ln>
            <a:noFill/>
          </a:ln>
        </p:spPr>
        <p:txBody>
          <a:bodyPr anchorCtr="0" anchor="t" bIns="625" lIns="625" spcFirstLastPara="1" rIns="625" wrap="square" tIns="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900"/>
              <a:buFont typeface="Arial"/>
              <a:buNone/>
            </a:pPr>
            <a:r>
              <a:rPr lang="en-US" sz="1900">
                <a:solidFill>
                  <a:srgbClr val="0B1F33"/>
                </a:solidFill>
              </a:rPr>
              <a:t>Clearly-shaped crochet-like SFEs are hardly observed. We needed to account for this in the ML model:</a:t>
            </a: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2" name="Google Shape;222;p15" title="Figure_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742207"/>
            <a:ext cx="4089123" cy="49146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15" title="Figure_4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89125" y="1742184"/>
            <a:ext cx="4089123" cy="49146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15" title="Figure_5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102550" y="1742184"/>
            <a:ext cx="4089123" cy="4914642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15"/>
          <p:cNvSpPr/>
          <p:nvPr/>
        </p:nvSpPr>
        <p:spPr>
          <a:xfrm>
            <a:off x="0" y="1485200"/>
            <a:ext cx="4089000" cy="399000"/>
          </a:xfrm>
          <a:prstGeom prst="rect">
            <a:avLst/>
          </a:prstGeom>
          <a:noFill/>
          <a:ln>
            <a:noFill/>
          </a:ln>
        </p:spPr>
        <p:txBody>
          <a:bodyPr anchorCtr="0" anchor="t" bIns="625" lIns="625" spcFirstLastPara="1" rIns="625" wrap="square" tIns="6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900"/>
              <a:buFont typeface="Arial"/>
              <a:buNone/>
            </a:pPr>
            <a:r>
              <a:rPr lang="en-US" sz="1900">
                <a:solidFill>
                  <a:srgbClr val="0B1F33"/>
                </a:solidFill>
              </a:rPr>
              <a:t>Positive (</a:t>
            </a:r>
            <a:r>
              <a:rPr b="1" lang="en-US" sz="1900">
                <a:solidFill>
                  <a:srgbClr val="0B1F33"/>
                </a:solidFill>
              </a:rPr>
              <a:t>P</a:t>
            </a:r>
            <a:r>
              <a:rPr lang="en-US" sz="1900">
                <a:solidFill>
                  <a:srgbClr val="0B1F33"/>
                </a:solidFill>
              </a:rPr>
              <a:t>): clear SFEs.</a:t>
            </a: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15"/>
          <p:cNvSpPr/>
          <p:nvPr/>
        </p:nvSpPr>
        <p:spPr>
          <a:xfrm>
            <a:off x="4089075" y="1485200"/>
            <a:ext cx="4089000" cy="399000"/>
          </a:xfrm>
          <a:prstGeom prst="rect">
            <a:avLst/>
          </a:prstGeom>
          <a:noFill/>
          <a:ln>
            <a:noFill/>
          </a:ln>
        </p:spPr>
        <p:txBody>
          <a:bodyPr anchorCtr="0" anchor="t" bIns="625" lIns="625" spcFirstLastPara="1" rIns="625" wrap="square" tIns="6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900"/>
              <a:buFont typeface="Arial"/>
              <a:buNone/>
            </a:pPr>
            <a:r>
              <a:rPr lang="en-US" sz="1900">
                <a:solidFill>
                  <a:srgbClr val="0B1F33"/>
                </a:solidFill>
              </a:rPr>
              <a:t>Dubious</a:t>
            </a:r>
            <a:r>
              <a:rPr lang="en-US" sz="1900">
                <a:solidFill>
                  <a:srgbClr val="0B1F33"/>
                </a:solidFill>
              </a:rPr>
              <a:t> (</a:t>
            </a:r>
            <a:r>
              <a:rPr b="1" lang="en-US" sz="1900">
                <a:solidFill>
                  <a:srgbClr val="0B1F33"/>
                </a:solidFill>
              </a:rPr>
              <a:t>D</a:t>
            </a:r>
            <a:r>
              <a:rPr lang="en-US" sz="1900">
                <a:solidFill>
                  <a:srgbClr val="0B1F33"/>
                </a:solidFill>
              </a:rPr>
              <a:t>): just candidate SFEs.</a:t>
            </a: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15"/>
          <p:cNvSpPr/>
          <p:nvPr/>
        </p:nvSpPr>
        <p:spPr>
          <a:xfrm>
            <a:off x="8178250" y="1485200"/>
            <a:ext cx="4013400" cy="399000"/>
          </a:xfrm>
          <a:prstGeom prst="rect">
            <a:avLst/>
          </a:prstGeom>
          <a:noFill/>
          <a:ln>
            <a:noFill/>
          </a:ln>
        </p:spPr>
        <p:txBody>
          <a:bodyPr anchorCtr="0" anchor="t" bIns="625" lIns="625" spcFirstLastPara="1" rIns="625" wrap="square" tIns="6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900"/>
              <a:buFont typeface="Arial"/>
              <a:buNone/>
            </a:pPr>
            <a:r>
              <a:rPr lang="en-US" sz="1900">
                <a:solidFill>
                  <a:srgbClr val="0B1F33"/>
                </a:solidFill>
              </a:rPr>
              <a:t>Negative</a:t>
            </a:r>
            <a:r>
              <a:rPr lang="en-US" sz="1900">
                <a:solidFill>
                  <a:srgbClr val="0B1F33"/>
                </a:solidFill>
              </a:rPr>
              <a:t> (</a:t>
            </a:r>
            <a:r>
              <a:rPr b="1" lang="en-US" sz="1900">
                <a:solidFill>
                  <a:srgbClr val="0B1F33"/>
                </a:solidFill>
              </a:rPr>
              <a:t>N</a:t>
            </a:r>
            <a:r>
              <a:rPr lang="en-US" sz="1900">
                <a:solidFill>
                  <a:srgbClr val="0B1F33"/>
                </a:solidFill>
              </a:rPr>
              <a:t>): no SFEs detected.</a:t>
            </a: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6"/>
          <p:cNvSpPr/>
          <p:nvPr/>
        </p:nvSpPr>
        <p:spPr>
          <a:xfrm>
            <a:off x="0" y="0"/>
            <a:ext cx="12191700" cy="146400"/>
          </a:xfrm>
          <a:prstGeom prst="rect">
            <a:avLst/>
          </a:prstGeom>
          <a:solidFill>
            <a:srgbClr val="F97316"/>
          </a:solidFill>
          <a:ln cap="flat" cmpd="sng" w="12700">
            <a:solidFill>
              <a:srgbClr val="F9731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16"/>
          <p:cNvSpPr/>
          <p:nvPr/>
        </p:nvSpPr>
        <p:spPr>
          <a:xfrm>
            <a:off x="0" y="6656832"/>
            <a:ext cx="12191700" cy="201300"/>
          </a:xfrm>
          <a:prstGeom prst="rect">
            <a:avLst/>
          </a:prstGeom>
          <a:solidFill>
            <a:srgbClr val="0B1F33"/>
          </a:solidFill>
          <a:ln cap="flat" cmpd="sng" w="12700">
            <a:solidFill>
              <a:srgbClr val="0B1F33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16"/>
          <p:cNvSpPr/>
          <p:nvPr/>
        </p:nvSpPr>
        <p:spPr>
          <a:xfrm>
            <a:off x="512750" y="254675"/>
            <a:ext cx="11199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2500"/>
              <a:buFont typeface="Play"/>
              <a:buNone/>
            </a:pPr>
            <a:r>
              <a:rPr b="1" lang="en-US" sz="2500">
                <a:solidFill>
                  <a:srgbClr val="0B1F33"/>
                </a:solidFill>
                <a:latin typeface="Play"/>
                <a:ea typeface="Play"/>
                <a:cs typeface="Play"/>
                <a:sym typeface="Play"/>
              </a:rPr>
              <a:t>METHODS </a:t>
            </a:r>
            <a:r>
              <a:rPr b="1" lang="en-US" sz="2500">
                <a:solidFill>
                  <a:srgbClr val="0B1F33"/>
                </a:solidFill>
                <a:latin typeface="Play"/>
                <a:ea typeface="Play"/>
                <a:cs typeface="Play"/>
                <a:sym typeface="Play"/>
              </a:rPr>
              <a:t>IV: The final sample</a:t>
            </a:r>
            <a:endParaRPr sz="2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16"/>
          <p:cNvSpPr/>
          <p:nvPr/>
        </p:nvSpPr>
        <p:spPr>
          <a:xfrm>
            <a:off x="11430000" y="6656832"/>
            <a:ext cx="502800" cy="16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"/>
              <a:buFont typeface="Arial"/>
              <a:buNone/>
            </a:pPr>
            <a:r>
              <a:rPr lang="en-US" sz="7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26</a:t>
            </a:r>
            <a:endParaRPr sz="7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16"/>
          <p:cNvSpPr/>
          <p:nvPr/>
        </p:nvSpPr>
        <p:spPr>
          <a:xfrm>
            <a:off x="512625" y="820150"/>
            <a:ext cx="11199600" cy="1992300"/>
          </a:xfrm>
          <a:prstGeom prst="rect">
            <a:avLst/>
          </a:prstGeom>
          <a:noFill/>
          <a:ln>
            <a:noFill/>
          </a:ln>
        </p:spPr>
        <p:txBody>
          <a:bodyPr anchorCtr="0" anchor="t" bIns="625" lIns="625" spcFirstLastPara="1" rIns="625" wrap="square" tIns="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900"/>
              <a:buFont typeface="Arial"/>
              <a:buNone/>
            </a:pPr>
            <a:r>
              <a:rPr lang="en-US" sz="1900">
                <a:solidFill>
                  <a:srgbClr val="0B1F33"/>
                </a:solidFill>
              </a:rPr>
              <a:t>A total of 268? XSFs and their corresponding geomagnetic data were considered to train our ML model. </a:t>
            </a:r>
            <a:endParaRPr sz="1900">
              <a:solidFill>
                <a:srgbClr val="0B1F33"/>
              </a:solidFill>
            </a:endParaRPr>
          </a:p>
        </p:txBody>
      </p:sp>
      <p:pic>
        <p:nvPicPr>
          <p:cNvPr id="238" name="Google Shape;23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70125" y="1274625"/>
            <a:ext cx="8451426" cy="5067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7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F97316"/>
          </a:solidFill>
          <a:ln cap="flat" cmpd="sng" w="12700">
            <a:solidFill>
              <a:srgbClr val="F9731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17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0B1F33"/>
          </a:solidFill>
          <a:ln cap="flat" cmpd="sng" w="12700">
            <a:solidFill>
              <a:srgbClr val="0B1F33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17"/>
          <p:cNvSpPr/>
          <p:nvPr/>
        </p:nvSpPr>
        <p:spPr>
          <a:xfrm>
            <a:off x="502920" y="347472"/>
            <a:ext cx="87782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2500"/>
              <a:buFont typeface="Play"/>
              <a:buNone/>
            </a:pPr>
            <a:r>
              <a:rPr b="1" lang="en-US" sz="2500">
                <a:solidFill>
                  <a:srgbClr val="0B1F33"/>
                </a:solidFill>
                <a:latin typeface="Play"/>
                <a:ea typeface="Play"/>
                <a:cs typeface="Play"/>
                <a:sym typeface="Play"/>
              </a:rPr>
              <a:t>Formulación ML: clasificación supervisada</a:t>
            </a:r>
            <a:endParaRPr sz="2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17"/>
          <p:cNvSpPr/>
          <p:nvPr/>
        </p:nvSpPr>
        <p:spPr>
          <a:xfrm>
            <a:off x="9281160" y="411480"/>
            <a:ext cx="23774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97316"/>
              </a:buClr>
              <a:buSzPts val="850"/>
              <a:buFont typeface="Arial"/>
              <a:buNone/>
            </a:pPr>
            <a:r>
              <a:rPr b="1" lang="en-US" sz="850">
                <a:solidFill>
                  <a:srgbClr val="F97316"/>
                </a:solidFill>
                <a:latin typeface="Arial"/>
                <a:ea typeface="Arial"/>
                <a:cs typeface="Arial"/>
                <a:sym typeface="Arial"/>
              </a:rPr>
              <a:t>MODELOS</a:t>
            </a:r>
            <a:endParaRPr sz="8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17"/>
          <p:cNvSpPr/>
          <p:nvPr/>
        </p:nvSpPr>
        <p:spPr>
          <a:xfrm>
            <a:off x="11430000" y="6656832"/>
            <a:ext cx="50292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"/>
              <a:buFont typeface="Arial"/>
              <a:buNone/>
            </a:pPr>
            <a:r>
              <a:rPr lang="en-US" sz="7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21</a:t>
            </a:r>
            <a:endParaRPr sz="7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17"/>
          <p:cNvSpPr/>
          <p:nvPr/>
        </p:nvSpPr>
        <p:spPr>
          <a:xfrm>
            <a:off x="594360" y="1143000"/>
            <a:ext cx="1661160" cy="658368"/>
          </a:xfrm>
          <a:prstGeom prst="roundRect">
            <a:avLst>
              <a:gd fmla="val 13889" name="adj"/>
            </a:avLst>
          </a:prstGeom>
          <a:solidFill>
            <a:srgbClr val="FFFFFF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17"/>
          <p:cNvSpPr/>
          <p:nvPr/>
        </p:nvSpPr>
        <p:spPr>
          <a:xfrm>
            <a:off x="667512" y="1335024"/>
            <a:ext cx="1514856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000"/>
              <a:buFont typeface="Arial"/>
              <a:buNone/>
            </a:pPr>
            <a:r>
              <a:rPr b="1" lang="en-US" sz="10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Muestra evento-estación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51" name="Google Shape;251;p17"/>
          <p:cNvCxnSpPr/>
          <p:nvPr/>
        </p:nvCxnSpPr>
        <p:spPr>
          <a:xfrm>
            <a:off x="2292096" y="1472184"/>
            <a:ext cx="128016" cy="0"/>
          </a:xfrm>
          <a:prstGeom prst="straightConnector1">
            <a:avLst/>
          </a:prstGeom>
          <a:noFill/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52" name="Google Shape;252;p17"/>
          <p:cNvSpPr/>
          <p:nvPr/>
        </p:nvSpPr>
        <p:spPr>
          <a:xfrm>
            <a:off x="2456688" y="1143000"/>
            <a:ext cx="1661160" cy="658368"/>
          </a:xfrm>
          <a:prstGeom prst="roundRect">
            <a:avLst>
              <a:gd fmla="val 13889" name="adj"/>
            </a:avLst>
          </a:prstGeom>
          <a:solidFill>
            <a:srgbClr val="FFFFFF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17"/>
          <p:cNvSpPr/>
          <p:nvPr/>
        </p:nvSpPr>
        <p:spPr>
          <a:xfrm>
            <a:off x="2529840" y="1335024"/>
            <a:ext cx="1514856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000"/>
              <a:buFont typeface="Arial"/>
              <a:buNone/>
            </a:pPr>
            <a:r>
              <a:rPr b="1" lang="en-US" sz="10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117 variables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54" name="Google Shape;254;p17"/>
          <p:cNvCxnSpPr/>
          <p:nvPr/>
        </p:nvCxnSpPr>
        <p:spPr>
          <a:xfrm>
            <a:off x="4154424" y="1472184"/>
            <a:ext cx="128016" cy="0"/>
          </a:xfrm>
          <a:prstGeom prst="straightConnector1">
            <a:avLst/>
          </a:prstGeom>
          <a:noFill/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55" name="Google Shape;255;p17"/>
          <p:cNvSpPr/>
          <p:nvPr/>
        </p:nvSpPr>
        <p:spPr>
          <a:xfrm>
            <a:off x="4319016" y="1143000"/>
            <a:ext cx="1661160" cy="658368"/>
          </a:xfrm>
          <a:prstGeom prst="roundRect">
            <a:avLst>
              <a:gd fmla="val 13889" name="adj"/>
            </a:avLst>
          </a:prstGeom>
          <a:solidFill>
            <a:srgbClr val="FFFFFF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17"/>
          <p:cNvSpPr/>
          <p:nvPr/>
        </p:nvSpPr>
        <p:spPr>
          <a:xfrm>
            <a:off x="4392168" y="1335024"/>
            <a:ext cx="1514856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000"/>
              <a:buFont typeface="Arial"/>
              <a:buNone/>
            </a:pPr>
            <a:r>
              <a:rPr b="1" lang="en-US" sz="10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Etiqueta experta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57" name="Google Shape;257;p17"/>
          <p:cNvCxnSpPr/>
          <p:nvPr/>
        </p:nvCxnSpPr>
        <p:spPr>
          <a:xfrm>
            <a:off x="6016752" y="1472184"/>
            <a:ext cx="128016" cy="0"/>
          </a:xfrm>
          <a:prstGeom prst="straightConnector1">
            <a:avLst/>
          </a:prstGeom>
          <a:noFill/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58" name="Google Shape;258;p17"/>
          <p:cNvSpPr/>
          <p:nvPr/>
        </p:nvSpPr>
        <p:spPr>
          <a:xfrm>
            <a:off x="6181344" y="1143000"/>
            <a:ext cx="1661160" cy="658368"/>
          </a:xfrm>
          <a:prstGeom prst="roundRect">
            <a:avLst>
              <a:gd fmla="val 13889" name="adj"/>
            </a:avLst>
          </a:prstGeom>
          <a:solidFill>
            <a:srgbClr val="FFFFFF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17"/>
          <p:cNvSpPr/>
          <p:nvPr/>
        </p:nvSpPr>
        <p:spPr>
          <a:xfrm>
            <a:off x="6254496" y="1335024"/>
            <a:ext cx="1514856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000"/>
              <a:buFont typeface="Arial"/>
              <a:buNone/>
            </a:pPr>
            <a:r>
              <a:rPr b="1" lang="en-US" sz="10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Modelo no lineal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60" name="Google Shape;260;p17"/>
          <p:cNvCxnSpPr/>
          <p:nvPr/>
        </p:nvCxnSpPr>
        <p:spPr>
          <a:xfrm>
            <a:off x="7879080" y="1472184"/>
            <a:ext cx="128016" cy="0"/>
          </a:xfrm>
          <a:prstGeom prst="straightConnector1">
            <a:avLst/>
          </a:prstGeom>
          <a:noFill/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61" name="Google Shape;261;p17"/>
          <p:cNvSpPr/>
          <p:nvPr/>
        </p:nvSpPr>
        <p:spPr>
          <a:xfrm>
            <a:off x="8043672" y="1143000"/>
            <a:ext cx="1661160" cy="658368"/>
          </a:xfrm>
          <a:prstGeom prst="roundRect">
            <a:avLst>
              <a:gd fmla="val 13889" name="adj"/>
            </a:avLst>
          </a:prstGeom>
          <a:solidFill>
            <a:srgbClr val="FFFFFF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17"/>
          <p:cNvSpPr/>
          <p:nvPr/>
        </p:nvSpPr>
        <p:spPr>
          <a:xfrm>
            <a:off x="8116824" y="1335024"/>
            <a:ext cx="1514856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000"/>
              <a:buFont typeface="Arial"/>
              <a:buNone/>
            </a:pPr>
            <a:r>
              <a:rPr b="1" lang="en-US" sz="10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Probabilidad SFE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63" name="Google Shape;263;p17"/>
          <p:cNvCxnSpPr/>
          <p:nvPr/>
        </p:nvCxnSpPr>
        <p:spPr>
          <a:xfrm>
            <a:off x="9741408" y="1472184"/>
            <a:ext cx="128016" cy="0"/>
          </a:xfrm>
          <a:prstGeom prst="straightConnector1">
            <a:avLst/>
          </a:prstGeom>
          <a:noFill/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64" name="Google Shape;264;p17"/>
          <p:cNvSpPr/>
          <p:nvPr/>
        </p:nvSpPr>
        <p:spPr>
          <a:xfrm>
            <a:off x="9906000" y="1143000"/>
            <a:ext cx="1661160" cy="658368"/>
          </a:xfrm>
          <a:prstGeom prst="roundRect">
            <a:avLst>
              <a:gd fmla="val 13889" name="adj"/>
            </a:avLst>
          </a:prstGeom>
          <a:solidFill>
            <a:srgbClr val="FFFFFF"/>
          </a:solidFill>
          <a:ln cap="flat" cmpd="sng" w="12700">
            <a:solidFill>
              <a:srgbClr val="1D4E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17"/>
          <p:cNvSpPr/>
          <p:nvPr/>
        </p:nvSpPr>
        <p:spPr>
          <a:xfrm>
            <a:off x="9979152" y="1335024"/>
            <a:ext cx="1514856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D4ED8"/>
              </a:buClr>
              <a:buSzPts val="1000"/>
              <a:buFont typeface="Arial"/>
              <a:buNone/>
            </a:pPr>
            <a:r>
              <a:rPr b="1" lang="en-US" sz="1000">
                <a:solidFill>
                  <a:srgbClr val="1D4ED8"/>
                </a:solidFill>
                <a:latin typeface="Arial"/>
                <a:ea typeface="Arial"/>
                <a:cs typeface="Arial"/>
                <a:sym typeface="Arial"/>
              </a:rPr>
              <a:t>Umbral operativo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17"/>
          <p:cNvSpPr/>
          <p:nvPr/>
        </p:nvSpPr>
        <p:spPr>
          <a:xfrm>
            <a:off x="822960" y="2286000"/>
            <a:ext cx="219456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625" lIns="625" spcFirstLastPara="1" rIns="625" wrap="square" tIns="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97316"/>
              </a:buClr>
              <a:buSzPts val="1400"/>
              <a:buFont typeface="Arial"/>
              <a:buNone/>
            </a:pPr>
            <a:r>
              <a:rPr b="1" lang="en-US" sz="1400">
                <a:solidFill>
                  <a:srgbClr val="F97316"/>
                </a:solidFill>
                <a:latin typeface="Arial"/>
                <a:ea typeface="Arial"/>
                <a:cs typeface="Arial"/>
                <a:sym typeface="Arial"/>
              </a:rPr>
              <a:t>Entrada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17"/>
          <p:cNvSpPr/>
          <p:nvPr/>
        </p:nvSpPr>
        <p:spPr>
          <a:xfrm>
            <a:off x="868680" y="2651760"/>
            <a:ext cx="3200400" cy="2011680"/>
          </a:xfrm>
          <a:prstGeom prst="rect">
            <a:avLst/>
          </a:prstGeom>
          <a:noFill/>
          <a:ln>
            <a:noFill/>
          </a:ln>
        </p:spPr>
        <p:txBody>
          <a:bodyPr anchorCtr="0" anchor="t" bIns="625" lIns="625" spcFirstLastPara="1" rIns="625" wrap="square" tIns="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Descriptores de fulguración.</a:t>
            </a:r>
            <a:br>
              <a:rPr lang="en-US" sz="150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</a:b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Geometría solar.</a:t>
            </a:r>
            <a:br>
              <a:rPr lang="en-US" sz="150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</a:b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Estadísticos del magnetograma H.</a:t>
            </a:r>
            <a:br>
              <a:rPr lang="en-US" sz="150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</a:b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Correlaciones entre estaciones.</a:t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17"/>
          <p:cNvSpPr/>
          <p:nvPr/>
        </p:nvSpPr>
        <p:spPr>
          <a:xfrm>
            <a:off x="4572000" y="2286000"/>
            <a:ext cx="219456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625" lIns="625" spcFirstLastPara="1" rIns="625" wrap="square" tIns="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97316"/>
              </a:buClr>
              <a:buSzPts val="1400"/>
              <a:buFont typeface="Arial"/>
              <a:buNone/>
            </a:pPr>
            <a:r>
              <a:rPr b="1" lang="en-US" sz="1400">
                <a:solidFill>
                  <a:srgbClr val="F97316"/>
                </a:solidFill>
                <a:latin typeface="Arial"/>
                <a:ea typeface="Arial"/>
                <a:cs typeface="Arial"/>
                <a:sym typeface="Arial"/>
              </a:rPr>
              <a:t>Salida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17"/>
          <p:cNvSpPr/>
          <p:nvPr/>
        </p:nvSpPr>
        <p:spPr>
          <a:xfrm>
            <a:off x="4617720" y="2651760"/>
            <a:ext cx="3200400" cy="2011680"/>
          </a:xfrm>
          <a:prstGeom prst="rect">
            <a:avLst/>
          </a:prstGeom>
          <a:noFill/>
          <a:ln>
            <a:noFill/>
          </a:ln>
        </p:spPr>
        <p:txBody>
          <a:bodyPr anchorCtr="0" anchor="t" bIns="625" lIns="625" spcFirstLastPara="1" rIns="625" wrap="square" tIns="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Probabilidad de SFE.</a:t>
            </a:r>
            <a:br>
              <a:rPr lang="en-US" sz="150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</a:b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Etiqueta final N/P.</a:t>
            </a:r>
            <a:br>
              <a:rPr lang="en-US" sz="150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</a:b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Umbral configurable para operación.</a:t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17"/>
          <p:cNvSpPr/>
          <p:nvPr/>
        </p:nvSpPr>
        <p:spPr>
          <a:xfrm>
            <a:off x="7827264" y="2112264"/>
            <a:ext cx="3182112" cy="2496312"/>
          </a:xfrm>
          <a:prstGeom prst="roundRect">
            <a:avLst>
              <a:gd fmla="val 2930" name="adj"/>
            </a:avLst>
          </a:prstGeom>
          <a:solidFill>
            <a:srgbClr val="FFFFFF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mnt/data/figures/fig6_tsne.png" id="271" name="Google Shape;271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63840" y="2157743"/>
            <a:ext cx="3108960" cy="2405353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17"/>
          <p:cNvSpPr/>
          <p:nvPr/>
        </p:nvSpPr>
        <p:spPr>
          <a:xfrm>
            <a:off x="7863840" y="4626864"/>
            <a:ext cx="310896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820"/>
              <a:buFont typeface="Arial"/>
              <a:buNone/>
            </a:pPr>
            <a:r>
              <a:rPr lang="en-US" sz="82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Estructura no lineal de las clases</a:t>
            </a:r>
            <a:endParaRPr sz="82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17"/>
          <p:cNvSpPr/>
          <p:nvPr/>
        </p:nvSpPr>
        <p:spPr>
          <a:xfrm>
            <a:off x="3657600" y="5166348"/>
            <a:ext cx="4663500" cy="921900"/>
          </a:xfrm>
          <a:prstGeom prst="roundRect">
            <a:avLst>
              <a:gd fmla="val 15000" name="adj"/>
            </a:avLst>
          </a:prstGeom>
          <a:solidFill>
            <a:srgbClr val="FFFFFF"/>
          </a:solidFill>
          <a:ln cap="flat" cmpd="sng" w="12700">
            <a:solidFill>
              <a:srgbClr val="0F76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p17"/>
          <p:cNvSpPr/>
          <p:nvPr/>
        </p:nvSpPr>
        <p:spPr>
          <a:xfrm>
            <a:off x="3657600" y="5166348"/>
            <a:ext cx="73200" cy="921900"/>
          </a:xfrm>
          <a:prstGeom prst="rect">
            <a:avLst/>
          </a:prstGeom>
          <a:solidFill>
            <a:srgbClr val="0F766E"/>
          </a:solidFill>
          <a:ln cap="flat" cmpd="sng" w="12700">
            <a:solidFill>
              <a:srgbClr val="0F766E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17"/>
          <p:cNvSpPr/>
          <p:nvPr/>
        </p:nvSpPr>
        <p:spPr>
          <a:xfrm>
            <a:off x="3840480" y="5303520"/>
            <a:ext cx="4343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300"/>
              <a:buFont typeface="Arial"/>
              <a:buNone/>
            </a:pPr>
            <a:r>
              <a:rPr b="1" lang="en-US" sz="13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Razón para modelos no lineales</a:t>
            </a:r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17"/>
          <p:cNvSpPr/>
          <p:nvPr/>
        </p:nvSpPr>
        <p:spPr>
          <a:xfrm>
            <a:off x="3840480" y="5669280"/>
            <a:ext cx="4343400" cy="137160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La frontera entre N y P no parece lineal; hay solapamiento y separación parcial.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8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F97316"/>
          </a:solidFill>
          <a:ln cap="flat" cmpd="sng" w="12700">
            <a:solidFill>
              <a:srgbClr val="F9731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18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0B1F33"/>
          </a:solidFill>
          <a:ln cap="flat" cmpd="sng" w="12700">
            <a:solidFill>
              <a:srgbClr val="0B1F33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p18"/>
          <p:cNvSpPr/>
          <p:nvPr/>
        </p:nvSpPr>
        <p:spPr>
          <a:xfrm>
            <a:off x="502920" y="347472"/>
            <a:ext cx="87782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2500"/>
              <a:buFont typeface="Play"/>
              <a:buNone/>
            </a:pPr>
            <a:r>
              <a:rPr b="1" lang="en-US" sz="2500">
                <a:solidFill>
                  <a:srgbClr val="0B1F33"/>
                </a:solidFill>
                <a:latin typeface="Play"/>
                <a:ea typeface="Play"/>
                <a:cs typeface="Play"/>
                <a:sym typeface="Play"/>
              </a:rPr>
              <a:t>Pipeline reproducible de cinco fases</a:t>
            </a:r>
            <a:endParaRPr sz="2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18"/>
          <p:cNvSpPr/>
          <p:nvPr/>
        </p:nvSpPr>
        <p:spPr>
          <a:xfrm>
            <a:off x="9281160" y="411480"/>
            <a:ext cx="23774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97316"/>
              </a:buClr>
              <a:buSzPts val="850"/>
              <a:buFont typeface="Arial"/>
              <a:buNone/>
            </a:pPr>
            <a:r>
              <a:rPr b="1" lang="en-US" sz="850">
                <a:solidFill>
                  <a:srgbClr val="F97316"/>
                </a:solidFill>
                <a:latin typeface="Arial"/>
                <a:ea typeface="Arial"/>
                <a:cs typeface="Arial"/>
                <a:sym typeface="Arial"/>
              </a:rPr>
              <a:t>MODELOS</a:t>
            </a:r>
            <a:endParaRPr sz="8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18"/>
          <p:cNvSpPr/>
          <p:nvPr/>
        </p:nvSpPr>
        <p:spPr>
          <a:xfrm>
            <a:off x="11430000" y="6656832"/>
            <a:ext cx="50292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"/>
              <a:buFont typeface="Arial"/>
              <a:buNone/>
            </a:pPr>
            <a:r>
              <a:rPr lang="en-US" sz="7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22</a:t>
            </a:r>
            <a:endParaRPr sz="7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18"/>
          <p:cNvSpPr/>
          <p:nvPr/>
        </p:nvSpPr>
        <p:spPr>
          <a:xfrm>
            <a:off x="649224" y="923544"/>
            <a:ext cx="5468112" cy="5056632"/>
          </a:xfrm>
          <a:prstGeom prst="roundRect">
            <a:avLst>
              <a:gd fmla="val 1447" name="adj"/>
            </a:avLst>
          </a:prstGeom>
          <a:solidFill>
            <a:srgbClr val="FFFFFF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mnt/data/figures/table3_workflow.png" id="288" name="Google Shape;288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5800" y="1587242"/>
            <a:ext cx="5394960" cy="3729235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18"/>
          <p:cNvSpPr/>
          <p:nvPr/>
        </p:nvSpPr>
        <p:spPr>
          <a:xfrm>
            <a:off x="685800" y="5998464"/>
            <a:ext cx="539496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820"/>
              <a:buFont typeface="Arial"/>
              <a:buNone/>
            </a:pPr>
            <a:r>
              <a:rPr lang="en-US" sz="82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Resumen reproducible del workflow binario</a:t>
            </a:r>
            <a:endParaRPr sz="82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18"/>
          <p:cNvSpPr/>
          <p:nvPr/>
        </p:nvSpPr>
        <p:spPr>
          <a:xfrm>
            <a:off x="6492240" y="1188720"/>
            <a:ext cx="799186" cy="658368"/>
          </a:xfrm>
          <a:prstGeom prst="roundRect">
            <a:avLst>
              <a:gd fmla="val 13889" name="adj"/>
            </a:avLst>
          </a:prstGeom>
          <a:solidFill>
            <a:srgbClr val="FFFFFF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18"/>
          <p:cNvSpPr/>
          <p:nvPr/>
        </p:nvSpPr>
        <p:spPr>
          <a:xfrm>
            <a:off x="6565392" y="1380744"/>
            <a:ext cx="652882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000"/>
              <a:buFont typeface="Arial"/>
              <a:buNone/>
            </a:pPr>
            <a:r>
              <a:rPr b="1" lang="en-US" sz="10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1. Preprocesar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92" name="Google Shape;292;p18"/>
          <p:cNvCxnSpPr/>
          <p:nvPr/>
        </p:nvCxnSpPr>
        <p:spPr>
          <a:xfrm>
            <a:off x="7328002" y="1517904"/>
            <a:ext cx="128016" cy="0"/>
          </a:xfrm>
          <a:prstGeom prst="straightConnector1">
            <a:avLst/>
          </a:prstGeom>
          <a:noFill/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93" name="Google Shape;293;p18"/>
          <p:cNvSpPr/>
          <p:nvPr/>
        </p:nvSpPr>
        <p:spPr>
          <a:xfrm>
            <a:off x="7492594" y="1188720"/>
            <a:ext cx="799186" cy="658368"/>
          </a:xfrm>
          <a:prstGeom prst="roundRect">
            <a:avLst>
              <a:gd fmla="val 13889" name="adj"/>
            </a:avLst>
          </a:prstGeom>
          <a:solidFill>
            <a:srgbClr val="FFFFFF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p18"/>
          <p:cNvSpPr/>
          <p:nvPr/>
        </p:nvSpPr>
        <p:spPr>
          <a:xfrm>
            <a:off x="7565746" y="1380744"/>
            <a:ext cx="652882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000"/>
              <a:buFont typeface="Arial"/>
              <a:buNone/>
            </a:pPr>
            <a:r>
              <a:rPr b="1" lang="en-US" sz="10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2. Features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95" name="Google Shape;295;p18"/>
          <p:cNvCxnSpPr/>
          <p:nvPr/>
        </p:nvCxnSpPr>
        <p:spPr>
          <a:xfrm>
            <a:off x="8328355" y="1517904"/>
            <a:ext cx="128016" cy="0"/>
          </a:xfrm>
          <a:prstGeom prst="straightConnector1">
            <a:avLst/>
          </a:prstGeom>
          <a:noFill/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96" name="Google Shape;296;p18"/>
          <p:cNvSpPr/>
          <p:nvPr/>
        </p:nvSpPr>
        <p:spPr>
          <a:xfrm>
            <a:off x="8492947" y="1188720"/>
            <a:ext cx="799186" cy="658368"/>
          </a:xfrm>
          <a:prstGeom prst="roundRect">
            <a:avLst>
              <a:gd fmla="val 13889" name="adj"/>
            </a:avLst>
          </a:prstGeom>
          <a:solidFill>
            <a:srgbClr val="FFFFFF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p18"/>
          <p:cNvSpPr/>
          <p:nvPr/>
        </p:nvSpPr>
        <p:spPr>
          <a:xfrm>
            <a:off x="8566099" y="1380744"/>
            <a:ext cx="652882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000"/>
              <a:buFont typeface="Arial"/>
              <a:buNone/>
            </a:pPr>
            <a:r>
              <a:rPr b="1" lang="en-US" sz="10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3. Modelar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98" name="Google Shape;298;p18"/>
          <p:cNvCxnSpPr/>
          <p:nvPr/>
        </p:nvCxnSpPr>
        <p:spPr>
          <a:xfrm>
            <a:off x="9328709" y="1517904"/>
            <a:ext cx="128016" cy="0"/>
          </a:xfrm>
          <a:prstGeom prst="straightConnector1">
            <a:avLst/>
          </a:prstGeom>
          <a:noFill/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99" name="Google Shape;299;p18"/>
          <p:cNvSpPr/>
          <p:nvPr/>
        </p:nvSpPr>
        <p:spPr>
          <a:xfrm>
            <a:off x="9493301" y="1188720"/>
            <a:ext cx="799186" cy="658368"/>
          </a:xfrm>
          <a:prstGeom prst="roundRect">
            <a:avLst>
              <a:gd fmla="val 13889" name="adj"/>
            </a:avLst>
          </a:prstGeom>
          <a:solidFill>
            <a:srgbClr val="FFFFFF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p18"/>
          <p:cNvSpPr/>
          <p:nvPr/>
        </p:nvSpPr>
        <p:spPr>
          <a:xfrm>
            <a:off x="9566453" y="1380744"/>
            <a:ext cx="652882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000"/>
              <a:buFont typeface="Arial"/>
              <a:buNone/>
            </a:pPr>
            <a:r>
              <a:rPr b="1" lang="en-US" sz="10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4. Evaluar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01" name="Google Shape;301;p18"/>
          <p:cNvCxnSpPr/>
          <p:nvPr/>
        </p:nvCxnSpPr>
        <p:spPr>
          <a:xfrm>
            <a:off x="10329062" y="1517904"/>
            <a:ext cx="128016" cy="0"/>
          </a:xfrm>
          <a:prstGeom prst="straightConnector1">
            <a:avLst/>
          </a:prstGeom>
          <a:noFill/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302" name="Google Shape;302;p18"/>
          <p:cNvSpPr/>
          <p:nvPr/>
        </p:nvSpPr>
        <p:spPr>
          <a:xfrm>
            <a:off x="10493654" y="1188720"/>
            <a:ext cx="799186" cy="658368"/>
          </a:xfrm>
          <a:prstGeom prst="roundRect">
            <a:avLst>
              <a:gd fmla="val 13889" name="adj"/>
            </a:avLst>
          </a:prstGeom>
          <a:solidFill>
            <a:srgbClr val="FFFFFF"/>
          </a:solidFill>
          <a:ln cap="flat" cmpd="sng" w="12700">
            <a:solidFill>
              <a:srgbClr val="F9731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p18"/>
          <p:cNvSpPr/>
          <p:nvPr/>
        </p:nvSpPr>
        <p:spPr>
          <a:xfrm>
            <a:off x="10566806" y="1380744"/>
            <a:ext cx="652882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97316"/>
              </a:buClr>
              <a:buSzPts val="1000"/>
              <a:buFont typeface="Arial"/>
              <a:buNone/>
            </a:pPr>
            <a:r>
              <a:rPr b="1" lang="en-US" sz="1000">
                <a:solidFill>
                  <a:srgbClr val="F97316"/>
                </a:solidFill>
                <a:latin typeface="Arial"/>
                <a:ea typeface="Arial"/>
                <a:cs typeface="Arial"/>
                <a:sym typeface="Arial"/>
              </a:rPr>
              <a:t>5. Optimizar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18"/>
          <p:cNvSpPr/>
          <p:nvPr/>
        </p:nvSpPr>
        <p:spPr>
          <a:xfrm>
            <a:off x="6537960" y="2331720"/>
            <a:ext cx="4480560" cy="914400"/>
          </a:xfrm>
          <a:prstGeom prst="roundRect">
            <a:avLst>
              <a:gd fmla="val 12000" name="adj"/>
            </a:avLst>
          </a:prstGeom>
          <a:solidFill>
            <a:srgbClr val="FFFFFF"/>
          </a:solidFill>
          <a:ln cap="flat" cmpd="sng" w="12700">
            <a:solidFill>
              <a:srgbClr val="1D4E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18"/>
          <p:cNvSpPr/>
          <p:nvPr/>
        </p:nvSpPr>
        <p:spPr>
          <a:xfrm>
            <a:off x="6537960" y="2331720"/>
            <a:ext cx="73152" cy="914400"/>
          </a:xfrm>
          <a:prstGeom prst="rect">
            <a:avLst/>
          </a:prstGeom>
          <a:solidFill>
            <a:srgbClr val="1D4ED8"/>
          </a:solidFill>
          <a:ln cap="flat" cmpd="sng" w="12700">
            <a:solidFill>
              <a:srgbClr val="1D4ED8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18"/>
          <p:cNvSpPr/>
          <p:nvPr/>
        </p:nvSpPr>
        <p:spPr>
          <a:xfrm>
            <a:off x="6720840" y="2468880"/>
            <a:ext cx="41605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300"/>
              <a:buFont typeface="Arial"/>
              <a:buNone/>
            </a:pPr>
            <a:r>
              <a:rPr b="1" lang="en-US" sz="13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Preprocesamiento</a:t>
            </a:r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18"/>
          <p:cNvSpPr/>
          <p:nvPr/>
        </p:nvSpPr>
        <p:spPr>
          <a:xfrm>
            <a:off x="6720840" y="2834640"/>
            <a:ext cx="4160520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±∞ a NaN, imputación mediana, eliminación de constantes y estandarización z-score.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18"/>
          <p:cNvSpPr/>
          <p:nvPr/>
        </p:nvSpPr>
        <p:spPr>
          <a:xfrm>
            <a:off x="6537960" y="3474720"/>
            <a:ext cx="4480560" cy="822960"/>
          </a:xfrm>
          <a:prstGeom prst="roundRect">
            <a:avLst>
              <a:gd fmla="val 13333" name="adj"/>
            </a:avLst>
          </a:prstGeom>
          <a:solidFill>
            <a:srgbClr val="FFFFFF"/>
          </a:solidFill>
          <a:ln cap="flat" cmpd="sng" w="12700">
            <a:solidFill>
              <a:srgbClr val="0F76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18"/>
          <p:cNvSpPr/>
          <p:nvPr/>
        </p:nvSpPr>
        <p:spPr>
          <a:xfrm>
            <a:off x="6537960" y="3474720"/>
            <a:ext cx="73152" cy="822960"/>
          </a:xfrm>
          <a:prstGeom prst="rect">
            <a:avLst/>
          </a:prstGeom>
          <a:solidFill>
            <a:srgbClr val="0F766E"/>
          </a:solidFill>
          <a:ln cap="flat" cmpd="sng" w="12700">
            <a:solidFill>
              <a:srgbClr val="0F766E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p18"/>
          <p:cNvSpPr/>
          <p:nvPr/>
        </p:nvSpPr>
        <p:spPr>
          <a:xfrm>
            <a:off x="6720840" y="3611880"/>
            <a:ext cx="41605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300"/>
              <a:buFont typeface="Arial"/>
              <a:buNone/>
            </a:pPr>
            <a:r>
              <a:rPr b="1" lang="en-US" sz="13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Validación</a:t>
            </a:r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18"/>
          <p:cNvSpPr/>
          <p:nvPr/>
        </p:nvSpPr>
        <p:spPr>
          <a:xfrm>
            <a:off x="6720840" y="3977640"/>
            <a:ext cx="416052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Partición 80/20 estratificada + validación cruzada 5-fold en entrenamiento.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18"/>
          <p:cNvSpPr/>
          <p:nvPr/>
        </p:nvSpPr>
        <p:spPr>
          <a:xfrm>
            <a:off x="6537960" y="4526280"/>
            <a:ext cx="4480560" cy="914400"/>
          </a:xfrm>
          <a:prstGeom prst="roundRect">
            <a:avLst>
              <a:gd fmla="val 12000" name="adj"/>
            </a:avLst>
          </a:prstGeom>
          <a:solidFill>
            <a:srgbClr val="FFFFFF"/>
          </a:solidFill>
          <a:ln cap="flat" cmpd="sng" w="12700">
            <a:solidFill>
              <a:srgbClr val="F9731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p18"/>
          <p:cNvSpPr/>
          <p:nvPr/>
        </p:nvSpPr>
        <p:spPr>
          <a:xfrm>
            <a:off x="6537960" y="4526280"/>
            <a:ext cx="73152" cy="914400"/>
          </a:xfrm>
          <a:prstGeom prst="rect">
            <a:avLst/>
          </a:prstGeom>
          <a:solidFill>
            <a:srgbClr val="F97316"/>
          </a:solidFill>
          <a:ln cap="flat" cmpd="sng" w="12700">
            <a:solidFill>
              <a:srgbClr val="F9731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18"/>
          <p:cNvSpPr/>
          <p:nvPr/>
        </p:nvSpPr>
        <p:spPr>
          <a:xfrm>
            <a:off x="6720840" y="4663440"/>
            <a:ext cx="41605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300"/>
              <a:buFont typeface="Arial"/>
              <a:buNone/>
            </a:pPr>
            <a:r>
              <a:rPr b="1" lang="en-US" sz="13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Optimización</a:t>
            </a:r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18"/>
          <p:cNvSpPr/>
          <p:nvPr/>
        </p:nvSpPr>
        <p:spPr>
          <a:xfrm>
            <a:off x="6720840" y="5029200"/>
            <a:ext cx="4160520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Grid/random search, calibración sigmoide y barrido de umbrales 0.05-0.94.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19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F97316"/>
          </a:solidFill>
          <a:ln cap="flat" cmpd="sng" w="12700">
            <a:solidFill>
              <a:srgbClr val="F9731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19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0B1F33"/>
          </a:solidFill>
          <a:ln cap="flat" cmpd="sng" w="12700">
            <a:solidFill>
              <a:srgbClr val="0B1F33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p19"/>
          <p:cNvSpPr/>
          <p:nvPr/>
        </p:nvSpPr>
        <p:spPr>
          <a:xfrm>
            <a:off x="502920" y="347472"/>
            <a:ext cx="87782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2500"/>
              <a:buFont typeface="Play"/>
              <a:buNone/>
            </a:pPr>
            <a:r>
              <a:rPr b="1" lang="en-US" sz="2500">
                <a:solidFill>
                  <a:srgbClr val="0B1F33"/>
                </a:solidFill>
                <a:latin typeface="Play"/>
                <a:ea typeface="Play"/>
                <a:cs typeface="Play"/>
                <a:sym typeface="Play"/>
              </a:rPr>
              <a:t>Ingeniería de características</a:t>
            </a:r>
            <a:endParaRPr sz="2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p19"/>
          <p:cNvSpPr/>
          <p:nvPr/>
        </p:nvSpPr>
        <p:spPr>
          <a:xfrm>
            <a:off x="9281160" y="411480"/>
            <a:ext cx="23774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97316"/>
              </a:buClr>
              <a:buSzPts val="850"/>
              <a:buFont typeface="Arial"/>
              <a:buNone/>
            </a:pPr>
            <a:r>
              <a:rPr b="1" lang="en-US" sz="850">
                <a:solidFill>
                  <a:srgbClr val="F97316"/>
                </a:solidFill>
                <a:latin typeface="Arial"/>
                <a:ea typeface="Arial"/>
                <a:cs typeface="Arial"/>
                <a:sym typeface="Arial"/>
              </a:rPr>
              <a:t>MODELOS</a:t>
            </a:r>
            <a:endParaRPr sz="8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19"/>
          <p:cNvSpPr/>
          <p:nvPr/>
        </p:nvSpPr>
        <p:spPr>
          <a:xfrm>
            <a:off x="11430000" y="6656832"/>
            <a:ext cx="50292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"/>
              <a:buFont typeface="Arial"/>
              <a:buNone/>
            </a:pPr>
            <a:r>
              <a:rPr lang="en-US" sz="7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23</a:t>
            </a:r>
            <a:endParaRPr sz="7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19"/>
          <p:cNvSpPr/>
          <p:nvPr/>
        </p:nvSpPr>
        <p:spPr>
          <a:xfrm>
            <a:off x="731520" y="1143000"/>
            <a:ext cx="38404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625" lIns="625" spcFirstLastPara="1" rIns="625" wrap="square" tIns="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600"/>
              <a:buFont typeface="Arial"/>
              <a:buNone/>
            </a:pPr>
            <a:r>
              <a:rPr b="1" lang="en-US" sz="16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Tres familias de predictores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19"/>
          <p:cNvSpPr/>
          <p:nvPr/>
        </p:nvSpPr>
        <p:spPr>
          <a:xfrm>
            <a:off x="777240" y="1691640"/>
            <a:ext cx="3108960" cy="1005840"/>
          </a:xfrm>
          <a:prstGeom prst="roundRect">
            <a:avLst>
              <a:gd fmla="val 10909" name="adj"/>
            </a:avLst>
          </a:prstGeom>
          <a:solidFill>
            <a:srgbClr val="FFFFFF"/>
          </a:solidFill>
          <a:ln cap="flat" cmpd="sng" w="12700">
            <a:solidFill>
              <a:srgbClr val="F9731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p19"/>
          <p:cNvSpPr/>
          <p:nvPr/>
        </p:nvSpPr>
        <p:spPr>
          <a:xfrm>
            <a:off x="777240" y="1691640"/>
            <a:ext cx="73152" cy="1005840"/>
          </a:xfrm>
          <a:prstGeom prst="rect">
            <a:avLst/>
          </a:prstGeom>
          <a:solidFill>
            <a:srgbClr val="F97316"/>
          </a:solidFill>
          <a:ln cap="flat" cmpd="sng" w="12700">
            <a:solidFill>
              <a:srgbClr val="F9731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" name="Google Shape;329;p19"/>
          <p:cNvSpPr/>
          <p:nvPr/>
        </p:nvSpPr>
        <p:spPr>
          <a:xfrm>
            <a:off x="960120" y="1828800"/>
            <a:ext cx="27889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300"/>
              <a:buFont typeface="Arial"/>
              <a:buNone/>
            </a:pPr>
            <a:r>
              <a:rPr b="1" lang="en-US" sz="13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1. Fulguración</a:t>
            </a:r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Google Shape;330;p19"/>
          <p:cNvSpPr/>
          <p:nvPr/>
        </p:nvSpPr>
        <p:spPr>
          <a:xfrm>
            <a:off x="960120" y="2194560"/>
            <a:ext cx="27889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Tiempo, duración, máximo FX, impulsividad y descriptores energía-temporales.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19"/>
          <p:cNvSpPr/>
          <p:nvPr/>
        </p:nvSpPr>
        <p:spPr>
          <a:xfrm>
            <a:off x="4251960" y="1691640"/>
            <a:ext cx="3108960" cy="1005840"/>
          </a:xfrm>
          <a:prstGeom prst="roundRect">
            <a:avLst>
              <a:gd fmla="val 10909" name="adj"/>
            </a:avLst>
          </a:prstGeom>
          <a:solidFill>
            <a:srgbClr val="FFFFFF"/>
          </a:solidFill>
          <a:ln cap="flat" cmpd="sng" w="12700">
            <a:solidFill>
              <a:srgbClr val="1D4E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" name="Google Shape;332;p19"/>
          <p:cNvSpPr/>
          <p:nvPr/>
        </p:nvSpPr>
        <p:spPr>
          <a:xfrm>
            <a:off x="4251960" y="1691640"/>
            <a:ext cx="73152" cy="1005840"/>
          </a:xfrm>
          <a:prstGeom prst="rect">
            <a:avLst/>
          </a:prstGeom>
          <a:solidFill>
            <a:srgbClr val="1D4ED8"/>
          </a:solidFill>
          <a:ln cap="flat" cmpd="sng" w="12700">
            <a:solidFill>
              <a:srgbClr val="1D4ED8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p19"/>
          <p:cNvSpPr/>
          <p:nvPr/>
        </p:nvSpPr>
        <p:spPr>
          <a:xfrm>
            <a:off x="4434840" y="1828800"/>
            <a:ext cx="27889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300"/>
              <a:buFont typeface="Arial"/>
              <a:buNone/>
            </a:pPr>
            <a:r>
              <a:rPr b="1" lang="en-US" sz="13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2. Geometría solar</a:t>
            </a:r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19"/>
          <p:cNvSpPr/>
          <p:nvPr/>
        </p:nvSpPr>
        <p:spPr>
          <a:xfrm>
            <a:off x="4434840" y="2194560"/>
            <a:ext cx="27889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Ángulo cenital solar, elevación solar, factor de iluminación y día/noche.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p19"/>
          <p:cNvSpPr/>
          <p:nvPr/>
        </p:nvSpPr>
        <p:spPr>
          <a:xfrm>
            <a:off x="7726680" y="1691640"/>
            <a:ext cx="3108960" cy="1005840"/>
          </a:xfrm>
          <a:prstGeom prst="roundRect">
            <a:avLst>
              <a:gd fmla="val 10909" name="adj"/>
            </a:avLst>
          </a:prstGeom>
          <a:solidFill>
            <a:srgbClr val="FFFFFF"/>
          </a:solidFill>
          <a:ln cap="flat" cmpd="sng" w="12700">
            <a:solidFill>
              <a:srgbClr val="0F76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p19"/>
          <p:cNvSpPr/>
          <p:nvPr/>
        </p:nvSpPr>
        <p:spPr>
          <a:xfrm>
            <a:off x="7726680" y="1691640"/>
            <a:ext cx="73152" cy="1005840"/>
          </a:xfrm>
          <a:prstGeom prst="rect">
            <a:avLst/>
          </a:prstGeom>
          <a:solidFill>
            <a:srgbClr val="0F766E"/>
          </a:solidFill>
          <a:ln cap="flat" cmpd="sng" w="12700">
            <a:solidFill>
              <a:srgbClr val="0F766E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p19"/>
          <p:cNvSpPr/>
          <p:nvPr/>
        </p:nvSpPr>
        <p:spPr>
          <a:xfrm>
            <a:off x="7909560" y="1828800"/>
            <a:ext cx="27889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300"/>
              <a:buFont typeface="Arial"/>
              <a:buNone/>
            </a:pPr>
            <a:r>
              <a:rPr b="1" lang="en-US" sz="13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3. Magnetograma</a:t>
            </a:r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p19"/>
          <p:cNvSpPr/>
          <p:nvPr/>
        </p:nvSpPr>
        <p:spPr>
          <a:xfrm>
            <a:off x="7909560" y="2194560"/>
            <a:ext cx="27889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Estadísticos, derivadas, frecuencia, actividad de fondo y coherencia entre estaciones.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19"/>
          <p:cNvSpPr/>
          <p:nvPr/>
        </p:nvSpPr>
        <p:spPr>
          <a:xfrm>
            <a:off x="832104" y="3300984"/>
            <a:ext cx="10040112" cy="2130552"/>
          </a:xfrm>
          <a:prstGeom prst="roundRect">
            <a:avLst>
              <a:gd fmla="val 3433" name="adj"/>
            </a:avLst>
          </a:prstGeom>
          <a:solidFill>
            <a:srgbClr val="FFFFFF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mnt/data/figures/table4_features.png" id="340" name="Google Shape;340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22815" y="3337560"/>
            <a:ext cx="4058689" cy="2057400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19"/>
          <p:cNvSpPr/>
          <p:nvPr/>
        </p:nvSpPr>
        <p:spPr>
          <a:xfrm>
            <a:off x="868680" y="5449824"/>
            <a:ext cx="996696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820"/>
              <a:buFont typeface="Arial"/>
              <a:buNone/>
            </a:pPr>
            <a:r>
              <a:rPr lang="en-US" sz="82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Top 15 variables: geometría e inter-correlación dominan</a:t>
            </a:r>
            <a:endParaRPr sz="82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19"/>
          <p:cNvSpPr/>
          <p:nvPr/>
        </p:nvSpPr>
        <p:spPr>
          <a:xfrm>
            <a:off x="2148840" y="5760720"/>
            <a:ext cx="7863840" cy="310896"/>
          </a:xfrm>
          <a:prstGeom prst="roundRect">
            <a:avLst>
              <a:gd fmla="val 17647" name="adj"/>
            </a:avLst>
          </a:prstGeom>
          <a:solidFill>
            <a:srgbClr val="0B1F33"/>
          </a:solidFill>
          <a:ln cap="flat" cmpd="sng" w="12700">
            <a:solidFill>
              <a:srgbClr val="0B1F33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p19"/>
          <p:cNvSpPr/>
          <p:nvPr/>
        </p:nvSpPr>
        <p:spPr>
          <a:xfrm>
            <a:off x="2240280" y="5838444"/>
            <a:ext cx="768096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rPr b="1" lang="en-US" sz="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117 variables -&gt; top 50 seleccionadas por información mutua + importancia de Random Forest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2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F97316"/>
          </a:solidFill>
          <a:ln cap="flat" cmpd="sng" w="12700">
            <a:solidFill>
              <a:srgbClr val="F9731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p20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0B1F33"/>
          </a:solidFill>
          <a:ln cap="flat" cmpd="sng" w="12700">
            <a:solidFill>
              <a:srgbClr val="0B1F33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p20"/>
          <p:cNvSpPr/>
          <p:nvPr/>
        </p:nvSpPr>
        <p:spPr>
          <a:xfrm>
            <a:off x="502920" y="347472"/>
            <a:ext cx="87782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2500"/>
              <a:buFont typeface="Play"/>
              <a:buNone/>
            </a:pPr>
            <a:r>
              <a:rPr b="1" lang="en-US" sz="2500">
                <a:solidFill>
                  <a:srgbClr val="0B1F33"/>
                </a:solidFill>
                <a:latin typeface="Play"/>
                <a:ea typeface="Play"/>
                <a:cs typeface="Play"/>
                <a:sym typeface="Play"/>
              </a:rPr>
              <a:t>Predictores principales: evidencia física</a:t>
            </a:r>
            <a:endParaRPr sz="2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" name="Google Shape;352;p20"/>
          <p:cNvSpPr/>
          <p:nvPr/>
        </p:nvSpPr>
        <p:spPr>
          <a:xfrm>
            <a:off x="9281160" y="411480"/>
            <a:ext cx="23774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97316"/>
              </a:buClr>
              <a:buSzPts val="850"/>
              <a:buFont typeface="Arial"/>
              <a:buNone/>
            </a:pPr>
            <a:r>
              <a:rPr b="1" lang="en-US" sz="850">
                <a:solidFill>
                  <a:srgbClr val="F97316"/>
                </a:solidFill>
                <a:latin typeface="Arial"/>
                <a:ea typeface="Arial"/>
                <a:cs typeface="Arial"/>
                <a:sym typeface="Arial"/>
              </a:rPr>
              <a:t>MODELOS</a:t>
            </a:r>
            <a:endParaRPr sz="8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20"/>
          <p:cNvSpPr/>
          <p:nvPr/>
        </p:nvSpPr>
        <p:spPr>
          <a:xfrm>
            <a:off x="11430000" y="6656832"/>
            <a:ext cx="50292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"/>
              <a:buFont typeface="Arial"/>
              <a:buNone/>
            </a:pPr>
            <a:r>
              <a:rPr lang="en-US" sz="7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24</a:t>
            </a:r>
            <a:endParaRPr sz="7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20"/>
          <p:cNvSpPr/>
          <p:nvPr/>
        </p:nvSpPr>
        <p:spPr>
          <a:xfrm>
            <a:off x="603504" y="969264"/>
            <a:ext cx="5559552" cy="4233672"/>
          </a:xfrm>
          <a:prstGeom prst="roundRect">
            <a:avLst>
              <a:gd fmla="val 1728" name="adj"/>
            </a:avLst>
          </a:prstGeom>
          <a:solidFill>
            <a:srgbClr val="FFFFFF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mnt/data/figures/table4_features.png" id="355" name="Google Shape;355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0080" y="1695538"/>
            <a:ext cx="5486400" cy="2781124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Google Shape;356;p20"/>
          <p:cNvSpPr/>
          <p:nvPr/>
        </p:nvSpPr>
        <p:spPr>
          <a:xfrm>
            <a:off x="640080" y="5221224"/>
            <a:ext cx="54864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820"/>
              <a:buFont typeface="Arial"/>
              <a:buNone/>
            </a:pPr>
            <a:r>
              <a:rPr lang="en-US" sz="82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Ranking combinado de predictores</a:t>
            </a:r>
            <a:endParaRPr sz="82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p20"/>
          <p:cNvSpPr/>
          <p:nvPr/>
        </p:nvSpPr>
        <p:spPr>
          <a:xfrm>
            <a:off x="6537960" y="1143000"/>
            <a:ext cx="40233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625" lIns="625" spcFirstLastPara="1" rIns="625" wrap="square" tIns="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700"/>
              <a:buFont typeface="Arial"/>
              <a:buNone/>
            </a:pPr>
            <a:r>
              <a:rPr b="1" lang="en-US" sz="17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Lectura del ranking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p20"/>
          <p:cNvSpPr/>
          <p:nvPr/>
        </p:nvSpPr>
        <p:spPr>
          <a:xfrm>
            <a:off x="6629400" y="1600200"/>
            <a:ext cx="43434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625" lIns="625" spcFirstLastPara="1" rIns="625" wrap="square" tIns="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geom_sza_abs, geom_sza y geom_illumination_factor lideran el ranking.</a:t>
            </a:r>
            <a:br>
              <a:rPr lang="en-US" sz="160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</a:b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La actividad media día/noche y variables de correlación inter-estación agregan señal.</a:t>
            </a:r>
            <a:br>
              <a:rPr lang="en-US" sz="160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</a:b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El resultado es coherente con la física: iluminación + respuesta de red.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p20"/>
          <p:cNvSpPr/>
          <p:nvPr/>
        </p:nvSpPr>
        <p:spPr>
          <a:xfrm>
            <a:off x="6583680" y="4480560"/>
            <a:ext cx="4251960" cy="914400"/>
          </a:xfrm>
          <a:prstGeom prst="roundRect">
            <a:avLst>
              <a:gd fmla="val 12000" name="adj"/>
            </a:avLst>
          </a:prstGeom>
          <a:solidFill>
            <a:srgbClr val="FFFFFF"/>
          </a:solidFill>
          <a:ln cap="flat" cmpd="sng" w="12700">
            <a:solidFill>
              <a:srgbClr val="F9731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" name="Google Shape;360;p20"/>
          <p:cNvSpPr/>
          <p:nvPr/>
        </p:nvSpPr>
        <p:spPr>
          <a:xfrm>
            <a:off x="6583680" y="4480560"/>
            <a:ext cx="73152" cy="914400"/>
          </a:xfrm>
          <a:prstGeom prst="rect">
            <a:avLst/>
          </a:prstGeom>
          <a:solidFill>
            <a:srgbClr val="F97316"/>
          </a:solidFill>
          <a:ln cap="flat" cmpd="sng" w="12700">
            <a:solidFill>
              <a:srgbClr val="F9731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p20"/>
          <p:cNvSpPr/>
          <p:nvPr/>
        </p:nvSpPr>
        <p:spPr>
          <a:xfrm>
            <a:off x="6766560" y="4617720"/>
            <a:ext cx="39319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300"/>
              <a:buFont typeface="Arial"/>
              <a:buNone/>
            </a:pPr>
            <a:r>
              <a:rPr b="1" lang="en-US" sz="13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Interpretabilidad</a:t>
            </a:r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20"/>
          <p:cNvSpPr/>
          <p:nvPr/>
        </p:nvSpPr>
        <p:spPr>
          <a:xfrm>
            <a:off x="6766560" y="4983480"/>
            <a:ext cx="3931920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El modelo no solo clasifica bien; también privilegia variables con sentido geofísico.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2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F97316"/>
          </a:solidFill>
          <a:ln cap="flat" cmpd="sng" w="12700">
            <a:solidFill>
              <a:srgbClr val="F9731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p21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0B1F33"/>
          </a:solidFill>
          <a:ln cap="flat" cmpd="sng" w="12700">
            <a:solidFill>
              <a:srgbClr val="0B1F33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0" name="Google Shape;370;p21"/>
          <p:cNvSpPr/>
          <p:nvPr/>
        </p:nvSpPr>
        <p:spPr>
          <a:xfrm>
            <a:off x="502920" y="347472"/>
            <a:ext cx="87782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2500"/>
              <a:buFont typeface="Play"/>
              <a:buNone/>
            </a:pPr>
            <a:r>
              <a:rPr b="1" lang="en-US" sz="2500">
                <a:solidFill>
                  <a:srgbClr val="0B1F33"/>
                </a:solidFill>
                <a:latin typeface="Play"/>
                <a:ea typeface="Play"/>
                <a:cs typeface="Play"/>
                <a:sym typeface="Play"/>
              </a:rPr>
              <a:t>Separabilidad de clases en el espacio de features</a:t>
            </a:r>
            <a:endParaRPr sz="2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Google Shape;371;p21"/>
          <p:cNvSpPr/>
          <p:nvPr/>
        </p:nvSpPr>
        <p:spPr>
          <a:xfrm>
            <a:off x="9281160" y="411480"/>
            <a:ext cx="23774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97316"/>
              </a:buClr>
              <a:buSzPts val="850"/>
              <a:buFont typeface="Arial"/>
              <a:buNone/>
            </a:pPr>
            <a:r>
              <a:rPr b="1" lang="en-US" sz="850">
                <a:solidFill>
                  <a:srgbClr val="F97316"/>
                </a:solidFill>
                <a:latin typeface="Arial"/>
                <a:ea typeface="Arial"/>
                <a:cs typeface="Arial"/>
                <a:sym typeface="Arial"/>
              </a:rPr>
              <a:t>MODELOS</a:t>
            </a:r>
            <a:endParaRPr sz="8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" name="Google Shape;372;p21"/>
          <p:cNvSpPr/>
          <p:nvPr/>
        </p:nvSpPr>
        <p:spPr>
          <a:xfrm>
            <a:off x="11430000" y="6656832"/>
            <a:ext cx="50292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"/>
              <a:buFont typeface="Arial"/>
              <a:buNone/>
            </a:pPr>
            <a:r>
              <a:rPr lang="en-US" sz="7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25</a:t>
            </a:r>
            <a:endParaRPr sz="7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p21"/>
          <p:cNvSpPr/>
          <p:nvPr/>
        </p:nvSpPr>
        <p:spPr>
          <a:xfrm>
            <a:off x="649224" y="923544"/>
            <a:ext cx="6565392" cy="5102352"/>
          </a:xfrm>
          <a:prstGeom prst="roundRect">
            <a:avLst>
              <a:gd fmla="val 1434" name="adj"/>
            </a:avLst>
          </a:prstGeom>
          <a:solidFill>
            <a:srgbClr val="FFFFFF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mnt/data/figures/fig6_tsne.png" id="374" name="Google Shape;374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5800" y="963248"/>
            <a:ext cx="6492240" cy="5022944"/>
          </a:xfrm>
          <a:prstGeom prst="rect">
            <a:avLst/>
          </a:prstGeom>
          <a:noFill/>
          <a:ln>
            <a:noFill/>
          </a:ln>
        </p:spPr>
      </p:pic>
      <p:sp>
        <p:nvSpPr>
          <p:cNvPr id="375" name="Google Shape;375;p21"/>
          <p:cNvSpPr/>
          <p:nvPr/>
        </p:nvSpPr>
        <p:spPr>
          <a:xfrm>
            <a:off x="685800" y="6044184"/>
            <a:ext cx="649224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820"/>
              <a:buFont typeface="Arial"/>
              <a:buNone/>
            </a:pPr>
            <a:r>
              <a:rPr lang="en-US" sz="82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t-SNE: N vs P</a:t>
            </a:r>
            <a:endParaRPr sz="82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p21"/>
          <p:cNvSpPr/>
          <p:nvPr/>
        </p:nvSpPr>
        <p:spPr>
          <a:xfrm>
            <a:off x="7589400" y="941825"/>
            <a:ext cx="38406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625" lIns="625" spcFirstLastPara="1" rIns="625" wrap="square" tIns="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2200"/>
              <a:buFont typeface="Arial"/>
              <a:buNone/>
            </a:pPr>
            <a:r>
              <a:rPr b="1" lang="en-US" sz="22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La proyección t-SNE muestra separación parcial y solapamiento estructurado.</a:t>
            </a:r>
            <a:endParaRPr sz="2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p21"/>
          <p:cNvSpPr/>
          <p:nvPr/>
        </p:nvSpPr>
        <p:spPr>
          <a:xfrm>
            <a:off x="7703818" y="2505460"/>
            <a:ext cx="3246000" cy="2103000"/>
          </a:xfrm>
          <a:prstGeom prst="rect">
            <a:avLst/>
          </a:prstGeom>
          <a:noFill/>
          <a:ln>
            <a:noFill/>
          </a:ln>
        </p:spPr>
        <p:txBody>
          <a:bodyPr anchorCtr="0" anchor="t" bIns="625" lIns="625" spcFirstLastPara="1" rIns="625" wrap="square" tIns="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El solapamiento explica errores en señales débiles o nocturnas.</a:t>
            </a:r>
            <a:br>
              <a:rPr lang="en-US" sz="160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</a:b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La separación parcial justifica usar clasificadores no lineales.</a:t>
            </a:r>
            <a:br>
              <a:rPr lang="en-US" sz="160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</a:b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La frontera operacional se ajusta con calibración y umbral.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p21"/>
          <p:cNvSpPr/>
          <p:nvPr/>
        </p:nvSpPr>
        <p:spPr>
          <a:xfrm>
            <a:off x="7726675" y="4983474"/>
            <a:ext cx="3154800" cy="874500"/>
          </a:xfrm>
          <a:prstGeom prst="roundRect">
            <a:avLst>
              <a:gd fmla="val 15000" name="adj"/>
            </a:avLst>
          </a:prstGeom>
          <a:solidFill>
            <a:srgbClr val="FFFFFF"/>
          </a:solidFill>
          <a:ln cap="flat" cmpd="sng" w="12700">
            <a:solidFill>
              <a:srgbClr val="0F76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" name="Google Shape;379;p21"/>
          <p:cNvSpPr/>
          <p:nvPr/>
        </p:nvSpPr>
        <p:spPr>
          <a:xfrm>
            <a:off x="7726675" y="4983474"/>
            <a:ext cx="73200" cy="874500"/>
          </a:xfrm>
          <a:prstGeom prst="rect">
            <a:avLst/>
          </a:prstGeom>
          <a:solidFill>
            <a:srgbClr val="0F766E"/>
          </a:solidFill>
          <a:ln cap="flat" cmpd="sng" w="12700">
            <a:solidFill>
              <a:srgbClr val="0F766E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p21"/>
          <p:cNvSpPr/>
          <p:nvPr/>
        </p:nvSpPr>
        <p:spPr>
          <a:xfrm>
            <a:off x="7909560" y="5120640"/>
            <a:ext cx="28346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300"/>
              <a:buFont typeface="Arial"/>
              <a:buNone/>
            </a:pPr>
            <a:r>
              <a:rPr b="1" lang="en-US" sz="13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Mensaje</a:t>
            </a:r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21"/>
          <p:cNvSpPr/>
          <p:nvPr/>
        </p:nvSpPr>
        <p:spPr>
          <a:xfrm>
            <a:off x="7909560" y="5486400"/>
            <a:ext cx="2834640" cy="137160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La tarea es viable, pero no trivial: no basta un criterio lineal simple.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22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F97316"/>
          </a:solidFill>
          <a:ln cap="flat" cmpd="sng" w="12700">
            <a:solidFill>
              <a:srgbClr val="F9731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22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0B1F33"/>
          </a:solidFill>
          <a:ln cap="flat" cmpd="sng" w="12700">
            <a:solidFill>
              <a:srgbClr val="0B1F33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p22"/>
          <p:cNvSpPr/>
          <p:nvPr/>
        </p:nvSpPr>
        <p:spPr>
          <a:xfrm>
            <a:off x="502920" y="347472"/>
            <a:ext cx="87782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2500"/>
              <a:buFont typeface="Play"/>
              <a:buNone/>
            </a:pPr>
            <a:r>
              <a:rPr b="1" lang="en-US" sz="2500">
                <a:solidFill>
                  <a:srgbClr val="0B1F33"/>
                </a:solidFill>
                <a:latin typeface="Play"/>
                <a:ea typeface="Play"/>
                <a:cs typeface="Play"/>
                <a:sym typeface="Play"/>
              </a:rPr>
              <a:t>Familias de modelos comparadas</a:t>
            </a:r>
            <a:endParaRPr sz="2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0" name="Google Shape;390;p22"/>
          <p:cNvSpPr/>
          <p:nvPr/>
        </p:nvSpPr>
        <p:spPr>
          <a:xfrm>
            <a:off x="9281160" y="411480"/>
            <a:ext cx="23774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97316"/>
              </a:buClr>
              <a:buSzPts val="850"/>
              <a:buFont typeface="Arial"/>
              <a:buNone/>
            </a:pPr>
            <a:r>
              <a:rPr b="1" lang="en-US" sz="850">
                <a:solidFill>
                  <a:srgbClr val="F97316"/>
                </a:solidFill>
                <a:latin typeface="Arial"/>
                <a:ea typeface="Arial"/>
                <a:cs typeface="Arial"/>
                <a:sym typeface="Arial"/>
              </a:rPr>
              <a:t>MODELOS</a:t>
            </a:r>
            <a:endParaRPr sz="8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Google Shape;391;p22"/>
          <p:cNvSpPr/>
          <p:nvPr/>
        </p:nvSpPr>
        <p:spPr>
          <a:xfrm>
            <a:off x="11430000" y="6656832"/>
            <a:ext cx="50292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"/>
              <a:buFont typeface="Arial"/>
              <a:buNone/>
            </a:pPr>
            <a:r>
              <a:rPr lang="en-US" sz="7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26</a:t>
            </a:r>
            <a:endParaRPr sz="7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Google Shape;392;p22"/>
          <p:cNvSpPr/>
          <p:nvPr/>
        </p:nvSpPr>
        <p:spPr>
          <a:xfrm>
            <a:off x="731520" y="1097280"/>
            <a:ext cx="80467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625" lIns="625" spcFirstLastPara="1" rIns="625" wrap="square" tIns="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900"/>
              <a:buFont typeface="Arial"/>
              <a:buNone/>
            </a:pPr>
            <a:r>
              <a:rPr b="1" lang="en-US" sz="19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Se prueban clasificadores complementarios para cubrir distintos sesgos y varianzas.</a:t>
            </a: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" name="Google Shape;393;p22"/>
          <p:cNvSpPr/>
          <p:nvPr/>
        </p:nvSpPr>
        <p:spPr>
          <a:xfrm>
            <a:off x="777240" y="1828800"/>
            <a:ext cx="1828800" cy="566928"/>
          </a:xfrm>
          <a:prstGeom prst="roundRect">
            <a:avLst>
              <a:gd fmla="val 12903" name="adj"/>
            </a:avLst>
          </a:prstGeom>
          <a:solidFill>
            <a:srgbClr val="F1F5F9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4" name="Google Shape;394;p22"/>
          <p:cNvSpPr/>
          <p:nvPr/>
        </p:nvSpPr>
        <p:spPr>
          <a:xfrm>
            <a:off x="868680" y="2029968"/>
            <a:ext cx="1645920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100"/>
              <a:buFont typeface="Arial"/>
              <a:buNone/>
            </a:pPr>
            <a:r>
              <a:rPr b="1" lang="en-US" sz="11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LR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p22"/>
          <p:cNvSpPr/>
          <p:nvPr/>
        </p:nvSpPr>
        <p:spPr>
          <a:xfrm>
            <a:off x="3017520" y="1828800"/>
            <a:ext cx="1828800" cy="566928"/>
          </a:xfrm>
          <a:prstGeom prst="roundRect">
            <a:avLst>
              <a:gd fmla="val 12903" name="adj"/>
            </a:avLst>
          </a:prstGeom>
          <a:solidFill>
            <a:srgbClr val="F1F5F9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6" name="Google Shape;396;p22"/>
          <p:cNvSpPr/>
          <p:nvPr/>
        </p:nvSpPr>
        <p:spPr>
          <a:xfrm>
            <a:off x="3108960" y="2029968"/>
            <a:ext cx="1645920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100"/>
              <a:buFont typeface="Arial"/>
              <a:buNone/>
            </a:pPr>
            <a:r>
              <a:rPr b="1" lang="en-US" sz="11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SVM RBF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" name="Google Shape;397;p22"/>
          <p:cNvSpPr/>
          <p:nvPr/>
        </p:nvSpPr>
        <p:spPr>
          <a:xfrm>
            <a:off x="5257800" y="1828800"/>
            <a:ext cx="1828800" cy="566928"/>
          </a:xfrm>
          <a:prstGeom prst="roundRect">
            <a:avLst>
              <a:gd fmla="val 12903" name="adj"/>
            </a:avLst>
          </a:prstGeom>
          <a:solidFill>
            <a:srgbClr val="F1F5F9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8" name="Google Shape;398;p22"/>
          <p:cNvSpPr/>
          <p:nvPr/>
        </p:nvSpPr>
        <p:spPr>
          <a:xfrm>
            <a:off x="5349240" y="2029968"/>
            <a:ext cx="1645920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100"/>
              <a:buFont typeface="Arial"/>
              <a:buNone/>
            </a:pPr>
            <a:r>
              <a:rPr b="1" lang="en-US" sz="11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RF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" name="Google Shape;399;p22"/>
          <p:cNvSpPr/>
          <p:nvPr/>
        </p:nvSpPr>
        <p:spPr>
          <a:xfrm>
            <a:off x="7498080" y="1828800"/>
            <a:ext cx="1828800" cy="566928"/>
          </a:xfrm>
          <a:prstGeom prst="roundRect">
            <a:avLst>
              <a:gd fmla="val 12903" name="adj"/>
            </a:avLst>
          </a:prstGeom>
          <a:solidFill>
            <a:srgbClr val="F1F5F9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0" name="Google Shape;400;p22"/>
          <p:cNvSpPr/>
          <p:nvPr/>
        </p:nvSpPr>
        <p:spPr>
          <a:xfrm>
            <a:off x="7589520" y="2029968"/>
            <a:ext cx="1645920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100"/>
              <a:buFont typeface="Arial"/>
              <a:buNone/>
            </a:pPr>
            <a:r>
              <a:rPr b="1" lang="en-US" sz="11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Gradient Boosting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" name="Google Shape;401;p22"/>
          <p:cNvSpPr/>
          <p:nvPr/>
        </p:nvSpPr>
        <p:spPr>
          <a:xfrm>
            <a:off x="9738360" y="1828800"/>
            <a:ext cx="1828800" cy="566928"/>
          </a:xfrm>
          <a:prstGeom prst="roundRect">
            <a:avLst>
              <a:gd fmla="val 12903" name="adj"/>
            </a:avLst>
          </a:prstGeom>
          <a:solidFill>
            <a:srgbClr val="FFFFFF"/>
          </a:solidFill>
          <a:ln cap="flat" cmpd="sng" w="12700">
            <a:solidFill>
              <a:srgbClr val="F9731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2" name="Google Shape;402;p22"/>
          <p:cNvSpPr/>
          <p:nvPr/>
        </p:nvSpPr>
        <p:spPr>
          <a:xfrm>
            <a:off x="9829800" y="2029968"/>
            <a:ext cx="1645920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97316"/>
              </a:buClr>
              <a:buSzPts val="1100"/>
              <a:buFont typeface="Arial"/>
              <a:buNone/>
            </a:pPr>
            <a:r>
              <a:rPr b="1" lang="en-US" sz="1100">
                <a:solidFill>
                  <a:srgbClr val="F97316"/>
                </a:solidFill>
                <a:latin typeface="Arial"/>
                <a:ea typeface="Arial"/>
                <a:cs typeface="Arial"/>
                <a:sym typeface="Arial"/>
              </a:rPr>
              <a:t>XGBoost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" name="Google Shape;403;p22"/>
          <p:cNvSpPr/>
          <p:nvPr/>
        </p:nvSpPr>
        <p:spPr>
          <a:xfrm>
            <a:off x="777240" y="2834640"/>
            <a:ext cx="1828800" cy="566928"/>
          </a:xfrm>
          <a:prstGeom prst="roundRect">
            <a:avLst>
              <a:gd fmla="val 12903" name="adj"/>
            </a:avLst>
          </a:prstGeom>
          <a:solidFill>
            <a:srgbClr val="FFFFFF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4" name="Google Shape;404;p22"/>
          <p:cNvSpPr/>
          <p:nvPr/>
        </p:nvSpPr>
        <p:spPr>
          <a:xfrm>
            <a:off x="868680" y="3035808"/>
            <a:ext cx="1645920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100"/>
              <a:buFont typeface="Arial"/>
              <a:buNone/>
            </a:pPr>
            <a:r>
              <a:rPr b="1" lang="en-US" sz="11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LightGBM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5" name="Google Shape;405;p22"/>
          <p:cNvSpPr/>
          <p:nvPr/>
        </p:nvSpPr>
        <p:spPr>
          <a:xfrm>
            <a:off x="3017520" y="2834640"/>
            <a:ext cx="1828800" cy="566928"/>
          </a:xfrm>
          <a:prstGeom prst="roundRect">
            <a:avLst>
              <a:gd fmla="val 12903" name="adj"/>
            </a:avLst>
          </a:prstGeom>
          <a:solidFill>
            <a:srgbClr val="FFFFFF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6" name="Google Shape;406;p22"/>
          <p:cNvSpPr/>
          <p:nvPr/>
        </p:nvSpPr>
        <p:spPr>
          <a:xfrm>
            <a:off x="3108960" y="3035808"/>
            <a:ext cx="1645920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100"/>
              <a:buFont typeface="Arial"/>
              <a:buNone/>
            </a:pPr>
            <a:r>
              <a:rPr b="1" lang="en-US" sz="11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KNN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7" name="Google Shape;407;p22"/>
          <p:cNvSpPr/>
          <p:nvPr/>
        </p:nvSpPr>
        <p:spPr>
          <a:xfrm>
            <a:off x="5257800" y="2834640"/>
            <a:ext cx="1828800" cy="566928"/>
          </a:xfrm>
          <a:prstGeom prst="roundRect">
            <a:avLst>
              <a:gd fmla="val 12903" name="adj"/>
            </a:avLst>
          </a:prstGeom>
          <a:solidFill>
            <a:srgbClr val="F1F5F9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8" name="Google Shape;408;p22"/>
          <p:cNvSpPr/>
          <p:nvPr/>
        </p:nvSpPr>
        <p:spPr>
          <a:xfrm>
            <a:off x="5349240" y="3035808"/>
            <a:ext cx="1645920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100"/>
              <a:buFont typeface="Arial"/>
              <a:buNone/>
            </a:pPr>
            <a:r>
              <a:rPr b="1" lang="en-US" sz="11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RF + SMOTE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9" name="Google Shape;409;p22"/>
          <p:cNvSpPr/>
          <p:nvPr/>
        </p:nvSpPr>
        <p:spPr>
          <a:xfrm>
            <a:off x="7498080" y="2834640"/>
            <a:ext cx="1828800" cy="566928"/>
          </a:xfrm>
          <a:prstGeom prst="roundRect">
            <a:avLst>
              <a:gd fmla="val 12903" name="adj"/>
            </a:avLst>
          </a:prstGeom>
          <a:solidFill>
            <a:srgbClr val="F1F5F9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p22"/>
          <p:cNvSpPr/>
          <p:nvPr/>
        </p:nvSpPr>
        <p:spPr>
          <a:xfrm>
            <a:off x="7589520" y="3035808"/>
            <a:ext cx="1645920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100"/>
              <a:buFont typeface="Arial"/>
              <a:buNone/>
            </a:pPr>
            <a:r>
              <a:rPr b="1" lang="en-US" sz="11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Voting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1" name="Google Shape;411;p22"/>
          <p:cNvSpPr/>
          <p:nvPr/>
        </p:nvSpPr>
        <p:spPr>
          <a:xfrm>
            <a:off x="9738360" y="2834640"/>
            <a:ext cx="1828800" cy="566928"/>
          </a:xfrm>
          <a:prstGeom prst="roundRect">
            <a:avLst>
              <a:gd fmla="val 12903" name="adj"/>
            </a:avLst>
          </a:prstGeom>
          <a:solidFill>
            <a:srgbClr val="F1F5F9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" name="Google Shape;412;p22"/>
          <p:cNvSpPr/>
          <p:nvPr/>
        </p:nvSpPr>
        <p:spPr>
          <a:xfrm>
            <a:off x="9829800" y="3035808"/>
            <a:ext cx="1645920" cy="1463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100"/>
              <a:buFont typeface="Arial"/>
              <a:buNone/>
            </a:pPr>
            <a:r>
              <a:rPr b="1" lang="en-US" sz="11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Stacking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" name="Google Shape;413;p22"/>
          <p:cNvSpPr/>
          <p:nvPr/>
        </p:nvSpPr>
        <p:spPr>
          <a:xfrm>
            <a:off x="822960" y="4389120"/>
            <a:ext cx="3474720" cy="914400"/>
          </a:xfrm>
          <a:prstGeom prst="roundRect">
            <a:avLst>
              <a:gd fmla="val 12000" name="adj"/>
            </a:avLst>
          </a:prstGeom>
          <a:solidFill>
            <a:srgbClr val="FFFFFF"/>
          </a:solidFill>
          <a:ln cap="flat" cmpd="sng" w="12700">
            <a:solidFill>
              <a:srgbClr val="1D4E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4" name="Google Shape;414;p22"/>
          <p:cNvSpPr/>
          <p:nvPr/>
        </p:nvSpPr>
        <p:spPr>
          <a:xfrm>
            <a:off x="822960" y="4389120"/>
            <a:ext cx="73152" cy="914400"/>
          </a:xfrm>
          <a:prstGeom prst="rect">
            <a:avLst/>
          </a:prstGeom>
          <a:solidFill>
            <a:srgbClr val="1D4ED8"/>
          </a:solidFill>
          <a:ln cap="flat" cmpd="sng" w="12700">
            <a:solidFill>
              <a:srgbClr val="1D4ED8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5" name="Google Shape;415;p22"/>
          <p:cNvSpPr/>
          <p:nvPr/>
        </p:nvSpPr>
        <p:spPr>
          <a:xfrm>
            <a:off x="1005840" y="4526280"/>
            <a:ext cx="31546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300"/>
              <a:buFont typeface="Arial"/>
              <a:buNone/>
            </a:pPr>
            <a:r>
              <a:rPr b="1" lang="en-US" sz="13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Control de desequilibrio</a:t>
            </a:r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Google Shape;416;p22"/>
          <p:cNvSpPr/>
          <p:nvPr/>
        </p:nvSpPr>
        <p:spPr>
          <a:xfrm>
            <a:off x="1005840" y="4892040"/>
            <a:ext cx="3154680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Pesos de clase en modelos base y prueba complementaria con SMOTE.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" name="Google Shape;417;p22"/>
          <p:cNvSpPr/>
          <p:nvPr/>
        </p:nvSpPr>
        <p:spPr>
          <a:xfrm>
            <a:off x="4572000" y="4389120"/>
            <a:ext cx="3337560" cy="914400"/>
          </a:xfrm>
          <a:prstGeom prst="roundRect">
            <a:avLst>
              <a:gd fmla="val 12000" name="adj"/>
            </a:avLst>
          </a:prstGeom>
          <a:solidFill>
            <a:srgbClr val="FFFFFF"/>
          </a:solidFill>
          <a:ln cap="flat" cmpd="sng" w="12700">
            <a:solidFill>
              <a:srgbClr val="0F76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8" name="Google Shape;418;p22"/>
          <p:cNvSpPr/>
          <p:nvPr/>
        </p:nvSpPr>
        <p:spPr>
          <a:xfrm>
            <a:off x="4572000" y="4389120"/>
            <a:ext cx="73152" cy="914400"/>
          </a:xfrm>
          <a:prstGeom prst="rect">
            <a:avLst/>
          </a:prstGeom>
          <a:solidFill>
            <a:srgbClr val="0F766E"/>
          </a:solidFill>
          <a:ln cap="flat" cmpd="sng" w="12700">
            <a:solidFill>
              <a:srgbClr val="0F766E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9" name="Google Shape;419;p22"/>
          <p:cNvSpPr/>
          <p:nvPr/>
        </p:nvSpPr>
        <p:spPr>
          <a:xfrm>
            <a:off x="4754880" y="4526280"/>
            <a:ext cx="30175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300"/>
              <a:buFont typeface="Arial"/>
              <a:buNone/>
            </a:pPr>
            <a:r>
              <a:rPr b="1" lang="en-US" sz="13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Métrica objetivo</a:t>
            </a:r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" name="Google Shape;420;p22"/>
          <p:cNvSpPr/>
          <p:nvPr/>
        </p:nvSpPr>
        <p:spPr>
          <a:xfrm>
            <a:off x="4754880" y="4892040"/>
            <a:ext cx="3017520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macro-F1 durante validación cruzada: evita que una clase domine la evaluación.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Google Shape;421;p22"/>
          <p:cNvSpPr/>
          <p:nvPr/>
        </p:nvSpPr>
        <p:spPr>
          <a:xfrm>
            <a:off x="8183880" y="4389120"/>
            <a:ext cx="3108960" cy="914400"/>
          </a:xfrm>
          <a:prstGeom prst="roundRect">
            <a:avLst>
              <a:gd fmla="val 12000" name="adj"/>
            </a:avLst>
          </a:prstGeom>
          <a:solidFill>
            <a:srgbClr val="FFFFFF"/>
          </a:solidFill>
          <a:ln cap="flat" cmpd="sng" w="12700">
            <a:solidFill>
              <a:srgbClr val="F9731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2" name="Google Shape;422;p22"/>
          <p:cNvSpPr/>
          <p:nvPr/>
        </p:nvSpPr>
        <p:spPr>
          <a:xfrm>
            <a:off x="8183880" y="4389120"/>
            <a:ext cx="73152" cy="914400"/>
          </a:xfrm>
          <a:prstGeom prst="rect">
            <a:avLst/>
          </a:prstGeom>
          <a:solidFill>
            <a:srgbClr val="F97316"/>
          </a:solidFill>
          <a:ln cap="flat" cmpd="sng" w="12700">
            <a:solidFill>
              <a:srgbClr val="F9731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3" name="Google Shape;423;p22"/>
          <p:cNvSpPr/>
          <p:nvPr/>
        </p:nvSpPr>
        <p:spPr>
          <a:xfrm>
            <a:off x="8366760" y="4526280"/>
            <a:ext cx="27889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300"/>
              <a:buFont typeface="Arial"/>
              <a:buNone/>
            </a:pPr>
            <a:r>
              <a:rPr b="1" lang="en-US" sz="13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Candidato destacado</a:t>
            </a:r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4" name="Google Shape;424;p22"/>
          <p:cNvSpPr/>
          <p:nvPr/>
        </p:nvSpPr>
        <p:spPr>
          <a:xfrm>
            <a:off x="8366760" y="4892040"/>
            <a:ext cx="2788920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XGBoost combina alta discriminación con buen control de falsas alarmas.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5"/>
          <p:cNvSpPr/>
          <p:nvPr/>
        </p:nvSpPr>
        <p:spPr>
          <a:xfrm>
            <a:off x="0" y="0"/>
            <a:ext cx="12191700" cy="146400"/>
          </a:xfrm>
          <a:prstGeom prst="rect">
            <a:avLst/>
          </a:prstGeom>
          <a:solidFill>
            <a:srgbClr val="F97316"/>
          </a:solidFill>
          <a:ln cap="flat" cmpd="sng" w="12700">
            <a:solidFill>
              <a:srgbClr val="F9731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" name="Google Shape;43;p5"/>
          <p:cNvSpPr/>
          <p:nvPr/>
        </p:nvSpPr>
        <p:spPr>
          <a:xfrm>
            <a:off x="0" y="6656832"/>
            <a:ext cx="12191700" cy="201300"/>
          </a:xfrm>
          <a:prstGeom prst="rect">
            <a:avLst/>
          </a:prstGeom>
          <a:solidFill>
            <a:srgbClr val="0B1F33"/>
          </a:solidFill>
          <a:ln cap="flat" cmpd="sng" w="12700">
            <a:solidFill>
              <a:srgbClr val="0B1F33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" name="Google Shape;44;p5"/>
          <p:cNvSpPr/>
          <p:nvPr/>
        </p:nvSpPr>
        <p:spPr>
          <a:xfrm>
            <a:off x="411295" y="481947"/>
            <a:ext cx="87783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2500"/>
              <a:buFont typeface="Play"/>
              <a:buNone/>
            </a:pPr>
            <a:r>
              <a:rPr b="1" lang="en-US" sz="2500">
                <a:solidFill>
                  <a:srgbClr val="0B1F33"/>
                </a:solidFill>
                <a:latin typeface="Play"/>
                <a:ea typeface="Play"/>
                <a:cs typeface="Play"/>
                <a:sym typeface="Play"/>
              </a:rPr>
              <a:t>The Ionosphere</a:t>
            </a:r>
            <a:endParaRPr sz="2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5"/>
          <p:cNvSpPr/>
          <p:nvPr/>
        </p:nvSpPr>
        <p:spPr>
          <a:xfrm>
            <a:off x="11430000" y="6656832"/>
            <a:ext cx="502800" cy="16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"/>
              <a:buFont typeface="Arial"/>
              <a:buNone/>
            </a:pPr>
            <a:r>
              <a:rPr lang="en-US" sz="7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26</a:t>
            </a:r>
            <a:endParaRPr sz="7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5"/>
          <p:cNvSpPr/>
          <p:nvPr/>
        </p:nvSpPr>
        <p:spPr>
          <a:xfrm>
            <a:off x="411300" y="1140200"/>
            <a:ext cx="11369100" cy="1594800"/>
          </a:xfrm>
          <a:prstGeom prst="rect">
            <a:avLst/>
          </a:prstGeom>
          <a:noFill/>
          <a:ln>
            <a:noFill/>
          </a:ln>
        </p:spPr>
        <p:txBody>
          <a:bodyPr anchorCtr="0" anchor="t" bIns="625" lIns="625" spcFirstLastPara="1" rIns="625" wrap="square" tIns="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900"/>
              <a:buFont typeface="Arial"/>
              <a:buNone/>
            </a:pPr>
            <a:r>
              <a:rPr lang="en-US" sz="1900">
                <a:solidFill>
                  <a:srgbClr val="0B1F33"/>
                </a:solidFill>
              </a:rPr>
              <a:t>The energetic e</a:t>
            </a:r>
            <a:r>
              <a:rPr lang="en-US" sz="1900">
                <a:solidFill>
                  <a:srgbClr val="0B1F33"/>
                </a:solidFill>
              </a:rPr>
              <a:t>xtreme ultraviolet (EUV) and X-ray </a:t>
            </a:r>
            <a:r>
              <a:rPr lang="en-US" sz="1900">
                <a:solidFill>
                  <a:srgbClr val="0B1F33"/>
                </a:solidFill>
              </a:rPr>
              <a:t>regions</a:t>
            </a:r>
            <a:r>
              <a:rPr lang="en-US" sz="1900">
                <a:solidFill>
                  <a:srgbClr val="0B1F33"/>
                </a:solidFill>
              </a:rPr>
              <a:t> of the solar spectrum cause the uppermost layer </a:t>
            </a:r>
            <a:r>
              <a:rPr lang="en-US" sz="1900">
                <a:solidFill>
                  <a:srgbClr val="0B1F33"/>
                </a:solidFill>
              </a:rPr>
              <a:t>(60-1000 km)</a:t>
            </a:r>
            <a:r>
              <a:rPr lang="en-US" sz="1900">
                <a:solidFill>
                  <a:srgbClr val="0B1F33"/>
                </a:solidFill>
              </a:rPr>
              <a:t> of the atmosphere to become ionized. This is what we call the </a:t>
            </a:r>
            <a:r>
              <a:rPr b="1" lang="en-US" sz="1900">
                <a:solidFill>
                  <a:srgbClr val="0B1F33"/>
                </a:solidFill>
              </a:rPr>
              <a:t>ionosphere</a:t>
            </a:r>
            <a:r>
              <a:rPr lang="en-US" sz="1900">
                <a:solidFill>
                  <a:srgbClr val="0B1F33"/>
                </a:solidFill>
              </a:rPr>
              <a:t> [</a:t>
            </a:r>
            <a:r>
              <a:rPr lang="en-US" sz="1900">
                <a:solidFill>
                  <a:schemeClr val="hlink"/>
                </a:solidFill>
                <a:uFill>
                  <a:noFill/>
                </a:uFill>
                <a:hlinkClick r:id="rId3"/>
              </a:rPr>
              <a:t>1</a:t>
            </a:r>
            <a:r>
              <a:rPr lang="en-US" sz="1900">
                <a:solidFill>
                  <a:srgbClr val="0B1F33"/>
                </a:solidFill>
              </a:rPr>
              <a:t>].</a:t>
            </a:r>
            <a:endParaRPr sz="1900">
              <a:solidFill>
                <a:srgbClr val="0B1F33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900"/>
              <a:buFont typeface="Arial"/>
              <a:buNone/>
            </a:pPr>
            <a:r>
              <a:t/>
            </a:r>
            <a:endParaRPr sz="1900">
              <a:solidFill>
                <a:srgbClr val="0B1F33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900"/>
              <a:buFont typeface="Arial"/>
              <a:buNone/>
            </a:pPr>
            <a:r>
              <a:rPr lang="en-US" sz="1900">
                <a:solidFill>
                  <a:srgbClr val="0B1F33"/>
                </a:solidFill>
              </a:rPr>
              <a:t>Solar radiation, atmospheric winds and other mechanisms cause particle drifts in the ionosphere, thus creating </a:t>
            </a:r>
            <a:r>
              <a:rPr b="1" lang="en-US" sz="1900">
                <a:solidFill>
                  <a:srgbClr val="0B1F33"/>
                </a:solidFill>
              </a:rPr>
              <a:t>ionospheric electric currents</a:t>
            </a:r>
            <a:r>
              <a:rPr lang="en-US" sz="1900">
                <a:solidFill>
                  <a:srgbClr val="0B1F33"/>
                </a:solidFill>
              </a:rPr>
              <a:t> (for a complete review, see [</a:t>
            </a:r>
            <a:r>
              <a:rPr lang="en-US" sz="1900">
                <a:solidFill>
                  <a:schemeClr val="hlink"/>
                </a:solidFill>
                <a:uFill>
                  <a:noFill/>
                </a:uFill>
                <a:hlinkClick r:id="rId4"/>
              </a:rPr>
              <a:t>2</a:t>
            </a:r>
            <a:r>
              <a:rPr lang="en-US" sz="1900">
                <a:solidFill>
                  <a:srgbClr val="0B1F33"/>
                </a:solidFill>
              </a:rPr>
              <a:t>]).</a:t>
            </a:r>
            <a:endParaRPr sz="1900">
              <a:solidFill>
                <a:srgbClr val="0B1F33"/>
              </a:solidFill>
            </a:endParaRPr>
          </a:p>
        </p:txBody>
      </p:sp>
      <p:pic>
        <p:nvPicPr>
          <p:cNvPr id="47" name="Google Shape;47;p5" title="electrojet-sq-current-diagram-768x701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56200" y="2735000"/>
            <a:ext cx="3962740" cy="3617032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5"/>
          <p:cNvSpPr/>
          <p:nvPr/>
        </p:nvSpPr>
        <p:spPr>
          <a:xfrm>
            <a:off x="8474975" y="6352025"/>
            <a:ext cx="1874700" cy="3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625" lIns="625" spcFirstLastPara="1" rIns="625" wrap="square" tIns="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900"/>
              <a:buFont typeface="Arial"/>
              <a:buNone/>
            </a:pPr>
            <a:r>
              <a:rPr lang="en-US">
                <a:solidFill>
                  <a:srgbClr val="0B1F33"/>
                </a:solidFill>
              </a:rPr>
              <a:t>Source: </a:t>
            </a:r>
            <a:r>
              <a:rPr lang="en-US">
                <a:solidFill>
                  <a:schemeClr val="hlink"/>
                </a:solidFill>
                <a:uFill>
                  <a:noFill/>
                </a:uFill>
                <a:hlinkClick r:id="rId6"/>
              </a:rPr>
              <a:t>Rezy Pradipta</a:t>
            </a:r>
            <a:r>
              <a:rPr lang="en-US">
                <a:solidFill>
                  <a:srgbClr val="0B1F33"/>
                </a:solidFill>
              </a:rPr>
              <a:t>.</a:t>
            </a:r>
            <a:endParaRPr>
              <a:solidFill>
                <a:srgbClr val="0B1F33"/>
              </a:solidFill>
            </a:endParaRPr>
          </a:p>
        </p:txBody>
      </p:sp>
      <p:pic>
        <p:nvPicPr>
          <p:cNvPr id="49" name="Google Shape;49;p5" title="latest_1024_0171.jp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510125" y="2735000"/>
            <a:ext cx="3617032" cy="3617032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5"/>
          <p:cNvSpPr/>
          <p:nvPr/>
        </p:nvSpPr>
        <p:spPr>
          <a:xfrm>
            <a:off x="3377150" y="6352025"/>
            <a:ext cx="1874700" cy="3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625" lIns="625" spcFirstLastPara="1" rIns="625" wrap="square" tIns="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900"/>
              <a:buFont typeface="Arial"/>
              <a:buNone/>
            </a:pPr>
            <a:r>
              <a:rPr lang="en-US">
                <a:solidFill>
                  <a:srgbClr val="0B1F33"/>
                </a:solidFill>
              </a:rPr>
              <a:t>Source: </a:t>
            </a:r>
            <a:r>
              <a:rPr lang="en-US">
                <a:solidFill>
                  <a:schemeClr val="hlink"/>
                </a:solidFill>
                <a:uFill>
                  <a:noFill/>
                </a:uFill>
                <a:hlinkClick r:id="rId8"/>
              </a:rPr>
              <a:t>SDO - NASA</a:t>
            </a:r>
            <a:r>
              <a:rPr lang="en-US">
                <a:solidFill>
                  <a:srgbClr val="0B1F33"/>
                </a:solidFill>
              </a:rPr>
              <a:t>.</a:t>
            </a:r>
            <a:endParaRPr>
              <a:solidFill>
                <a:srgbClr val="0B1F33"/>
              </a:solidFill>
            </a:endParaRPr>
          </a:p>
        </p:txBody>
      </p:sp>
      <p:sp>
        <p:nvSpPr>
          <p:cNvPr id="51" name="Google Shape;51;p5"/>
          <p:cNvSpPr/>
          <p:nvPr/>
        </p:nvSpPr>
        <p:spPr>
          <a:xfrm>
            <a:off x="5381975" y="4252969"/>
            <a:ext cx="1018800" cy="5811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23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F97316"/>
          </a:solidFill>
          <a:ln cap="flat" cmpd="sng" w="12700">
            <a:solidFill>
              <a:srgbClr val="F9731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1" name="Google Shape;431;p23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0B1F33"/>
          </a:solidFill>
          <a:ln cap="flat" cmpd="sng" w="12700">
            <a:solidFill>
              <a:srgbClr val="0B1F33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2" name="Google Shape;432;p23"/>
          <p:cNvSpPr/>
          <p:nvPr/>
        </p:nvSpPr>
        <p:spPr>
          <a:xfrm>
            <a:off x="502920" y="347472"/>
            <a:ext cx="87782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2500"/>
              <a:buFont typeface="Play"/>
              <a:buNone/>
            </a:pPr>
            <a:r>
              <a:rPr b="1" lang="en-US" sz="2500">
                <a:solidFill>
                  <a:srgbClr val="0B1F33"/>
                </a:solidFill>
                <a:latin typeface="Play"/>
                <a:ea typeface="Play"/>
                <a:cs typeface="Play"/>
                <a:sym typeface="Play"/>
              </a:rPr>
              <a:t>Validación y métricas de evaluación</a:t>
            </a:r>
            <a:endParaRPr sz="2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" name="Google Shape;433;p23"/>
          <p:cNvSpPr/>
          <p:nvPr/>
        </p:nvSpPr>
        <p:spPr>
          <a:xfrm>
            <a:off x="9281160" y="411480"/>
            <a:ext cx="23774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97316"/>
              </a:buClr>
              <a:buSzPts val="850"/>
              <a:buFont typeface="Arial"/>
              <a:buNone/>
            </a:pPr>
            <a:r>
              <a:rPr b="1" lang="en-US" sz="850">
                <a:solidFill>
                  <a:srgbClr val="F97316"/>
                </a:solidFill>
                <a:latin typeface="Arial"/>
                <a:ea typeface="Arial"/>
                <a:cs typeface="Arial"/>
                <a:sym typeface="Arial"/>
              </a:rPr>
              <a:t>MODELOS</a:t>
            </a:r>
            <a:endParaRPr sz="8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4" name="Google Shape;434;p23"/>
          <p:cNvSpPr/>
          <p:nvPr/>
        </p:nvSpPr>
        <p:spPr>
          <a:xfrm>
            <a:off x="11430000" y="6656832"/>
            <a:ext cx="50292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"/>
              <a:buFont typeface="Arial"/>
              <a:buNone/>
            </a:pPr>
            <a:r>
              <a:rPr lang="en-US" sz="7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27</a:t>
            </a:r>
            <a:endParaRPr sz="7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5" name="Google Shape;435;p23"/>
          <p:cNvSpPr/>
          <p:nvPr/>
        </p:nvSpPr>
        <p:spPr>
          <a:xfrm>
            <a:off x="594360" y="1143000"/>
            <a:ext cx="1661160" cy="658368"/>
          </a:xfrm>
          <a:prstGeom prst="roundRect">
            <a:avLst>
              <a:gd fmla="val 13889" name="adj"/>
            </a:avLst>
          </a:prstGeom>
          <a:solidFill>
            <a:srgbClr val="FFFFFF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6" name="Google Shape;436;p23"/>
          <p:cNvSpPr/>
          <p:nvPr/>
        </p:nvSpPr>
        <p:spPr>
          <a:xfrm>
            <a:off x="667512" y="1335024"/>
            <a:ext cx="1514856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000"/>
              <a:buFont typeface="Arial"/>
              <a:buNone/>
            </a:pPr>
            <a:r>
              <a:rPr b="1" lang="en-US" sz="10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944 muestras N/P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37" name="Google Shape;437;p23"/>
          <p:cNvCxnSpPr/>
          <p:nvPr/>
        </p:nvCxnSpPr>
        <p:spPr>
          <a:xfrm>
            <a:off x="2292096" y="1472184"/>
            <a:ext cx="128016" cy="0"/>
          </a:xfrm>
          <a:prstGeom prst="straightConnector1">
            <a:avLst/>
          </a:prstGeom>
          <a:noFill/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438" name="Google Shape;438;p23"/>
          <p:cNvSpPr/>
          <p:nvPr/>
        </p:nvSpPr>
        <p:spPr>
          <a:xfrm>
            <a:off x="2456688" y="1143000"/>
            <a:ext cx="1661160" cy="658368"/>
          </a:xfrm>
          <a:prstGeom prst="roundRect">
            <a:avLst>
              <a:gd fmla="val 13889" name="adj"/>
            </a:avLst>
          </a:prstGeom>
          <a:solidFill>
            <a:srgbClr val="FFFFFF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9" name="Google Shape;439;p23"/>
          <p:cNvSpPr/>
          <p:nvPr/>
        </p:nvSpPr>
        <p:spPr>
          <a:xfrm>
            <a:off x="2529840" y="1335024"/>
            <a:ext cx="1514856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000"/>
              <a:buFont typeface="Arial"/>
              <a:buNone/>
            </a:pPr>
            <a:r>
              <a:rPr b="1" lang="en-US" sz="10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80/20 estratificado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40" name="Google Shape;440;p23"/>
          <p:cNvCxnSpPr/>
          <p:nvPr/>
        </p:nvCxnSpPr>
        <p:spPr>
          <a:xfrm>
            <a:off x="4154424" y="1472184"/>
            <a:ext cx="128016" cy="0"/>
          </a:xfrm>
          <a:prstGeom prst="straightConnector1">
            <a:avLst/>
          </a:prstGeom>
          <a:noFill/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441" name="Google Shape;441;p23"/>
          <p:cNvSpPr/>
          <p:nvPr/>
        </p:nvSpPr>
        <p:spPr>
          <a:xfrm>
            <a:off x="4319016" y="1143000"/>
            <a:ext cx="1661160" cy="658368"/>
          </a:xfrm>
          <a:prstGeom prst="roundRect">
            <a:avLst>
              <a:gd fmla="val 13889" name="adj"/>
            </a:avLst>
          </a:prstGeom>
          <a:solidFill>
            <a:srgbClr val="FFFFFF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2" name="Google Shape;442;p23"/>
          <p:cNvSpPr/>
          <p:nvPr/>
        </p:nvSpPr>
        <p:spPr>
          <a:xfrm>
            <a:off x="4392168" y="1335024"/>
            <a:ext cx="1514856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000"/>
              <a:buFont typeface="Arial"/>
              <a:buNone/>
            </a:pPr>
            <a:r>
              <a:rPr b="1" lang="en-US" sz="10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755 train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43" name="Google Shape;443;p23"/>
          <p:cNvCxnSpPr/>
          <p:nvPr/>
        </p:nvCxnSpPr>
        <p:spPr>
          <a:xfrm>
            <a:off x="6016752" y="1472184"/>
            <a:ext cx="128016" cy="0"/>
          </a:xfrm>
          <a:prstGeom prst="straightConnector1">
            <a:avLst/>
          </a:prstGeom>
          <a:noFill/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444" name="Google Shape;444;p23"/>
          <p:cNvSpPr/>
          <p:nvPr/>
        </p:nvSpPr>
        <p:spPr>
          <a:xfrm>
            <a:off x="6181344" y="1143000"/>
            <a:ext cx="1661160" cy="658368"/>
          </a:xfrm>
          <a:prstGeom prst="roundRect">
            <a:avLst>
              <a:gd fmla="val 13889" name="adj"/>
            </a:avLst>
          </a:prstGeom>
          <a:solidFill>
            <a:srgbClr val="FFFFFF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5" name="Google Shape;445;p23"/>
          <p:cNvSpPr/>
          <p:nvPr/>
        </p:nvSpPr>
        <p:spPr>
          <a:xfrm>
            <a:off x="6254496" y="1335024"/>
            <a:ext cx="1514856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000"/>
              <a:buFont typeface="Arial"/>
              <a:buNone/>
            </a:pPr>
            <a:r>
              <a:rPr b="1" lang="en-US" sz="10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5-fold CV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46" name="Google Shape;446;p23"/>
          <p:cNvCxnSpPr/>
          <p:nvPr/>
        </p:nvCxnSpPr>
        <p:spPr>
          <a:xfrm>
            <a:off x="7879080" y="1472184"/>
            <a:ext cx="128016" cy="0"/>
          </a:xfrm>
          <a:prstGeom prst="straightConnector1">
            <a:avLst/>
          </a:prstGeom>
          <a:noFill/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447" name="Google Shape;447;p23"/>
          <p:cNvSpPr/>
          <p:nvPr/>
        </p:nvSpPr>
        <p:spPr>
          <a:xfrm>
            <a:off x="8043672" y="1143000"/>
            <a:ext cx="1661160" cy="658368"/>
          </a:xfrm>
          <a:prstGeom prst="roundRect">
            <a:avLst>
              <a:gd fmla="val 13889" name="adj"/>
            </a:avLst>
          </a:prstGeom>
          <a:solidFill>
            <a:srgbClr val="FFFFFF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8" name="Google Shape;448;p23"/>
          <p:cNvSpPr/>
          <p:nvPr/>
        </p:nvSpPr>
        <p:spPr>
          <a:xfrm>
            <a:off x="8116824" y="1335024"/>
            <a:ext cx="1514856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000"/>
              <a:buFont typeface="Arial"/>
              <a:buNone/>
            </a:pPr>
            <a:r>
              <a:rPr b="1" lang="en-US" sz="10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189 test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49" name="Google Shape;449;p23"/>
          <p:cNvCxnSpPr/>
          <p:nvPr/>
        </p:nvCxnSpPr>
        <p:spPr>
          <a:xfrm>
            <a:off x="9741408" y="1472184"/>
            <a:ext cx="128016" cy="0"/>
          </a:xfrm>
          <a:prstGeom prst="straightConnector1">
            <a:avLst/>
          </a:prstGeom>
          <a:noFill/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450" name="Google Shape;450;p23"/>
          <p:cNvSpPr/>
          <p:nvPr/>
        </p:nvSpPr>
        <p:spPr>
          <a:xfrm>
            <a:off x="9906000" y="1143000"/>
            <a:ext cx="1661160" cy="658368"/>
          </a:xfrm>
          <a:prstGeom prst="roundRect">
            <a:avLst>
              <a:gd fmla="val 13889" name="adj"/>
            </a:avLst>
          </a:prstGeom>
          <a:solidFill>
            <a:srgbClr val="FFFFFF"/>
          </a:solidFill>
          <a:ln cap="flat" cmpd="sng" w="12700">
            <a:solidFill>
              <a:srgbClr val="1D4E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1" name="Google Shape;451;p23"/>
          <p:cNvSpPr/>
          <p:nvPr/>
        </p:nvSpPr>
        <p:spPr>
          <a:xfrm>
            <a:off x="9979152" y="1335024"/>
            <a:ext cx="1514856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D4ED8"/>
              </a:buClr>
              <a:buSzPts val="1000"/>
              <a:buFont typeface="Arial"/>
              <a:buNone/>
            </a:pPr>
            <a:r>
              <a:rPr b="1" lang="en-US" sz="1000">
                <a:solidFill>
                  <a:srgbClr val="1D4ED8"/>
                </a:solidFill>
                <a:latin typeface="Arial"/>
                <a:ea typeface="Arial"/>
                <a:cs typeface="Arial"/>
                <a:sym typeface="Arial"/>
              </a:rPr>
              <a:t>comparación final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" name="Google Shape;452;p23"/>
          <p:cNvSpPr/>
          <p:nvPr/>
        </p:nvSpPr>
        <p:spPr>
          <a:xfrm>
            <a:off x="777240" y="2560320"/>
            <a:ext cx="3200400" cy="960120"/>
          </a:xfrm>
          <a:prstGeom prst="roundRect">
            <a:avLst>
              <a:gd fmla="val 11429" name="adj"/>
            </a:avLst>
          </a:prstGeom>
          <a:solidFill>
            <a:srgbClr val="FFFFFF"/>
          </a:solidFill>
          <a:ln cap="flat" cmpd="sng" w="12700">
            <a:solidFill>
              <a:srgbClr val="1D4E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3" name="Google Shape;453;p23"/>
          <p:cNvSpPr/>
          <p:nvPr/>
        </p:nvSpPr>
        <p:spPr>
          <a:xfrm>
            <a:off x="777240" y="2560320"/>
            <a:ext cx="73152" cy="960120"/>
          </a:xfrm>
          <a:prstGeom prst="rect">
            <a:avLst/>
          </a:prstGeom>
          <a:solidFill>
            <a:srgbClr val="1D4ED8"/>
          </a:solidFill>
          <a:ln cap="flat" cmpd="sng" w="12700">
            <a:solidFill>
              <a:srgbClr val="1D4ED8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4" name="Google Shape;454;p23"/>
          <p:cNvSpPr/>
          <p:nvPr/>
        </p:nvSpPr>
        <p:spPr>
          <a:xfrm>
            <a:off x="960120" y="2697480"/>
            <a:ext cx="28803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300"/>
              <a:buFont typeface="Arial"/>
              <a:buNone/>
            </a:pPr>
            <a:r>
              <a:rPr b="1" lang="en-US" sz="13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Discriminación global</a:t>
            </a:r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" name="Google Shape;455;p23"/>
          <p:cNvSpPr/>
          <p:nvPr/>
        </p:nvSpPr>
        <p:spPr>
          <a:xfrm>
            <a:off x="960120" y="3063240"/>
            <a:ext cx="28803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Accuracy, balanced accuracy, macro-F1 y Cohen κ.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6" name="Google Shape;456;p23"/>
          <p:cNvSpPr/>
          <p:nvPr/>
        </p:nvSpPr>
        <p:spPr>
          <a:xfrm>
            <a:off x="4434840" y="2560320"/>
            <a:ext cx="3200400" cy="960120"/>
          </a:xfrm>
          <a:prstGeom prst="roundRect">
            <a:avLst>
              <a:gd fmla="val 11429" name="adj"/>
            </a:avLst>
          </a:prstGeom>
          <a:solidFill>
            <a:srgbClr val="FFFFFF"/>
          </a:solidFill>
          <a:ln cap="flat" cmpd="sng" w="12700">
            <a:solidFill>
              <a:srgbClr val="F9731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7" name="Google Shape;457;p23"/>
          <p:cNvSpPr/>
          <p:nvPr/>
        </p:nvSpPr>
        <p:spPr>
          <a:xfrm>
            <a:off x="4434840" y="2560320"/>
            <a:ext cx="73152" cy="960120"/>
          </a:xfrm>
          <a:prstGeom prst="rect">
            <a:avLst/>
          </a:prstGeom>
          <a:solidFill>
            <a:srgbClr val="F97316"/>
          </a:solidFill>
          <a:ln cap="flat" cmpd="sng" w="12700">
            <a:solidFill>
              <a:srgbClr val="F9731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8" name="Google Shape;458;p23"/>
          <p:cNvSpPr/>
          <p:nvPr/>
        </p:nvSpPr>
        <p:spPr>
          <a:xfrm>
            <a:off x="4617720" y="2697480"/>
            <a:ext cx="28803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300"/>
              <a:buFont typeface="Arial"/>
              <a:buNone/>
            </a:pPr>
            <a:r>
              <a:rPr b="1" lang="en-US" sz="13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Riesgo operativo</a:t>
            </a:r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9" name="Google Shape;459;p23"/>
          <p:cNvSpPr/>
          <p:nvPr/>
        </p:nvSpPr>
        <p:spPr>
          <a:xfrm>
            <a:off x="4617720" y="3063240"/>
            <a:ext cx="28803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Precision, recall, especificidad y matriz de confusión.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0" name="Google Shape;460;p23"/>
          <p:cNvSpPr/>
          <p:nvPr/>
        </p:nvSpPr>
        <p:spPr>
          <a:xfrm>
            <a:off x="8092440" y="2560320"/>
            <a:ext cx="3200400" cy="960120"/>
          </a:xfrm>
          <a:prstGeom prst="roundRect">
            <a:avLst>
              <a:gd fmla="val 11429" name="adj"/>
            </a:avLst>
          </a:prstGeom>
          <a:solidFill>
            <a:srgbClr val="FFFFFF"/>
          </a:solidFill>
          <a:ln cap="flat" cmpd="sng" w="12700">
            <a:solidFill>
              <a:srgbClr val="0F76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1" name="Google Shape;461;p23"/>
          <p:cNvSpPr/>
          <p:nvPr/>
        </p:nvSpPr>
        <p:spPr>
          <a:xfrm>
            <a:off x="8092440" y="2560320"/>
            <a:ext cx="73152" cy="960120"/>
          </a:xfrm>
          <a:prstGeom prst="rect">
            <a:avLst/>
          </a:prstGeom>
          <a:solidFill>
            <a:srgbClr val="0F766E"/>
          </a:solidFill>
          <a:ln cap="flat" cmpd="sng" w="12700">
            <a:solidFill>
              <a:srgbClr val="0F766E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2" name="Google Shape;462;p23"/>
          <p:cNvSpPr/>
          <p:nvPr/>
        </p:nvSpPr>
        <p:spPr>
          <a:xfrm>
            <a:off x="8275320" y="2697480"/>
            <a:ext cx="28803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300"/>
              <a:buFont typeface="Arial"/>
              <a:buNone/>
            </a:pPr>
            <a:r>
              <a:rPr b="1" lang="en-US" sz="13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Probabilidad</a:t>
            </a:r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3" name="Google Shape;463;p23"/>
          <p:cNvSpPr/>
          <p:nvPr/>
        </p:nvSpPr>
        <p:spPr>
          <a:xfrm>
            <a:off x="8275320" y="3063240"/>
            <a:ext cx="28803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ROC-AUC, PR-AUC, Brier score y curvas de calibración.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4" name="Google Shape;464;p23"/>
          <p:cNvSpPr/>
          <p:nvPr/>
        </p:nvSpPr>
        <p:spPr>
          <a:xfrm>
            <a:off x="1060704" y="4261104"/>
            <a:ext cx="4416552" cy="1536192"/>
          </a:xfrm>
          <a:prstGeom prst="roundRect">
            <a:avLst>
              <a:gd fmla="val 4762" name="adj"/>
            </a:avLst>
          </a:prstGeom>
          <a:solidFill>
            <a:srgbClr val="FFFFFF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mnt/data/figures/fig9_curves.png" id="465" name="Google Shape;465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7280" y="4305300"/>
            <a:ext cx="4343400" cy="1447800"/>
          </a:xfrm>
          <a:prstGeom prst="rect">
            <a:avLst/>
          </a:prstGeom>
          <a:noFill/>
          <a:ln>
            <a:noFill/>
          </a:ln>
        </p:spPr>
      </p:pic>
      <p:sp>
        <p:nvSpPr>
          <p:cNvPr id="466" name="Google Shape;466;p23"/>
          <p:cNvSpPr/>
          <p:nvPr/>
        </p:nvSpPr>
        <p:spPr>
          <a:xfrm>
            <a:off x="1097280" y="5815584"/>
            <a:ext cx="43434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820"/>
              <a:buFont typeface="Arial"/>
              <a:buNone/>
            </a:pPr>
            <a:r>
              <a:rPr lang="en-US" sz="82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ROC y Precision-Recall</a:t>
            </a:r>
            <a:endParaRPr sz="82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7" name="Google Shape;467;p23"/>
          <p:cNvSpPr/>
          <p:nvPr/>
        </p:nvSpPr>
        <p:spPr>
          <a:xfrm>
            <a:off x="6455664" y="4032504"/>
            <a:ext cx="3639312" cy="1856232"/>
          </a:xfrm>
          <a:prstGeom prst="roundRect">
            <a:avLst>
              <a:gd fmla="val 3941" name="adj"/>
            </a:avLst>
          </a:prstGeom>
          <a:solidFill>
            <a:srgbClr val="FFFFFF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mnt/data/figures/fig8_confusion.png" id="468" name="Google Shape;468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249012" y="4069080"/>
            <a:ext cx="2052615" cy="1783080"/>
          </a:xfrm>
          <a:prstGeom prst="rect">
            <a:avLst/>
          </a:prstGeom>
          <a:noFill/>
          <a:ln>
            <a:noFill/>
          </a:ln>
        </p:spPr>
      </p:pic>
      <p:sp>
        <p:nvSpPr>
          <p:cNvPr id="469" name="Google Shape;469;p23"/>
          <p:cNvSpPr/>
          <p:nvPr/>
        </p:nvSpPr>
        <p:spPr>
          <a:xfrm>
            <a:off x="6492240" y="5907024"/>
            <a:ext cx="356616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820"/>
              <a:buFont typeface="Arial"/>
              <a:buNone/>
            </a:pPr>
            <a:r>
              <a:rPr lang="en-US" sz="82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Errores por clase</a:t>
            </a:r>
            <a:endParaRPr sz="82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24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F97316"/>
          </a:solidFill>
          <a:ln cap="flat" cmpd="sng" w="12700">
            <a:solidFill>
              <a:srgbClr val="F9731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6" name="Google Shape;476;p24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0B1F33"/>
          </a:solidFill>
          <a:ln cap="flat" cmpd="sng" w="12700">
            <a:solidFill>
              <a:srgbClr val="0B1F33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7" name="Google Shape;477;p24"/>
          <p:cNvSpPr/>
          <p:nvPr/>
        </p:nvSpPr>
        <p:spPr>
          <a:xfrm>
            <a:off x="502920" y="347472"/>
            <a:ext cx="87782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2500"/>
              <a:buFont typeface="Play"/>
              <a:buNone/>
            </a:pPr>
            <a:r>
              <a:rPr b="1" lang="en-US" sz="2500">
                <a:solidFill>
                  <a:srgbClr val="0B1F33"/>
                </a:solidFill>
                <a:latin typeface="Play"/>
                <a:ea typeface="Play"/>
                <a:cs typeface="Play"/>
                <a:sym typeface="Play"/>
              </a:rPr>
              <a:t>Resultados I: comparación baseline</a:t>
            </a:r>
            <a:endParaRPr sz="2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8" name="Google Shape;478;p24"/>
          <p:cNvSpPr/>
          <p:nvPr/>
        </p:nvSpPr>
        <p:spPr>
          <a:xfrm>
            <a:off x="9281160" y="411480"/>
            <a:ext cx="23774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97316"/>
              </a:buClr>
              <a:buSzPts val="850"/>
              <a:buFont typeface="Arial"/>
              <a:buNone/>
            </a:pPr>
            <a:r>
              <a:rPr b="1" lang="en-US" sz="850">
                <a:solidFill>
                  <a:srgbClr val="F97316"/>
                </a:solidFill>
                <a:latin typeface="Arial"/>
                <a:ea typeface="Arial"/>
                <a:cs typeface="Arial"/>
                <a:sym typeface="Arial"/>
              </a:rPr>
              <a:t>RESULTADOS</a:t>
            </a:r>
            <a:endParaRPr sz="8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9" name="Google Shape;479;p24"/>
          <p:cNvSpPr/>
          <p:nvPr/>
        </p:nvSpPr>
        <p:spPr>
          <a:xfrm>
            <a:off x="11430000" y="6656832"/>
            <a:ext cx="50292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"/>
              <a:buFont typeface="Arial"/>
              <a:buNone/>
            </a:pPr>
            <a:r>
              <a:rPr lang="en-US" sz="7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28</a:t>
            </a:r>
            <a:endParaRPr sz="7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0" name="Google Shape;480;p24"/>
          <p:cNvSpPr/>
          <p:nvPr/>
        </p:nvSpPr>
        <p:spPr>
          <a:xfrm>
            <a:off x="603504" y="923544"/>
            <a:ext cx="7114032" cy="3090672"/>
          </a:xfrm>
          <a:prstGeom prst="roundRect">
            <a:avLst>
              <a:gd fmla="val 2367" name="adj"/>
            </a:avLst>
          </a:prstGeom>
          <a:solidFill>
            <a:srgbClr val="FFFFFF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mnt/data/figures/fig7_baseline.png" id="481" name="Google Shape;481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0080" y="1081014"/>
            <a:ext cx="7040880" cy="2775732"/>
          </a:xfrm>
          <a:prstGeom prst="rect">
            <a:avLst/>
          </a:prstGeom>
          <a:noFill/>
          <a:ln>
            <a:noFill/>
          </a:ln>
        </p:spPr>
      </p:pic>
      <p:sp>
        <p:nvSpPr>
          <p:cNvPr id="482" name="Google Shape;482;p24"/>
          <p:cNvSpPr/>
          <p:nvPr/>
        </p:nvSpPr>
        <p:spPr>
          <a:xfrm>
            <a:off x="640080" y="4032504"/>
            <a:ext cx="704088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820"/>
              <a:buFont typeface="Arial"/>
              <a:buNone/>
            </a:pPr>
            <a:r>
              <a:rPr lang="en-US" sz="82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Fig. 7: desempeño comparativo de clasificadores</a:t>
            </a:r>
            <a:endParaRPr sz="82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3" name="Google Shape;483;p24"/>
          <p:cNvSpPr/>
          <p:nvPr/>
        </p:nvSpPr>
        <p:spPr>
          <a:xfrm>
            <a:off x="8001000" y="1234440"/>
            <a:ext cx="3246120" cy="777240"/>
          </a:xfrm>
          <a:prstGeom prst="rect">
            <a:avLst/>
          </a:prstGeom>
          <a:noFill/>
          <a:ln>
            <a:noFill/>
          </a:ln>
        </p:spPr>
        <p:txBody>
          <a:bodyPr anchorCtr="0" anchor="t" bIns="625" lIns="625" spcFirstLastPara="1" rIns="625" wrap="square" tIns="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2200"/>
              <a:buFont typeface="Arial"/>
              <a:buNone/>
            </a:pPr>
            <a:r>
              <a:rPr b="1" lang="en-US" sz="22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XGBoost y soft voting empatan como mejores baselines.</a:t>
            </a:r>
            <a:endParaRPr sz="2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4" name="Google Shape;484;p24"/>
          <p:cNvSpPr/>
          <p:nvPr/>
        </p:nvSpPr>
        <p:spPr>
          <a:xfrm>
            <a:off x="8092440" y="2560320"/>
            <a:ext cx="15544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D4ED8"/>
              </a:buClr>
              <a:buSzPts val="3200"/>
              <a:buFont typeface="Play"/>
              <a:buNone/>
            </a:pPr>
            <a:r>
              <a:rPr b="1" lang="en-US" sz="3200">
                <a:solidFill>
                  <a:srgbClr val="1D4ED8"/>
                </a:solidFill>
                <a:latin typeface="Play"/>
                <a:ea typeface="Play"/>
                <a:cs typeface="Play"/>
                <a:sym typeface="Play"/>
              </a:rPr>
              <a:t>0.947</a:t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5" name="Google Shape;485;p24"/>
          <p:cNvSpPr/>
          <p:nvPr/>
        </p:nvSpPr>
        <p:spPr>
          <a:xfrm>
            <a:off x="8092440" y="3063240"/>
            <a:ext cx="15544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accuracy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6" name="Google Shape;486;p24"/>
          <p:cNvSpPr/>
          <p:nvPr/>
        </p:nvSpPr>
        <p:spPr>
          <a:xfrm>
            <a:off x="9646920" y="2560320"/>
            <a:ext cx="1737360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766E"/>
              </a:buClr>
              <a:buSzPts val="3200"/>
              <a:buFont typeface="Play"/>
              <a:buNone/>
            </a:pPr>
            <a:r>
              <a:rPr b="1" lang="en-US" sz="3200">
                <a:solidFill>
                  <a:srgbClr val="0F766E"/>
                </a:solidFill>
                <a:latin typeface="Play"/>
                <a:ea typeface="Play"/>
                <a:cs typeface="Play"/>
                <a:sym typeface="Play"/>
              </a:rPr>
              <a:t>0.941</a:t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7" name="Google Shape;487;p24"/>
          <p:cNvSpPr/>
          <p:nvPr/>
        </p:nvSpPr>
        <p:spPr>
          <a:xfrm>
            <a:off x="9646920" y="3063240"/>
            <a:ext cx="17373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balanced accuracy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8" name="Google Shape;488;p24"/>
          <p:cNvSpPr/>
          <p:nvPr/>
        </p:nvSpPr>
        <p:spPr>
          <a:xfrm>
            <a:off x="8092440" y="3840480"/>
            <a:ext cx="15544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97316"/>
              </a:buClr>
              <a:buSzPts val="3200"/>
              <a:buFont typeface="Play"/>
              <a:buNone/>
            </a:pPr>
            <a:r>
              <a:rPr b="1" lang="en-US" sz="3200">
                <a:solidFill>
                  <a:srgbClr val="F97316"/>
                </a:solidFill>
                <a:latin typeface="Play"/>
                <a:ea typeface="Play"/>
                <a:cs typeface="Play"/>
                <a:sym typeface="Play"/>
              </a:rPr>
              <a:t>0.944</a:t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9" name="Google Shape;489;p24"/>
          <p:cNvSpPr/>
          <p:nvPr/>
        </p:nvSpPr>
        <p:spPr>
          <a:xfrm>
            <a:off x="8092440" y="4343400"/>
            <a:ext cx="15544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macro-F1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0" name="Google Shape;490;p24"/>
          <p:cNvSpPr/>
          <p:nvPr/>
        </p:nvSpPr>
        <p:spPr>
          <a:xfrm>
            <a:off x="9646920" y="3840480"/>
            <a:ext cx="1737360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A34A"/>
              </a:buClr>
              <a:buSzPts val="3200"/>
              <a:buFont typeface="Play"/>
              <a:buNone/>
            </a:pPr>
            <a:r>
              <a:rPr b="1" lang="en-US" sz="3200">
                <a:solidFill>
                  <a:srgbClr val="16A34A"/>
                </a:solidFill>
                <a:latin typeface="Play"/>
                <a:ea typeface="Play"/>
                <a:cs typeface="Play"/>
                <a:sym typeface="Play"/>
              </a:rPr>
              <a:t>0.977</a:t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1" name="Google Shape;491;p24"/>
          <p:cNvSpPr/>
          <p:nvPr/>
        </p:nvSpPr>
        <p:spPr>
          <a:xfrm>
            <a:off x="9646920" y="4343400"/>
            <a:ext cx="17373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ROC-AUC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2" name="Google Shape;492;p24"/>
          <p:cNvSpPr/>
          <p:nvPr/>
        </p:nvSpPr>
        <p:spPr>
          <a:xfrm>
            <a:off x="914400" y="4937748"/>
            <a:ext cx="6035100" cy="923400"/>
          </a:xfrm>
          <a:prstGeom prst="roundRect">
            <a:avLst>
              <a:gd fmla="val 14118" name="adj"/>
            </a:avLst>
          </a:prstGeom>
          <a:solidFill>
            <a:srgbClr val="FFFFFF"/>
          </a:solidFill>
          <a:ln cap="flat" cmpd="sng" w="12700">
            <a:solidFill>
              <a:srgbClr val="1D4E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3" name="Google Shape;493;p24"/>
          <p:cNvSpPr/>
          <p:nvPr/>
        </p:nvSpPr>
        <p:spPr>
          <a:xfrm>
            <a:off x="914400" y="4937748"/>
            <a:ext cx="73200" cy="923400"/>
          </a:xfrm>
          <a:prstGeom prst="rect">
            <a:avLst/>
          </a:prstGeom>
          <a:solidFill>
            <a:srgbClr val="1D4ED8"/>
          </a:solidFill>
          <a:ln cap="flat" cmpd="sng" w="12700">
            <a:solidFill>
              <a:srgbClr val="1D4ED8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4" name="Google Shape;494;p24"/>
          <p:cNvSpPr/>
          <p:nvPr/>
        </p:nvSpPr>
        <p:spPr>
          <a:xfrm>
            <a:off x="1097280" y="5074920"/>
            <a:ext cx="57150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300"/>
              <a:buFont typeface="Arial"/>
              <a:buNone/>
            </a:pPr>
            <a:r>
              <a:rPr b="1" lang="en-US" sz="13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Lectura</a:t>
            </a:r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5" name="Google Shape;495;p24"/>
          <p:cNvSpPr/>
          <p:nvPr/>
        </p:nvSpPr>
        <p:spPr>
          <a:xfrm>
            <a:off x="1097280" y="5440680"/>
            <a:ext cx="5715000" cy="182880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El rendimiento alto en varias métricas sugiere separación robusta, no solo sobreajuste a una métrica.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25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F97316"/>
          </a:solidFill>
          <a:ln cap="flat" cmpd="sng" w="12700">
            <a:solidFill>
              <a:srgbClr val="F9731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2" name="Google Shape;502;p25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0B1F33"/>
          </a:solidFill>
          <a:ln cap="flat" cmpd="sng" w="12700">
            <a:solidFill>
              <a:srgbClr val="0B1F33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3" name="Google Shape;503;p25"/>
          <p:cNvSpPr/>
          <p:nvPr/>
        </p:nvSpPr>
        <p:spPr>
          <a:xfrm>
            <a:off x="502920" y="347472"/>
            <a:ext cx="87782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2500"/>
              <a:buFont typeface="Play"/>
              <a:buNone/>
            </a:pPr>
            <a:r>
              <a:rPr b="1" lang="en-US" sz="2500">
                <a:solidFill>
                  <a:srgbClr val="0B1F33"/>
                </a:solidFill>
                <a:latin typeface="Play"/>
                <a:ea typeface="Play"/>
                <a:cs typeface="Play"/>
                <a:sym typeface="Play"/>
              </a:rPr>
              <a:t>Resultados II: matriz de confusión</a:t>
            </a:r>
            <a:endParaRPr sz="2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4" name="Google Shape;504;p25"/>
          <p:cNvSpPr/>
          <p:nvPr/>
        </p:nvSpPr>
        <p:spPr>
          <a:xfrm>
            <a:off x="9281160" y="411480"/>
            <a:ext cx="23774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97316"/>
              </a:buClr>
              <a:buSzPts val="850"/>
              <a:buFont typeface="Arial"/>
              <a:buNone/>
            </a:pPr>
            <a:r>
              <a:rPr b="1" lang="en-US" sz="850">
                <a:solidFill>
                  <a:srgbClr val="F97316"/>
                </a:solidFill>
                <a:latin typeface="Arial"/>
                <a:ea typeface="Arial"/>
                <a:cs typeface="Arial"/>
                <a:sym typeface="Arial"/>
              </a:rPr>
              <a:t>RESULTADOS</a:t>
            </a:r>
            <a:endParaRPr sz="8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5" name="Google Shape;505;p25"/>
          <p:cNvSpPr/>
          <p:nvPr/>
        </p:nvSpPr>
        <p:spPr>
          <a:xfrm>
            <a:off x="11430000" y="6656832"/>
            <a:ext cx="50292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"/>
              <a:buFont typeface="Arial"/>
              <a:buNone/>
            </a:pPr>
            <a:r>
              <a:rPr lang="en-US" sz="7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29</a:t>
            </a:r>
            <a:endParaRPr sz="7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6" name="Google Shape;506;p25"/>
          <p:cNvSpPr/>
          <p:nvPr/>
        </p:nvSpPr>
        <p:spPr>
          <a:xfrm>
            <a:off x="649224" y="923544"/>
            <a:ext cx="6153912" cy="5010912"/>
          </a:xfrm>
          <a:prstGeom prst="roundRect">
            <a:avLst>
              <a:gd fmla="val 1460" name="adj"/>
            </a:avLst>
          </a:prstGeom>
          <a:solidFill>
            <a:srgbClr val="FFFFFF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mnt/data/figures/fig8_confusion.png" id="507" name="Google Shape;507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84097" y="960120"/>
            <a:ext cx="5684166" cy="4937760"/>
          </a:xfrm>
          <a:prstGeom prst="rect">
            <a:avLst/>
          </a:prstGeom>
          <a:noFill/>
          <a:ln>
            <a:noFill/>
          </a:ln>
        </p:spPr>
      </p:pic>
      <p:sp>
        <p:nvSpPr>
          <p:cNvPr id="508" name="Google Shape;508;p25"/>
          <p:cNvSpPr/>
          <p:nvPr/>
        </p:nvSpPr>
        <p:spPr>
          <a:xfrm>
            <a:off x="685800" y="5952744"/>
            <a:ext cx="608076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820"/>
              <a:buFont typeface="Arial"/>
              <a:buNone/>
            </a:pPr>
            <a:r>
              <a:rPr lang="en-US" sz="82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Fig. 8: top 4 matrices de confusión</a:t>
            </a:r>
            <a:endParaRPr sz="82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9" name="Google Shape;509;p25"/>
          <p:cNvSpPr/>
          <p:nvPr/>
        </p:nvSpPr>
        <p:spPr>
          <a:xfrm>
            <a:off x="7178040" y="1234440"/>
            <a:ext cx="30175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625" lIns="625" spcFirstLastPara="1" rIns="625" wrap="square" tIns="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700"/>
              <a:buFont typeface="Arial"/>
              <a:buNone/>
            </a:pPr>
            <a:r>
              <a:rPr b="1" lang="en-US" sz="17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XGBoost baseline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0" name="Google Shape;510;p25"/>
          <p:cNvSpPr/>
          <p:nvPr/>
        </p:nvSpPr>
        <p:spPr>
          <a:xfrm>
            <a:off x="7223760" y="1783080"/>
            <a:ext cx="1463040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D4ED8"/>
              </a:buClr>
              <a:buSzPts val="3200"/>
              <a:buFont typeface="Play"/>
              <a:buNone/>
            </a:pPr>
            <a:r>
              <a:rPr b="1" lang="en-US" sz="3200">
                <a:solidFill>
                  <a:srgbClr val="1D4ED8"/>
                </a:solidFill>
                <a:latin typeface="Play"/>
                <a:ea typeface="Play"/>
                <a:cs typeface="Play"/>
                <a:sym typeface="Play"/>
              </a:rPr>
              <a:t>113</a:t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1" name="Google Shape;511;p25"/>
          <p:cNvSpPr/>
          <p:nvPr/>
        </p:nvSpPr>
        <p:spPr>
          <a:xfrm>
            <a:off x="7223760" y="2286000"/>
            <a:ext cx="14630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verdaderos N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2" name="Google Shape;512;p25"/>
          <p:cNvSpPr/>
          <p:nvPr/>
        </p:nvSpPr>
        <p:spPr>
          <a:xfrm>
            <a:off x="9052560" y="1783080"/>
            <a:ext cx="1463040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A34A"/>
              </a:buClr>
              <a:buSzPts val="3200"/>
              <a:buFont typeface="Play"/>
              <a:buNone/>
            </a:pPr>
            <a:r>
              <a:rPr b="1" lang="en-US" sz="3200">
                <a:solidFill>
                  <a:srgbClr val="16A34A"/>
                </a:solidFill>
                <a:latin typeface="Play"/>
                <a:ea typeface="Play"/>
                <a:cs typeface="Play"/>
                <a:sym typeface="Play"/>
              </a:rPr>
              <a:t>66</a:t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3" name="Google Shape;513;p25"/>
          <p:cNvSpPr/>
          <p:nvPr/>
        </p:nvSpPr>
        <p:spPr>
          <a:xfrm>
            <a:off x="9052560" y="2286000"/>
            <a:ext cx="14630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verdaderos P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4" name="Google Shape;514;p25"/>
          <p:cNvSpPr/>
          <p:nvPr/>
        </p:nvSpPr>
        <p:spPr>
          <a:xfrm>
            <a:off x="7223760" y="2971800"/>
            <a:ext cx="1463040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97316"/>
              </a:buClr>
              <a:buSzPts val="3200"/>
              <a:buFont typeface="Play"/>
              <a:buNone/>
            </a:pPr>
            <a:r>
              <a:rPr b="1" lang="en-US" sz="3200">
                <a:solidFill>
                  <a:srgbClr val="F97316"/>
                </a:solidFill>
                <a:latin typeface="Play"/>
                <a:ea typeface="Play"/>
                <a:cs typeface="Play"/>
                <a:sym typeface="Play"/>
              </a:rPr>
              <a:t>4</a:t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5" name="Google Shape;515;p25"/>
          <p:cNvSpPr/>
          <p:nvPr/>
        </p:nvSpPr>
        <p:spPr>
          <a:xfrm>
            <a:off x="7223760" y="3474720"/>
            <a:ext cx="14630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falsos positivos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6" name="Google Shape;516;p25"/>
          <p:cNvSpPr/>
          <p:nvPr/>
        </p:nvSpPr>
        <p:spPr>
          <a:xfrm>
            <a:off x="9052560" y="2971800"/>
            <a:ext cx="1463040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C2626"/>
              </a:buClr>
              <a:buSzPts val="3200"/>
              <a:buFont typeface="Play"/>
              <a:buNone/>
            </a:pPr>
            <a:r>
              <a:rPr b="1" lang="en-US" sz="3200">
                <a:solidFill>
                  <a:srgbClr val="DC2626"/>
                </a:solidFill>
                <a:latin typeface="Play"/>
                <a:ea typeface="Play"/>
                <a:cs typeface="Play"/>
                <a:sym typeface="Play"/>
              </a:rPr>
              <a:t>6</a:t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7" name="Google Shape;517;p25"/>
          <p:cNvSpPr/>
          <p:nvPr/>
        </p:nvSpPr>
        <p:spPr>
          <a:xfrm>
            <a:off x="9052560" y="3474720"/>
            <a:ext cx="14630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falsos negativos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8" name="Google Shape;518;p25"/>
          <p:cNvSpPr/>
          <p:nvPr/>
        </p:nvSpPr>
        <p:spPr>
          <a:xfrm>
            <a:off x="7086600" y="4480560"/>
            <a:ext cx="3840480" cy="868680"/>
          </a:xfrm>
          <a:prstGeom prst="roundRect">
            <a:avLst>
              <a:gd fmla="val 12632" name="adj"/>
            </a:avLst>
          </a:prstGeom>
          <a:solidFill>
            <a:srgbClr val="FFFFFF"/>
          </a:solidFill>
          <a:ln cap="flat" cmpd="sng" w="12700">
            <a:solidFill>
              <a:srgbClr val="0F76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9" name="Google Shape;519;p25"/>
          <p:cNvSpPr/>
          <p:nvPr/>
        </p:nvSpPr>
        <p:spPr>
          <a:xfrm>
            <a:off x="7086600" y="4480560"/>
            <a:ext cx="73152" cy="868680"/>
          </a:xfrm>
          <a:prstGeom prst="rect">
            <a:avLst/>
          </a:prstGeom>
          <a:solidFill>
            <a:srgbClr val="0F766E"/>
          </a:solidFill>
          <a:ln cap="flat" cmpd="sng" w="12700">
            <a:solidFill>
              <a:srgbClr val="0F766E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0" name="Google Shape;520;p25"/>
          <p:cNvSpPr/>
          <p:nvPr/>
        </p:nvSpPr>
        <p:spPr>
          <a:xfrm>
            <a:off x="7269480" y="4617720"/>
            <a:ext cx="35204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300"/>
              <a:buFont typeface="Arial"/>
              <a:buNone/>
            </a:pPr>
            <a:r>
              <a:rPr b="1" lang="en-US" sz="13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Balance operativo</a:t>
            </a:r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1" name="Google Shape;521;p25"/>
          <p:cNvSpPr/>
          <p:nvPr/>
        </p:nvSpPr>
        <p:spPr>
          <a:xfrm>
            <a:off x="7269480" y="4983480"/>
            <a:ext cx="35204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Precisión SFE = 0.9429, recall = 0.9167, especificidad = 0.9658.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26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F97316"/>
          </a:solidFill>
          <a:ln cap="flat" cmpd="sng" w="12700">
            <a:solidFill>
              <a:srgbClr val="F9731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8" name="Google Shape;528;p26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0B1F33"/>
          </a:solidFill>
          <a:ln cap="flat" cmpd="sng" w="12700">
            <a:solidFill>
              <a:srgbClr val="0B1F33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9" name="Google Shape;529;p26"/>
          <p:cNvSpPr/>
          <p:nvPr/>
        </p:nvSpPr>
        <p:spPr>
          <a:xfrm>
            <a:off x="502920" y="347472"/>
            <a:ext cx="87782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2500"/>
              <a:buFont typeface="Play"/>
              <a:buNone/>
            </a:pPr>
            <a:r>
              <a:rPr b="1" lang="en-US" sz="2500">
                <a:solidFill>
                  <a:srgbClr val="0B1F33"/>
                </a:solidFill>
                <a:latin typeface="Play"/>
                <a:ea typeface="Play"/>
                <a:cs typeface="Play"/>
                <a:sym typeface="Play"/>
              </a:rPr>
              <a:t>Resultados III: curvas ROC y Precision-Recall</a:t>
            </a:r>
            <a:endParaRPr sz="2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0" name="Google Shape;530;p26"/>
          <p:cNvSpPr/>
          <p:nvPr/>
        </p:nvSpPr>
        <p:spPr>
          <a:xfrm>
            <a:off x="9281160" y="411480"/>
            <a:ext cx="23774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97316"/>
              </a:buClr>
              <a:buSzPts val="850"/>
              <a:buFont typeface="Arial"/>
              <a:buNone/>
            </a:pPr>
            <a:r>
              <a:rPr b="1" lang="en-US" sz="850">
                <a:solidFill>
                  <a:srgbClr val="F97316"/>
                </a:solidFill>
                <a:latin typeface="Arial"/>
                <a:ea typeface="Arial"/>
                <a:cs typeface="Arial"/>
                <a:sym typeface="Arial"/>
              </a:rPr>
              <a:t>RESULTADOS</a:t>
            </a:r>
            <a:endParaRPr sz="8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1" name="Google Shape;531;p26"/>
          <p:cNvSpPr/>
          <p:nvPr/>
        </p:nvSpPr>
        <p:spPr>
          <a:xfrm>
            <a:off x="11430000" y="6656832"/>
            <a:ext cx="50292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"/>
              <a:buFont typeface="Arial"/>
              <a:buNone/>
            </a:pPr>
            <a:r>
              <a:rPr lang="en-US" sz="7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30</a:t>
            </a:r>
            <a:endParaRPr sz="7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2" name="Google Shape;532;p26"/>
          <p:cNvSpPr/>
          <p:nvPr/>
        </p:nvSpPr>
        <p:spPr>
          <a:xfrm>
            <a:off x="740664" y="1106424"/>
            <a:ext cx="6656832" cy="2999232"/>
          </a:xfrm>
          <a:prstGeom prst="roundRect">
            <a:avLst>
              <a:gd fmla="val 2439" name="adj"/>
            </a:avLst>
          </a:prstGeom>
          <a:solidFill>
            <a:srgbClr val="FFFFFF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mnt/data/figures/fig9_curves.png" id="533" name="Google Shape;533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7240" y="1508760"/>
            <a:ext cx="6583680" cy="2194560"/>
          </a:xfrm>
          <a:prstGeom prst="rect">
            <a:avLst/>
          </a:prstGeom>
          <a:noFill/>
          <a:ln>
            <a:noFill/>
          </a:ln>
        </p:spPr>
      </p:pic>
      <p:sp>
        <p:nvSpPr>
          <p:cNvPr id="534" name="Google Shape;534;p26"/>
          <p:cNvSpPr/>
          <p:nvPr/>
        </p:nvSpPr>
        <p:spPr>
          <a:xfrm>
            <a:off x="777240" y="4123944"/>
            <a:ext cx="658368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820"/>
              <a:buFont typeface="Arial"/>
              <a:buNone/>
            </a:pPr>
            <a:r>
              <a:rPr lang="en-US" sz="82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Fig. 9: ROC y PR para XGBoost</a:t>
            </a:r>
            <a:endParaRPr sz="82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26"/>
          <p:cNvSpPr/>
          <p:nvPr/>
        </p:nvSpPr>
        <p:spPr>
          <a:xfrm>
            <a:off x="7726680" y="1280160"/>
            <a:ext cx="3429000" cy="594360"/>
          </a:xfrm>
          <a:prstGeom prst="rect">
            <a:avLst/>
          </a:prstGeom>
          <a:noFill/>
          <a:ln>
            <a:noFill/>
          </a:ln>
        </p:spPr>
        <p:txBody>
          <a:bodyPr anchorCtr="0" anchor="t" bIns="625" lIns="625" spcFirstLastPara="1" rIns="625" wrap="square" tIns="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2200"/>
              <a:buFont typeface="Arial"/>
              <a:buNone/>
            </a:pPr>
            <a:r>
              <a:rPr b="1" lang="en-US" sz="22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Áreas altas bajo ambas curvas</a:t>
            </a:r>
            <a:endParaRPr sz="2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6" name="Google Shape;536;p26"/>
          <p:cNvSpPr/>
          <p:nvPr/>
        </p:nvSpPr>
        <p:spPr>
          <a:xfrm>
            <a:off x="7863840" y="2148840"/>
            <a:ext cx="3154680" cy="1920240"/>
          </a:xfrm>
          <a:prstGeom prst="rect">
            <a:avLst/>
          </a:prstGeom>
          <a:noFill/>
          <a:ln>
            <a:noFill/>
          </a:ln>
        </p:spPr>
        <p:txBody>
          <a:bodyPr anchorCtr="0" anchor="t" bIns="625" lIns="625" spcFirstLastPara="1" rIns="625" wrap="square" tIns="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ROC-AUC ≈ 0.977 en el baseline.</a:t>
            </a:r>
            <a:br>
              <a:rPr lang="en-US" sz="150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</a:b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PR-AUC ≈ 0.971, relevante por desbalance de clases.</a:t>
            </a:r>
            <a:br>
              <a:rPr lang="en-US" sz="150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</a:b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El modelo mantiene sensibilidad sin elevar mucho falsas alarmas.</a:t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7" name="Google Shape;537;p26"/>
          <p:cNvSpPr/>
          <p:nvPr/>
        </p:nvSpPr>
        <p:spPr>
          <a:xfrm>
            <a:off x="1828800" y="4709160"/>
            <a:ext cx="8138160" cy="822960"/>
          </a:xfrm>
          <a:prstGeom prst="roundRect">
            <a:avLst>
              <a:gd fmla="val 13333" name="adj"/>
            </a:avLst>
          </a:prstGeom>
          <a:solidFill>
            <a:srgbClr val="FFFFFF"/>
          </a:solidFill>
          <a:ln cap="flat" cmpd="sng" w="12700">
            <a:solidFill>
              <a:srgbClr val="F9731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8" name="Google Shape;538;p26"/>
          <p:cNvSpPr/>
          <p:nvPr/>
        </p:nvSpPr>
        <p:spPr>
          <a:xfrm>
            <a:off x="1828800" y="4709160"/>
            <a:ext cx="73152" cy="822960"/>
          </a:xfrm>
          <a:prstGeom prst="rect">
            <a:avLst/>
          </a:prstGeom>
          <a:solidFill>
            <a:srgbClr val="F97316"/>
          </a:solidFill>
          <a:ln cap="flat" cmpd="sng" w="12700">
            <a:solidFill>
              <a:srgbClr val="F9731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9" name="Google Shape;539;p26"/>
          <p:cNvSpPr/>
          <p:nvPr/>
        </p:nvSpPr>
        <p:spPr>
          <a:xfrm>
            <a:off x="2011680" y="4846320"/>
            <a:ext cx="78181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300"/>
              <a:buFont typeface="Arial"/>
              <a:buNone/>
            </a:pPr>
            <a:r>
              <a:rPr b="1" lang="en-US" sz="13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Interpretación</a:t>
            </a:r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0" name="Google Shape;540;p26"/>
          <p:cNvSpPr/>
          <p:nvPr/>
        </p:nvSpPr>
        <p:spPr>
          <a:xfrm>
            <a:off x="2011680" y="5212080"/>
            <a:ext cx="781812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La clasificación no depende de un único punto de umbral; la separabilidad es alta a lo largo de la curva.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27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F97316"/>
          </a:solidFill>
          <a:ln cap="flat" cmpd="sng" w="12700">
            <a:solidFill>
              <a:srgbClr val="F9731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7" name="Google Shape;547;p27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0B1F33"/>
          </a:solidFill>
          <a:ln cap="flat" cmpd="sng" w="12700">
            <a:solidFill>
              <a:srgbClr val="0B1F33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8" name="Google Shape;548;p27"/>
          <p:cNvSpPr/>
          <p:nvPr/>
        </p:nvSpPr>
        <p:spPr>
          <a:xfrm>
            <a:off x="502920" y="347472"/>
            <a:ext cx="87782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2500"/>
              <a:buFont typeface="Play"/>
              <a:buNone/>
            </a:pPr>
            <a:r>
              <a:rPr b="1" lang="en-US" sz="2500">
                <a:solidFill>
                  <a:srgbClr val="0B1F33"/>
                </a:solidFill>
                <a:latin typeface="Play"/>
                <a:ea typeface="Play"/>
                <a:cs typeface="Play"/>
                <a:sym typeface="Play"/>
              </a:rPr>
              <a:t>Resultados IV: optimización y calibración</a:t>
            </a:r>
            <a:endParaRPr sz="2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9" name="Google Shape;549;p27"/>
          <p:cNvSpPr/>
          <p:nvPr/>
        </p:nvSpPr>
        <p:spPr>
          <a:xfrm>
            <a:off x="9281160" y="411480"/>
            <a:ext cx="23774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97316"/>
              </a:buClr>
              <a:buSzPts val="850"/>
              <a:buFont typeface="Arial"/>
              <a:buNone/>
            </a:pPr>
            <a:r>
              <a:rPr b="1" lang="en-US" sz="850">
                <a:solidFill>
                  <a:srgbClr val="F97316"/>
                </a:solidFill>
                <a:latin typeface="Arial"/>
                <a:ea typeface="Arial"/>
                <a:cs typeface="Arial"/>
                <a:sym typeface="Arial"/>
              </a:rPr>
              <a:t>RESULTADOS</a:t>
            </a:r>
            <a:endParaRPr sz="8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27"/>
          <p:cNvSpPr/>
          <p:nvPr/>
        </p:nvSpPr>
        <p:spPr>
          <a:xfrm>
            <a:off x="11430000" y="6656832"/>
            <a:ext cx="50292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"/>
              <a:buFont typeface="Arial"/>
              <a:buNone/>
            </a:pPr>
            <a:r>
              <a:rPr lang="en-US" sz="7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31</a:t>
            </a:r>
            <a:endParaRPr sz="7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1" name="Google Shape;551;p27"/>
          <p:cNvSpPr/>
          <p:nvPr/>
        </p:nvSpPr>
        <p:spPr>
          <a:xfrm>
            <a:off x="603504" y="923544"/>
            <a:ext cx="6382512" cy="3044952"/>
          </a:xfrm>
          <a:prstGeom prst="roundRect">
            <a:avLst>
              <a:gd fmla="val 2402" name="adj"/>
            </a:avLst>
          </a:prstGeom>
          <a:solidFill>
            <a:srgbClr val="FFFFFF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mnt/data/figures/fig10_finalmetrics.png" id="552" name="Google Shape;552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0080" y="1116106"/>
            <a:ext cx="6309360" cy="2659828"/>
          </a:xfrm>
          <a:prstGeom prst="rect">
            <a:avLst/>
          </a:prstGeom>
          <a:noFill/>
          <a:ln>
            <a:noFill/>
          </a:ln>
        </p:spPr>
      </p:pic>
      <p:sp>
        <p:nvSpPr>
          <p:cNvPr id="553" name="Google Shape;553;p27"/>
          <p:cNvSpPr/>
          <p:nvPr/>
        </p:nvSpPr>
        <p:spPr>
          <a:xfrm>
            <a:off x="640080" y="3986784"/>
            <a:ext cx="630936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820"/>
              <a:buFont typeface="Arial"/>
              <a:buNone/>
            </a:pPr>
            <a:r>
              <a:rPr lang="en-US" sz="82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Fig. 10: candidatos optimizados y calibrados</a:t>
            </a:r>
            <a:endParaRPr sz="82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27"/>
          <p:cNvSpPr/>
          <p:nvPr/>
        </p:nvSpPr>
        <p:spPr>
          <a:xfrm>
            <a:off x="7315200" y="1143000"/>
            <a:ext cx="3657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625" lIns="625" spcFirstLastPara="1" rIns="625" wrap="square" tIns="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700"/>
              <a:buFont typeface="Arial"/>
              <a:buNone/>
            </a:pPr>
            <a:r>
              <a:rPr b="1" lang="en-US" sz="17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Modelo operacional seleccionado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5" name="Google Shape;555;p27"/>
          <p:cNvSpPr/>
          <p:nvPr/>
        </p:nvSpPr>
        <p:spPr>
          <a:xfrm>
            <a:off x="7360920" y="1600200"/>
            <a:ext cx="21945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97316"/>
              </a:buClr>
              <a:buSzPts val="2800"/>
              <a:buFont typeface="Play"/>
              <a:buNone/>
            </a:pPr>
            <a:r>
              <a:rPr b="1" lang="en-US" sz="2800">
                <a:solidFill>
                  <a:srgbClr val="F97316"/>
                </a:solidFill>
                <a:latin typeface="Play"/>
                <a:ea typeface="Play"/>
                <a:cs typeface="Play"/>
                <a:sym typeface="Play"/>
              </a:rPr>
              <a:t>XGBoost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27"/>
          <p:cNvSpPr/>
          <p:nvPr/>
        </p:nvSpPr>
        <p:spPr>
          <a:xfrm>
            <a:off x="7388352" y="2057400"/>
            <a:ext cx="34747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optimizado, umbral 0.50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27"/>
          <p:cNvSpPr/>
          <p:nvPr/>
        </p:nvSpPr>
        <p:spPr>
          <a:xfrm>
            <a:off x="7360920" y="2788920"/>
            <a:ext cx="15544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D4ED8"/>
              </a:buClr>
              <a:buSzPts val="3200"/>
              <a:buFont typeface="Play"/>
              <a:buNone/>
            </a:pPr>
            <a:r>
              <a:rPr b="1" lang="en-US" sz="3200">
                <a:solidFill>
                  <a:srgbClr val="1D4ED8"/>
                </a:solidFill>
                <a:latin typeface="Play"/>
                <a:ea typeface="Play"/>
                <a:cs typeface="Play"/>
                <a:sym typeface="Play"/>
              </a:rPr>
              <a:t>0.9524</a:t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27"/>
          <p:cNvSpPr/>
          <p:nvPr/>
        </p:nvSpPr>
        <p:spPr>
          <a:xfrm>
            <a:off x="7360920" y="3291840"/>
            <a:ext cx="15544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accuracy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9" name="Google Shape;559;p27"/>
          <p:cNvSpPr/>
          <p:nvPr/>
        </p:nvSpPr>
        <p:spPr>
          <a:xfrm>
            <a:off x="9418320" y="2788920"/>
            <a:ext cx="1737360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766E"/>
              </a:buClr>
              <a:buSzPts val="3200"/>
              <a:buFont typeface="Play"/>
              <a:buNone/>
            </a:pPr>
            <a:r>
              <a:rPr b="1" lang="en-US" sz="3200">
                <a:solidFill>
                  <a:srgbClr val="0F766E"/>
                </a:solidFill>
                <a:latin typeface="Play"/>
                <a:ea typeface="Play"/>
                <a:cs typeface="Play"/>
                <a:sym typeface="Play"/>
              </a:rPr>
              <a:t>0.9455</a:t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0" name="Google Shape;560;p27"/>
          <p:cNvSpPr/>
          <p:nvPr/>
        </p:nvSpPr>
        <p:spPr>
          <a:xfrm>
            <a:off x="9418320" y="3291840"/>
            <a:ext cx="17373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balanced accuracy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1" name="Google Shape;561;p27"/>
          <p:cNvSpPr/>
          <p:nvPr/>
        </p:nvSpPr>
        <p:spPr>
          <a:xfrm>
            <a:off x="7360920" y="3977640"/>
            <a:ext cx="15544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A34A"/>
              </a:buClr>
              <a:buSzPts val="3200"/>
              <a:buFont typeface="Play"/>
              <a:buNone/>
            </a:pPr>
            <a:r>
              <a:rPr b="1" lang="en-US" sz="3200">
                <a:solidFill>
                  <a:srgbClr val="16A34A"/>
                </a:solidFill>
                <a:latin typeface="Play"/>
                <a:ea typeface="Play"/>
                <a:cs typeface="Play"/>
                <a:sym typeface="Play"/>
              </a:rPr>
              <a:t>0.9362</a:t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2" name="Google Shape;562;p27"/>
          <p:cNvSpPr/>
          <p:nvPr/>
        </p:nvSpPr>
        <p:spPr>
          <a:xfrm>
            <a:off x="7360920" y="4480560"/>
            <a:ext cx="15544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F1 positivo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27"/>
          <p:cNvSpPr/>
          <p:nvPr/>
        </p:nvSpPr>
        <p:spPr>
          <a:xfrm>
            <a:off x="914400" y="5257800"/>
            <a:ext cx="5394900" cy="892500"/>
          </a:xfrm>
          <a:prstGeom prst="roundRect">
            <a:avLst>
              <a:gd fmla="val 16000" name="adj"/>
            </a:avLst>
          </a:prstGeom>
          <a:solidFill>
            <a:srgbClr val="FFFFFF"/>
          </a:solidFill>
          <a:ln cap="flat" cmpd="sng" w="12700">
            <a:solidFill>
              <a:srgbClr val="1D4E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4" name="Google Shape;564;p27"/>
          <p:cNvSpPr/>
          <p:nvPr/>
        </p:nvSpPr>
        <p:spPr>
          <a:xfrm>
            <a:off x="914400" y="5257800"/>
            <a:ext cx="73200" cy="892500"/>
          </a:xfrm>
          <a:prstGeom prst="rect">
            <a:avLst/>
          </a:prstGeom>
          <a:solidFill>
            <a:srgbClr val="1D4ED8"/>
          </a:solidFill>
          <a:ln cap="flat" cmpd="sng" w="12700">
            <a:solidFill>
              <a:srgbClr val="1D4ED8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5" name="Google Shape;565;p27"/>
          <p:cNvSpPr/>
          <p:nvPr/>
        </p:nvSpPr>
        <p:spPr>
          <a:xfrm>
            <a:off x="1097280" y="5394960"/>
            <a:ext cx="50749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300"/>
              <a:buFont typeface="Arial"/>
              <a:buNone/>
            </a:pPr>
            <a:r>
              <a:rPr b="1" lang="en-US" sz="13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Comparación clave</a:t>
            </a:r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6" name="Google Shape;566;p27"/>
          <p:cNvSpPr/>
          <p:nvPr/>
        </p:nvSpPr>
        <p:spPr>
          <a:xfrm>
            <a:off x="1097280" y="5760720"/>
            <a:ext cx="5074800" cy="91500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LightGBM calibrado a umbral 0.40 sube recall a 0.9306, pero baja precisión y accuracy.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7" name="Google Shape;567;p27"/>
          <p:cNvSpPr/>
          <p:nvPr/>
        </p:nvSpPr>
        <p:spPr>
          <a:xfrm>
            <a:off x="6629400" y="5257800"/>
            <a:ext cx="4023360" cy="685800"/>
          </a:xfrm>
          <a:prstGeom prst="roundRect">
            <a:avLst>
              <a:gd fmla="val 16000" name="adj"/>
            </a:avLst>
          </a:prstGeom>
          <a:solidFill>
            <a:srgbClr val="FFFFFF"/>
          </a:solidFill>
          <a:ln cap="flat" cmpd="sng" w="12700">
            <a:solidFill>
              <a:srgbClr val="F9731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8" name="Google Shape;568;p27"/>
          <p:cNvSpPr/>
          <p:nvPr/>
        </p:nvSpPr>
        <p:spPr>
          <a:xfrm>
            <a:off x="6629400" y="5257800"/>
            <a:ext cx="73152" cy="685800"/>
          </a:xfrm>
          <a:prstGeom prst="rect">
            <a:avLst/>
          </a:prstGeom>
          <a:solidFill>
            <a:srgbClr val="F97316"/>
          </a:solidFill>
          <a:ln cap="flat" cmpd="sng" w="12700">
            <a:solidFill>
              <a:srgbClr val="F9731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9" name="Google Shape;569;p27"/>
          <p:cNvSpPr/>
          <p:nvPr/>
        </p:nvSpPr>
        <p:spPr>
          <a:xfrm>
            <a:off x="6812280" y="5394960"/>
            <a:ext cx="3703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300"/>
              <a:buFont typeface="Arial"/>
              <a:buNone/>
            </a:pPr>
            <a:r>
              <a:rPr b="1" lang="en-US" sz="13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Elección conservadora</a:t>
            </a:r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27"/>
          <p:cNvSpPr/>
          <p:nvPr/>
        </p:nvSpPr>
        <p:spPr>
          <a:xfrm>
            <a:off x="6812280" y="5760720"/>
            <a:ext cx="3703320" cy="91440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Se prefiere threshold 0.50 por control de falsas alarmas.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28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F97316"/>
          </a:solidFill>
          <a:ln cap="flat" cmpd="sng" w="12700">
            <a:solidFill>
              <a:srgbClr val="F9731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7" name="Google Shape;577;p28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0B1F33"/>
          </a:solidFill>
          <a:ln cap="flat" cmpd="sng" w="12700">
            <a:solidFill>
              <a:srgbClr val="0B1F33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8" name="Google Shape;578;p28"/>
          <p:cNvSpPr/>
          <p:nvPr/>
        </p:nvSpPr>
        <p:spPr>
          <a:xfrm>
            <a:off x="502920" y="347472"/>
            <a:ext cx="87782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2500"/>
              <a:buFont typeface="Play"/>
              <a:buNone/>
            </a:pPr>
            <a:r>
              <a:rPr b="1" lang="en-US" sz="2500">
                <a:solidFill>
                  <a:srgbClr val="0B1F33"/>
                </a:solidFill>
                <a:latin typeface="Play"/>
                <a:ea typeface="Play"/>
                <a:cs typeface="Play"/>
                <a:sym typeface="Play"/>
              </a:rPr>
              <a:t>Resultados V: sensibilidad al umbral</a:t>
            </a:r>
            <a:endParaRPr sz="2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9" name="Google Shape;579;p28"/>
          <p:cNvSpPr/>
          <p:nvPr/>
        </p:nvSpPr>
        <p:spPr>
          <a:xfrm>
            <a:off x="9281160" y="411480"/>
            <a:ext cx="23774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97316"/>
              </a:buClr>
              <a:buSzPts val="850"/>
              <a:buFont typeface="Arial"/>
              <a:buNone/>
            </a:pPr>
            <a:r>
              <a:rPr b="1" lang="en-US" sz="850">
                <a:solidFill>
                  <a:srgbClr val="F97316"/>
                </a:solidFill>
                <a:latin typeface="Arial"/>
                <a:ea typeface="Arial"/>
                <a:cs typeface="Arial"/>
                <a:sym typeface="Arial"/>
              </a:rPr>
              <a:t>RESULTADOS</a:t>
            </a:r>
            <a:endParaRPr sz="8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28"/>
          <p:cNvSpPr/>
          <p:nvPr/>
        </p:nvSpPr>
        <p:spPr>
          <a:xfrm>
            <a:off x="11430000" y="6656832"/>
            <a:ext cx="50292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"/>
              <a:buFont typeface="Arial"/>
              <a:buNone/>
            </a:pPr>
            <a:r>
              <a:rPr lang="en-US" sz="7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32</a:t>
            </a:r>
            <a:endParaRPr sz="7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1" name="Google Shape;581;p28"/>
          <p:cNvSpPr/>
          <p:nvPr/>
        </p:nvSpPr>
        <p:spPr>
          <a:xfrm>
            <a:off x="649224" y="923544"/>
            <a:ext cx="7114032" cy="3136392"/>
          </a:xfrm>
          <a:prstGeom prst="roundRect">
            <a:avLst>
              <a:gd fmla="val 2332" name="adj"/>
            </a:avLst>
          </a:prstGeom>
          <a:solidFill>
            <a:srgbClr val="FFFFFF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mnt/data/figures/fig11_threshold.png" id="582" name="Google Shape;582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5800" y="1205425"/>
            <a:ext cx="7040880" cy="2572629"/>
          </a:xfrm>
          <a:prstGeom prst="rect">
            <a:avLst/>
          </a:prstGeom>
          <a:noFill/>
          <a:ln>
            <a:noFill/>
          </a:ln>
        </p:spPr>
      </p:pic>
      <p:sp>
        <p:nvSpPr>
          <p:cNvPr id="583" name="Google Shape;583;p28"/>
          <p:cNvSpPr/>
          <p:nvPr/>
        </p:nvSpPr>
        <p:spPr>
          <a:xfrm>
            <a:off x="685800" y="4078224"/>
            <a:ext cx="704088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820"/>
              <a:buFont typeface="Arial"/>
              <a:buNone/>
            </a:pPr>
            <a:r>
              <a:rPr lang="en-US" sz="82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Fig. 11: barrido de umbral</a:t>
            </a:r>
            <a:endParaRPr sz="82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4" name="Google Shape;584;p28"/>
          <p:cNvSpPr/>
          <p:nvPr/>
        </p:nvSpPr>
        <p:spPr>
          <a:xfrm>
            <a:off x="8001000" y="1143000"/>
            <a:ext cx="324612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625" lIns="625" spcFirstLastPara="1" rIns="625" wrap="square" tIns="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2200"/>
              <a:buFont typeface="Arial"/>
              <a:buNone/>
            </a:pPr>
            <a:r>
              <a:rPr b="1" lang="en-US" sz="22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El umbral no es un detalle técnico: es una política de riesgo.</a:t>
            </a:r>
            <a:endParaRPr sz="2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5" name="Google Shape;585;p28"/>
          <p:cNvSpPr/>
          <p:nvPr/>
        </p:nvSpPr>
        <p:spPr>
          <a:xfrm>
            <a:off x="8001000" y="2514600"/>
            <a:ext cx="3154680" cy="914400"/>
          </a:xfrm>
          <a:prstGeom prst="roundRect">
            <a:avLst>
              <a:gd fmla="val 12000" name="adj"/>
            </a:avLst>
          </a:prstGeom>
          <a:solidFill>
            <a:srgbClr val="FFFFFF"/>
          </a:solidFill>
          <a:ln cap="flat" cmpd="sng" w="12700">
            <a:solidFill>
              <a:srgbClr val="0F76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6" name="Google Shape;586;p28"/>
          <p:cNvSpPr/>
          <p:nvPr/>
        </p:nvSpPr>
        <p:spPr>
          <a:xfrm>
            <a:off x="8001000" y="2514600"/>
            <a:ext cx="73152" cy="914400"/>
          </a:xfrm>
          <a:prstGeom prst="rect">
            <a:avLst/>
          </a:prstGeom>
          <a:solidFill>
            <a:srgbClr val="0F766E"/>
          </a:solidFill>
          <a:ln cap="flat" cmpd="sng" w="12700">
            <a:solidFill>
              <a:srgbClr val="0F766E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7" name="Google Shape;587;p28"/>
          <p:cNvSpPr/>
          <p:nvPr/>
        </p:nvSpPr>
        <p:spPr>
          <a:xfrm>
            <a:off x="8183880" y="2651760"/>
            <a:ext cx="28346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300"/>
              <a:buFont typeface="Arial"/>
              <a:buNone/>
            </a:pPr>
            <a:r>
              <a:rPr b="1" lang="en-US" sz="13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Umbral ≈ 0.40</a:t>
            </a:r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8" name="Google Shape;588;p28"/>
          <p:cNvSpPr/>
          <p:nvPr/>
        </p:nvSpPr>
        <p:spPr>
          <a:xfrm>
            <a:off x="8183880" y="3017520"/>
            <a:ext cx="28346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Favorece recall: útil si se prefiere no perder eventos en periodos intensos.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9" name="Google Shape;589;p28"/>
          <p:cNvSpPr/>
          <p:nvPr/>
        </p:nvSpPr>
        <p:spPr>
          <a:xfrm>
            <a:off x="8001000" y="3703320"/>
            <a:ext cx="3154680" cy="914400"/>
          </a:xfrm>
          <a:prstGeom prst="roundRect">
            <a:avLst>
              <a:gd fmla="val 12000" name="adj"/>
            </a:avLst>
          </a:prstGeom>
          <a:solidFill>
            <a:srgbClr val="FFFFFF"/>
          </a:solidFill>
          <a:ln cap="flat" cmpd="sng" w="12700">
            <a:solidFill>
              <a:srgbClr val="F9731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0" name="Google Shape;590;p28"/>
          <p:cNvSpPr/>
          <p:nvPr/>
        </p:nvSpPr>
        <p:spPr>
          <a:xfrm>
            <a:off x="8001000" y="3703320"/>
            <a:ext cx="73152" cy="914400"/>
          </a:xfrm>
          <a:prstGeom prst="rect">
            <a:avLst/>
          </a:prstGeom>
          <a:solidFill>
            <a:srgbClr val="F97316"/>
          </a:solidFill>
          <a:ln cap="flat" cmpd="sng" w="12700">
            <a:solidFill>
              <a:srgbClr val="F9731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1" name="Google Shape;591;p28"/>
          <p:cNvSpPr/>
          <p:nvPr/>
        </p:nvSpPr>
        <p:spPr>
          <a:xfrm>
            <a:off x="8183880" y="3840480"/>
            <a:ext cx="28346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300"/>
              <a:buFont typeface="Arial"/>
              <a:buNone/>
            </a:pPr>
            <a:r>
              <a:rPr b="1" lang="en-US" sz="13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Umbral = 0.50</a:t>
            </a:r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2" name="Google Shape;592;p28"/>
          <p:cNvSpPr/>
          <p:nvPr/>
        </p:nvSpPr>
        <p:spPr>
          <a:xfrm>
            <a:off x="8183880" y="4206240"/>
            <a:ext cx="28346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Favorece precisión: útil si el costo de falsas alarmas es alto.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3" name="Google Shape;593;p28"/>
          <p:cNvSpPr/>
          <p:nvPr/>
        </p:nvSpPr>
        <p:spPr>
          <a:xfrm>
            <a:off x="2103120" y="5303520"/>
            <a:ext cx="7955280" cy="310896"/>
          </a:xfrm>
          <a:prstGeom prst="roundRect">
            <a:avLst>
              <a:gd fmla="val 17647" name="adj"/>
            </a:avLst>
          </a:prstGeom>
          <a:solidFill>
            <a:srgbClr val="0B1F33"/>
          </a:solidFill>
          <a:ln cap="flat" cmpd="sng" w="12700">
            <a:solidFill>
              <a:srgbClr val="0B1F33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4" name="Google Shape;594;p28"/>
          <p:cNvSpPr/>
          <p:nvPr/>
        </p:nvSpPr>
        <p:spPr>
          <a:xfrm>
            <a:off x="2194560" y="5381244"/>
            <a:ext cx="777240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rPr b="1" lang="en-US" sz="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Sistema configurable de apoyo a decisión, no clasificador fijo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29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F97316"/>
          </a:solidFill>
          <a:ln cap="flat" cmpd="sng" w="12700">
            <a:solidFill>
              <a:srgbClr val="F9731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1" name="Google Shape;601;p29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0B1F33"/>
          </a:solidFill>
          <a:ln cap="flat" cmpd="sng" w="12700">
            <a:solidFill>
              <a:srgbClr val="0B1F33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2" name="Google Shape;602;p29"/>
          <p:cNvSpPr/>
          <p:nvPr/>
        </p:nvSpPr>
        <p:spPr>
          <a:xfrm>
            <a:off x="502920" y="347472"/>
            <a:ext cx="87782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2500"/>
              <a:buFont typeface="Play"/>
              <a:buNone/>
            </a:pPr>
            <a:r>
              <a:rPr b="1" lang="en-US" sz="2500">
                <a:solidFill>
                  <a:srgbClr val="0B1F33"/>
                </a:solidFill>
                <a:latin typeface="Play"/>
                <a:ea typeface="Play"/>
                <a:cs typeface="Play"/>
                <a:sym typeface="Play"/>
              </a:rPr>
              <a:t>Resultados VI: calibración probabilística</a:t>
            </a:r>
            <a:endParaRPr sz="2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3" name="Google Shape;603;p29"/>
          <p:cNvSpPr/>
          <p:nvPr/>
        </p:nvSpPr>
        <p:spPr>
          <a:xfrm>
            <a:off x="9281160" y="411480"/>
            <a:ext cx="23774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97316"/>
              </a:buClr>
              <a:buSzPts val="850"/>
              <a:buFont typeface="Arial"/>
              <a:buNone/>
            </a:pPr>
            <a:r>
              <a:rPr b="1" lang="en-US" sz="850">
                <a:solidFill>
                  <a:srgbClr val="F97316"/>
                </a:solidFill>
                <a:latin typeface="Arial"/>
                <a:ea typeface="Arial"/>
                <a:cs typeface="Arial"/>
                <a:sym typeface="Arial"/>
              </a:rPr>
              <a:t>RESULTADOS</a:t>
            </a:r>
            <a:endParaRPr sz="8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4" name="Google Shape;604;p29"/>
          <p:cNvSpPr/>
          <p:nvPr/>
        </p:nvSpPr>
        <p:spPr>
          <a:xfrm>
            <a:off x="11430000" y="6656832"/>
            <a:ext cx="50292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"/>
              <a:buFont typeface="Arial"/>
              <a:buNone/>
            </a:pPr>
            <a:r>
              <a:rPr lang="en-US" sz="7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33</a:t>
            </a:r>
            <a:endParaRPr sz="7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5" name="Google Shape;605;p29"/>
          <p:cNvSpPr/>
          <p:nvPr/>
        </p:nvSpPr>
        <p:spPr>
          <a:xfrm>
            <a:off x="603504" y="969264"/>
            <a:ext cx="7068312" cy="2953512"/>
          </a:xfrm>
          <a:prstGeom prst="roundRect">
            <a:avLst>
              <a:gd fmla="val 2477" name="adj"/>
            </a:avLst>
          </a:prstGeom>
          <a:solidFill>
            <a:srgbClr val="FFFFFF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mnt/data/figures/fig12_reliability.png" id="606" name="Google Shape;606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0080" y="1268950"/>
            <a:ext cx="6995160" cy="2354140"/>
          </a:xfrm>
          <a:prstGeom prst="rect">
            <a:avLst/>
          </a:prstGeom>
          <a:noFill/>
          <a:ln>
            <a:noFill/>
          </a:ln>
        </p:spPr>
      </p:pic>
      <p:sp>
        <p:nvSpPr>
          <p:cNvPr id="607" name="Google Shape;607;p29"/>
          <p:cNvSpPr/>
          <p:nvPr/>
        </p:nvSpPr>
        <p:spPr>
          <a:xfrm>
            <a:off x="640080" y="3941064"/>
            <a:ext cx="699516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820"/>
              <a:buFont typeface="Arial"/>
              <a:buNone/>
            </a:pPr>
            <a:r>
              <a:rPr lang="en-US" sz="82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Fig. 12: confiabilidad y distribución de probabilidades</a:t>
            </a:r>
            <a:endParaRPr sz="82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8" name="Google Shape;608;p29"/>
          <p:cNvSpPr/>
          <p:nvPr/>
        </p:nvSpPr>
        <p:spPr>
          <a:xfrm>
            <a:off x="8001000" y="1143000"/>
            <a:ext cx="3291840" cy="777240"/>
          </a:xfrm>
          <a:prstGeom prst="rect">
            <a:avLst/>
          </a:prstGeom>
          <a:noFill/>
          <a:ln>
            <a:noFill/>
          </a:ln>
        </p:spPr>
        <p:txBody>
          <a:bodyPr anchorCtr="0" anchor="t" bIns="625" lIns="625" spcFirstLastPara="1" rIns="625" wrap="square" tIns="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2200"/>
              <a:buFont typeface="Arial"/>
              <a:buNone/>
            </a:pPr>
            <a:r>
              <a:rPr b="1" lang="en-US" sz="22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La calibración hace que las probabilidades sean útiles para decidir.</a:t>
            </a:r>
            <a:endParaRPr sz="2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9" name="Google Shape;609;p29"/>
          <p:cNvSpPr/>
          <p:nvPr/>
        </p:nvSpPr>
        <p:spPr>
          <a:xfrm>
            <a:off x="8092440" y="2240280"/>
            <a:ext cx="3154680" cy="1920240"/>
          </a:xfrm>
          <a:prstGeom prst="rect">
            <a:avLst/>
          </a:prstGeom>
          <a:noFill/>
          <a:ln>
            <a:noFill/>
          </a:ln>
        </p:spPr>
        <p:txBody>
          <a:bodyPr anchorCtr="0" anchor="t" bIns="625" lIns="625" spcFirstLastPara="1" rIns="625" wrap="square" tIns="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RF y LightGBM mejoran Brier score con calibración sigmoide.</a:t>
            </a:r>
            <a:br>
              <a:rPr lang="en-US" sz="150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</a:b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XGBoost ya estaba cerca de calibrado.</a:t>
            </a:r>
            <a:br>
              <a:rPr lang="en-US" sz="150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</a:b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Las probabilidades separan claramente muestras de baja y alta confianza.</a:t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0" name="Google Shape;610;p29"/>
          <p:cNvSpPr/>
          <p:nvPr/>
        </p:nvSpPr>
        <p:spPr>
          <a:xfrm>
            <a:off x="2194560" y="4709160"/>
            <a:ext cx="7315200" cy="822960"/>
          </a:xfrm>
          <a:prstGeom prst="roundRect">
            <a:avLst>
              <a:gd fmla="val 13333" name="adj"/>
            </a:avLst>
          </a:prstGeom>
          <a:solidFill>
            <a:srgbClr val="FFFFFF"/>
          </a:solidFill>
          <a:ln cap="flat" cmpd="sng" w="12700">
            <a:solidFill>
              <a:srgbClr val="1D4E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1" name="Google Shape;611;p29"/>
          <p:cNvSpPr/>
          <p:nvPr/>
        </p:nvSpPr>
        <p:spPr>
          <a:xfrm>
            <a:off x="2194560" y="4709160"/>
            <a:ext cx="73152" cy="822960"/>
          </a:xfrm>
          <a:prstGeom prst="rect">
            <a:avLst/>
          </a:prstGeom>
          <a:solidFill>
            <a:srgbClr val="1D4ED8"/>
          </a:solidFill>
          <a:ln cap="flat" cmpd="sng" w="12700">
            <a:solidFill>
              <a:srgbClr val="1D4ED8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2" name="Google Shape;612;p29"/>
          <p:cNvSpPr/>
          <p:nvPr/>
        </p:nvSpPr>
        <p:spPr>
          <a:xfrm>
            <a:off x="2377440" y="4846320"/>
            <a:ext cx="69951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300"/>
              <a:buFont typeface="Arial"/>
              <a:buNone/>
            </a:pPr>
            <a:r>
              <a:rPr b="1" lang="en-US" sz="13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Operación</a:t>
            </a:r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3" name="Google Shape;613;p29"/>
          <p:cNvSpPr/>
          <p:nvPr/>
        </p:nvSpPr>
        <p:spPr>
          <a:xfrm>
            <a:off x="2377440" y="5212080"/>
            <a:ext cx="699516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Probabilidades calibradas permiten priorizar revisión humana de casos intermedios.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618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3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F97316"/>
          </a:solidFill>
          <a:ln cap="flat" cmpd="sng" w="12700">
            <a:solidFill>
              <a:srgbClr val="F9731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0" name="Google Shape;620;p30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0B1F33"/>
          </a:solidFill>
          <a:ln cap="flat" cmpd="sng" w="12700">
            <a:solidFill>
              <a:srgbClr val="0B1F33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1" name="Google Shape;621;p30"/>
          <p:cNvSpPr/>
          <p:nvPr/>
        </p:nvSpPr>
        <p:spPr>
          <a:xfrm>
            <a:off x="502920" y="347472"/>
            <a:ext cx="87782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2500"/>
              <a:buFont typeface="Play"/>
              <a:buNone/>
            </a:pPr>
            <a:r>
              <a:rPr b="1" lang="en-US" sz="2500">
                <a:solidFill>
                  <a:srgbClr val="0B1F33"/>
                </a:solidFill>
                <a:latin typeface="Play"/>
                <a:ea typeface="Play"/>
                <a:cs typeface="Play"/>
                <a:sym typeface="Play"/>
              </a:rPr>
              <a:t>Robustez ante ruido añadido</a:t>
            </a:r>
            <a:endParaRPr sz="2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2" name="Google Shape;622;p30"/>
          <p:cNvSpPr/>
          <p:nvPr/>
        </p:nvSpPr>
        <p:spPr>
          <a:xfrm>
            <a:off x="9281160" y="411480"/>
            <a:ext cx="23774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97316"/>
              </a:buClr>
              <a:buSzPts val="850"/>
              <a:buFont typeface="Arial"/>
              <a:buNone/>
            </a:pPr>
            <a:r>
              <a:rPr b="1" lang="en-US" sz="850">
                <a:solidFill>
                  <a:srgbClr val="F97316"/>
                </a:solidFill>
                <a:latin typeface="Arial"/>
                <a:ea typeface="Arial"/>
                <a:cs typeface="Arial"/>
                <a:sym typeface="Arial"/>
              </a:rPr>
              <a:t>ANÁLISIS</a:t>
            </a:r>
            <a:endParaRPr sz="8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3" name="Google Shape;623;p30"/>
          <p:cNvSpPr/>
          <p:nvPr/>
        </p:nvSpPr>
        <p:spPr>
          <a:xfrm>
            <a:off x="11430000" y="6656832"/>
            <a:ext cx="50292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"/>
              <a:buFont typeface="Arial"/>
              <a:buNone/>
            </a:pPr>
            <a:r>
              <a:rPr lang="en-US" sz="7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34</a:t>
            </a:r>
            <a:endParaRPr sz="7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4" name="Google Shape;624;p30"/>
          <p:cNvSpPr/>
          <p:nvPr/>
        </p:nvSpPr>
        <p:spPr>
          <a:xfrm>
            <a:off x="694944" y="923544"/>
            <a:ext cx="7068312" cy="3456432"/>
          </a:xfrm>
          <a:prstGeom prst="roundRect">
            <a:avLst>
              <a:gd fmla="val 2116" name="adj"/>
            </a:avLst>
          </a:prstGeom>
          <a:solidFill>
            <a:srgbClr val="FFFFFF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mnt/data/figures/fig13_noise.png" id="625" name="Google Shape;625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1520" y="1074420"/>
            <a:ext cx="6995160" cy="3154680"/>
          </a:xfrm>
          <a:prstGeom prst="rect">
            <a:avLst/>
          </a:prstGeom>
          <a:noFill/>
          <a:ln>
            <a:noFill/>
          </a:ln>
        </p:spPr>
      </p:pic>
      <p:sp>
        <p:nvSpPr>
          <p:cNvPr id="626" name="Google Shape;626;p30"/>
          <p:cNvSpPr/>
          <p:nvPr/>
        </p:nvSpPr>
        <p:spPr>
          <a:xfrm>
            <a:off x="731520" y="4398264"/>
            <a:ext cx="699516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820"/>
              <a:buFont typeface="Arial"/>
              <a:buNone/>
            </a:pPr>
            <a:r>
              <a:rPr lang="en-US" sz="82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Fig. 13: degradación con perturbaciones gaussianas</a:t>
            </a:r>
            <a:endParaRPr sz="82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7" name="Google Shape;627;p30"/>
          <p:cNvSpPr/>
          <p:nvPr/>
        </p:nvSpPr>
        <p:spPr>
          <a:xfrm>
            <a:off x="8092440" y="1143000"/>
            <a:ext cx="16459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D4ED8"/>
              </a:buClr>
              <a:buSzPts val="3200"/>
              <a:buFont typeface="Play"/>
              <a:buNone/>
            </a:pPr>
            <a:r>
              <a:rPr b="1" lang="en-US" sz="3200">
                <a:solidFill>
                  <a:srgbClr val="1D4ED8"/>
                </a:solidFill>
                <a:latin typeface="Play"/>
                <a:ea typeface="Play"/>
                <a:cs typeface="Play"/>
                <a:sym typeface="Play"/>
              </a:rPr>
              <a:t>0.9471</a:t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8" name="Google Shape;628;p30"/>
          <p:cNvSpPr/>
          <p:nvPr/>
        </p:nvSpPr>
        <p:spPr>
          <a:xfrm>
            <a:off x="8092440" y="1645920"/>
            <a:ext cx="16459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accuracy sin ruido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9" name="Google Shape;629;p30"/>
          <p:cNvSpPr/>
          <p:nvPr/>
        </p:nvSpPr>
        <p:spPr>
          <a:xfrm>
            <a:off x="9921240" y="1143000"/>
            <a:ext cx="16459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97316"/>
              </a:buClr>
              <a:buSzPts val="3200"/>
              <a:buFont typeface="Play"/>
              <a:buNone/>
            </a:pPr>
            <a:r>
              <a:rPr b="1" lang="en-US" sz="3200">
                <a:solidFill>
                  <a:srgbClr val="F97316"/>
                </a:solidFill>
                <a:latin typeface="Play"/>
                <a:ea typeface="Play"/>
                <a:cs typeface="Play"/>
                <a:sym typeface="Play"/>
              </a:rPr>
              <a:t>0.8995</a:t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0" name="Google Shape;630;p30"/>
          <p:cNvSpPr/>
          <p:nvPr/>
        </p:nvSpPr>
        <p:spPr>
          <a:xfrm>
            <a:off x="9921240" y="1645920"/>
            <a:ext cx="16459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accuracy con σ = 0.20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1" name="Google Shape;631;p30"/>
          <p:cNvSpPr/>
          <p:nvPr/>
        </p:nvSpPr>
        <p:spPr>
          <a:xfrm>
            <a:off x="8092440" y="2880360"/>
            <a:ext cx="16459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766E"/>
              </a:buClr>
              <a:buSzPts val="3200"/>
              <a:buFont typeface="Play"/>
              <a:buNone/>
            </a:pPr>
            <a:r>
              <a:rPr b="1" lang="en-US" sz="3200">
                <a:solidFill>
                  <a:srgbClr val="0F766E"/>
                </a:solidFill>
                <a:latin typeface="Play"/>
                <a:ea typeface="Play"/>
                <a:cs typeface="Play"/>
                <a:sym typeface="Play"/>
              </a:rPr>
              <a:t>0.9436</a:t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2" name="Google Shape;632;p30"/>
          <p:cNvSpPr/>
          <p:nvPr/>
        </p:nvSpPr>
        <p:spPr>
          <a:xfrm>
            <a:off x="8092440" y="3383280"/>
            <a:ext cx="16459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macro-F1 sin ruido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3" name="Google Shape;633;p30"/>
          <p:cNvSpPr/>
          <p:nvPr/>
        </p:nvSpPr>
        <p:spPr>
          <a:xfrm>
            <a:off x="9921240" y="2880360"/>
            <a:ext cx="16459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C2626"/>
              </a:buClr>
              <a:buSzPts val="3200"/>
              <a:buFont typeface="Play"/>
              <a:buNone/>
            </a:pPr>
            <a:r>
              <a:rPr b="1" lang="en-US" sz="3200">
                <a:solidFill>
                  <a:srgbClr val="DC2626"/>
                </a:solidFill>
                <a:latin typeface="Play"/>
                <a:ea typeface="Play"/>
                <a:cs typeface="Play"/>
                <a:sym typeface="Play"/>
              </a:rPr>
              <a:t>0.8905</a:t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4" name="Google Shape;634;p30"/>
          <p:cNvSpPr/>
          <p:nvPr/>
        </p:nvSpPr>
        <p:spPr>
          <a:xfrm>
            <a:off x="9921240" y="3383280"/>
            <a:ext cx="16459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macro-F1 con σ = 0.20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5" name="Google Shape;635;p30"/>
          <p:cNvSpPr/>
          <p:nvPr/>
        </p:nvSpPr>
        <p:spPr>
          <a:xfrm>
            <a:off x="8046725" y="4663453"/>
            <a:ext cx="3474600" cy="1048200"/>
          </a:xfrm>
          <a:prstGeom prst="roundRect">
            <a:avLst>
              <a:gd fmla="val 14118" name="adj"/>
            </a:avLst>
          </a:prstGeom>
          <a:solidFill>
            <a:srgbClr val="FFFFFF"/>
          </a:solidFill>
          <a:ln cap="flat" cmpd="sng" w="12700">
            <a:solidFill>
              <a:srgbClr val="16A34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6" name="Google Shape;636;p30"/>
          <p:cNvSpPr/>
          <p:nvPr/>
        </p:nvSpPr>
        <p:spPr>
          <a:xfrm>
            <a:off x="8046725" y="4663453"/>
            <a:ext cx="73200" cy="1048200"/>
          </a:xfrm>
          <a:prstGeom prst="rect">
            <a:avLst/>
          </a:prstGeom>
          <a:solidFill>
            <a:srgbClr val="16A34A"/>
          </a:solidFill>
          <a:ln cap="flat" cmpd="sng" w="12700">
            <a:solidFill>
              <a:srgbClr val="16A34A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7" name="Google Shape;637;p30"/>
          <p:cNvSpPr/>
          <p:nvPr/>
        </p:nvSpPr>
        <p:spPr>
          <a:xfrm>
            <a:off x="8229600" y="4800600"/>
            <a:ext cx="31546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300"/>
              <a:buFont typeface="Arial"/>
              <a:buNone/>
            </a:pPr>
            <a:r>
              <a:rPr b="1" lang="en-US" sz="13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Lectura</a:t>
            </a:r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8" name="Google Shape;638;p30"/>
          <p:cNvSpPr/>
          <p:nvPr/>
        </p:nvSpPr>
        <p:spPr>
          <a:xfrm>
            <a:off x="8229600" y="5166360"/>
            <a:ext cx="3154680" cy="182880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La caída es gradual y el modelo conserva desempeño aceptable incluso con perturbación fuerte.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3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F97316"/>
          </a:solidFill>
          <a:ln cap="flat" cmpd="sng" w="12700">
            <a:solidFill>
              <a:srgbClr val="F9731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5" name="Google Shape;645;p31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0B1F33"/>
          </a:solidFill>
          <a:ln cap="flat" cmpd="sng" w="12700">
            <a:solidFill>
              <a:srgbClr val="0B1F33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6" name="Google Shape;646;p31"/>
          <p:cNvSpPr/>
          <p:nvPr/>
        </p:nvSpPr>
        <p:spPr>
          <a:xfrm>
            <a:off x="502920" y="347472"/>
            <a:ext cx="87782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2500"/>
              <a:buFont typeface="Play"/>
              <a:buNone/>
            </a:pPr>
            <a:r>
              <a:rPr b="1" lang="en-US" sz="2500">
                <a:solidFill>
                  <a:srgbClr val="0B1F33"/>
                </a:solidFill>
                <a:latin typeface="Play"/>
                <a:ea typeface="Play"/>
                <a:cs typeface="Play"/>
                <a:sym typeface="Play"/>
              </a:rPr>
              <a:t>Transferibilidad geográfica</a:t>
            </a:r>
            <a:endParaRPr sz="2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31"/>
          <p:cNvSpPr/>
          <p:nvPr/>
        </p:nvSpPr>
        <p:spPr>
          <a:xfrm>
            <a:off x="9281160" y="411480"/>
            <a:ext cx="23774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97316"/>
              </a:buClr>
              <a:buSzPts val="850"/>
              <a:buFont typeface="Arial"/>
              <a:buNone/>
            </a:pPr>
            <a:r>
              <a:rPr b="1" lang="en-US" sz="850">
                <a:solidFill>
                  <a:srgbClr val="F97316"/>
                </a:solidFill>
                <a:latin typeface="Arial"/>
                <a:ea typeface="Arial"/>
                <a:cs typeface="Arial"/>
                <a:sym typeface="Arial"/>
              </a:rPr>
              <a:t>ANÁLISIS</a:t>
            </a:r>
            <a:endParaRPr sz="8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8" name="Google Shape;648;p31"/>
          <p:cNvSpPr/>
          <p:nvPr/>
        </p:nvSpPr>
        <p:spPr>
          <a:xfrm>
            <a:off x="11430000" y="6656832"/>
            <a:ext cx="50292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"/>
              <a:buFont typeface="Arial"/>
              <a:buNone/>
            </a:pPr>
            <a:r>
              <a:rPr lang="en-US" sz="7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35</a:t>
            </a:r>
            <a:endParaRPr sz="7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9" name="Google Shape;649;p31"/>
          <p:cNvSpPr/>
          <p:nvPr/>
        </p:nvSpPr>
        <p:spPr>
          <a:xfrm>
            <a:off x="649224" y="923544"/>
            <a:ext cx="6748272" cy="4050792"/>
          </a:xfrm>
          <a:prstGeom prst="roundRect">
            <a:avLst>
              <a:gd fmla="val 1806" name="adj"/>
            </a:avLst>
          </a:prstGeom>
          <a:solidFill>
            <a:srgbClr val="FFFFFF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mnt/data/figures/fig14_station.png" id="650" name="Google Shape;650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8207" y="960120"/>
            <a:ext cx="6390307" cy="3977640"/>
          </a:xfrm>
          <a:prstGeom prst="rect">
            <a:avLst/>
          </a:prstGeom>
          <a:noFill/>
          <a:ln>
            <a:noFill/>
          </a:ln>
        </p:spPr>
      </p:pic>
      <p:sp>
        <p:nvSpPr>
          <p:cNvPr id="651" name="Google Shape;651;p31"/>
          <p:cNvSpPr/>
          <p:nvPr/>
        </p:nvSpPr>
        <p:spPr>
          <a:xfrm>
            <a:off x="685800" y="4992624"/>
            <a:ext cx="667512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820"/>
              <a:buFont typeface="Arial"/>
              <a:buNone/>
            </a:pPr>
            <a:r>
              <a:rPr lang="en-US" sz="82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Fig. 14: desempeño por estación</a:t>
            </a:r>
            <a:endParaRPr sz="82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2" name="Google Shape;652;p31"/>
          <p:cNvSpPr/>
          <p:nvPr/>
        </p:nvSpPr>
        <p:spPr>
          <a:xfrm>
            <a:off x="7726680" y="1188720"/>
            <a:ext cx="34747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625" lIns="625" spcFirstLastPara="1" rIns="625" wrap="square" tIns="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700"/>
              <a:buFont typeface="Arial"/>
              <a:buNone/>
            </a:pPr>
            <a:r>
              <a:rPr b="1" lang="en-US" sz="17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Validación Leave-One-Station-Out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3" name="Google Shape;653;p31"/>
          <p:cNvSpPr/>
          <p:nvPr/>
        </p:nvSpPr>
        <p:spPr>
          <a:xfrm>
            <a:off x="7818120" y="1828800"/>
            <a:ext cx="29260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D4ED8"/>
              </a:buClr>
              <a:buSzPts val="3200"/>
              <a:buFont typeface="Play"/>
              <a:buNone/>
            </a:pPr>
            <a:r>
              <a:rPr b="1" lang="en-US" sz="3200">
                <a:solidFill>
                  <a:srgbClr val="1D4ED8"/>
                </a:solidFill>
                <a:latin typeface="Play"/>
                <a:ea typeface="Play"/>
                <a:cs typeface="Play"/>
                <a:sym typeface="Play"/>
              </a:rPr>
              <a:t>0.903 ± 0.033</a:t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4" name="Google Shape;654;p31"/>
          <p:cNvSpPr/>
          <p:nvPr/>
        </p:nvSpPr>
        <p:spPr>
          <a:xfrm>
            <a:off x="7818120" y="2331720"/>
            <a:ext cx="29260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accuracy promedio LOSO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5" name="Google Shape;655;p31"/>
          <p:cNvSpPr/>
          <p:nvPr/>
        </p:nvSpPr>
        <p:spPr>
          <a:xfrm>
            <a:off x="7818120" y="3246120"/>
            <a:ext cx="29260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766E"/>
              </a:buClr>
              <a:buSzPts val="3200"/>
              <a:buFont typeface="Play"/>
              <a:buNone/>
            </a:pPr>
            <a:r>
              <a:rPr b="1" lang="en-US" sz="3200">
                <a:solidFill>
                  <a:srgbClr val="0F766E"/>
                </a:solidFill>
                <a:latin typeface="Play"/>
                <a:ea typeface="Play"/>
                <a:cs typeface="Play"/>
                <a:sym typeface="Play"/>
              </a:rPr>
              <a:t>0.896 ± 0.039</a:t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6" name="Google Shape;656;p31"/>
          <p:cNvSpPr/>
          <p:nvPr/>
        </p:nvSpPr>
        <p:spPr>
          <a:xfrm>
            <a:off x="7818120" y="3749040"/>
            <a:ext cx="29260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macro-F1 promedio LOSO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7" name="Google Shape;657;p31"/>
          <p:cNvSpPr/>
          <p:nvPr/>
        </p:nvSpPr>
        <p:spPr>
          <a:xfrm>
            <a:off x="7726675" y="4800600"/>
            <a:ext cx="3474600" cy="1080600"/>
          </a:xfrm>
          <a:prstGeom prst="roundRect">
            <a:avLst>
              <a:gd fmla="val 12000" name="adj"/>
            </a:avLst>
          </a:prstGeom>
          <a:solidFill>
            <a:srgbClr val="FFFFFF"/>
          </a:solidFill>
          <a:ln cap="flat" cmpd="sng" w="12700">
            <a:solidFill>
              <a:srgbClr val="F9731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8" name="Google Shape;658;p31"/>
          <p:cNvSpPr/>
          <p:nvPr/>
        </p:nvSpPr>
        <p:spPr>
          <a:xfrm>
            <a:off x="7726675" y="4800600"/>
            <a:ext cx="73200" cy="1080600"/>
          </a:xfrm>
          <a:prstGeom prst="rect">
            <a:avLst/>
          </a:prstGeom>
          <a:solidFill>
            <a:srgbClr val="F97316"/>
          </a:solidFill>
          <a:ln cap="flat" cmpd="sng" w="12700">
            <a:solidFill>
              <a:srgbClr val="F9731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9" name="Google Shape;659;p31"/>
          <p:cNvSpPr/>
          <p:nvPr/>
        </p:nvSpPr>
        <p:spPr>
          <a:xfrm>
            <a:off x="7909560" y="4937760"/>
            <a:ext cx="31546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300"/>
              <a:buFont typeface="Arial"/>
              <a:buNone/>
            </a:pPr>
            <a:r>
              <a:rPr b="1" lang="en-US" sz="13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Implicancia</a:t>
            </a:r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0" name="Google Shape;660;p31"/>
          <p:cNvSpPr/>
          <p:nvPr/>
        </p:nvSpPr>
        <p:spPr>
          <a:xfrm>
            <a:off x="7909560" y="5303520"/>
            <a:ext cx="3154680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El detector aprende patrones transferibles entre FRD, HUA, KOU, SJG, TUC y VSS, aunque la validación global futura debe ser más exigente.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665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p32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F97316"/>
          </a:solidFill>
          <a:ln cap="flat" cmpd="sng" w="12700">
            <a:solidFill>
              <a:srgbClr val="F9731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7" name="Google Shape;667;p32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0B1F33"/>
          </a:solidFill>
          <a:ln cap="flat" cmpd="sng" w="12700">
            <a:solidFill>
              <a:srgbClr val="0B1F33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8" name="Google Shape;668;p32"/>
          <p:cNvSpPr/>
          <p:nvPr/>
        </p:nvSpPr>
        <p:spPr>
          <a:xfrm>
            <a:off x="502920" y="347472"/>
            <a:ext cx="87782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2500"/>
              <a:buFont typeface="Play"/>
              <a:buNone/>
            </a:pPr>
            <a:r>
              <a:rPr b="1" lang="en-US" sz="2500">
                <a:solidFill>
                  <a:srgbClr val="0B1F33"/>
                </a:solidFill>
                <a:latin typeface="Play"/>
                <a:ea typeface="Play"/>
                <a:cs typeface="Play"/>
                <a:sym typeface="Play"/>
              </a:rPr>
              <a:t>Incertidumbre estadística</a:t>
            </a:r>
            <a:endParaRPr sz="2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9" name="Google Shape;669;p32"/>
          <p:cNvSpPr/>
          <p:nvPr/>
        </p:nvSpPr>
        <p:spPr>
          <a:xfrm>
            <a:off x="9281160" y="411480"/>
            <a:ext cx="23774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97316"/>
              </a:buClr>
              <a:buSzPts val="850"/>
              <a:buFont typeface="Arial"/>
              <a:buNone/>
            </a:pPr>
            <a:r>
              <a:rPr b="1" lang="en-US" sz="850">
                <a:solidFill>
                  <a:srgbClr val="F97316"/>
                </a:solidFill>
                <a:latin typeface="Arial"/>
                <a:ea typeface="Arial"/>
                <a:cs typeface="Arial"/>
                <a:sym typeface="Arial"/>
              </a:rPr>
              <a:t>ANÁLISIS</a:t>
            </a:r>
            <a:endParaRPr sz="8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0" name="Google Shape;670;p32"/>
          <p:cNvSpPr/>
          <p:nvPr/>
        </p:nvSpPr>
        <p:spPr>
          <a:xfrm>
            <a:off x="11430000" y="6656832"/>
            <a:ext cx="50292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"/>
              <a:buFont typeface="Arial"/>
              <a:buNone/>
            </a:pPr>
            <a:r>
              <a:rPr lang="en-US" sz="7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36</a:t>
            </a:r>
            <a:endParaRPr sz="7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1" name="Google Shape;671;p32"/>
          <p:cNvSpPr/>
          <p:nvPr/>
        </p:nvSpPr>
        <p:spPr>
          <a:xfrm>
            <a:off x="603504" y="877824"/>
            <a:ext cx="6199632" cy="4553712"/>
          </a:xfrm>
          <a:prstGeom prst="roundRect">
            <a:avLst>
              <a:gd fmla="val 1606" name="adj"/>
            </a:avLst>
          </a:prstGeom>
          <a:solidFill>
            <a:srgbClr val="FFFFFF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mnt/data/figures/fig15_bootstrap.png" id="672" name="Google Shape;672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2970" y="914400"/>
            <a:ext cx="5600700" cy="4480560"/>
          </a:xfrm>
          <a:prstGeom prst="rect">
            <a:avLst/>
          </a:prstGeom>
          <a:noFill/>
          <a:ln>
            <a:noFill/>
          </a:ln>
        </p:spPr>
      </p:pic>
      <p:sp>
        <p:nvSpPr>
          <p:cNvPr id="673" name="Google Shape;673;p32"/>
          <p:cNvSpPr/>
          <p:nvPr/>
        </p:nvSpPr>
        <p:spPr>
          <a:xfrm>
            <a:off x="640080" y="5449824"/>
            <a:ext cx="612648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820"/>
              <a:buFont typeface="Arial"/>
              <a:buNone/>
            </a:pPr>
            <a:r>
              <a:rPr lang="en-US" sz="82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Fig. 15: distribuciones bootstrap, 1000 remuestreos</a:t>
            </a:r>
            <a:endParaRPr sz="82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4" name="Google Shape;674;p32"/>
          <p:cNvSpPr/>
          <p:nvPr/>
        </p:nvSpPr>
        <p:spPr>
          <a:xfrm>
            <a:off x="7050024" y="877824"/>
            <a:ext cx="4325112" cy="2267712"/>
          </a:xfrm>
          <a:prstGeom prst="roundRect">
            <a:avLst>
              <a:gd fmla="val 3226" name="adj"/>
            </a:avLst>
          </a:prstGeom>
          <a:solidFill>
            <a:srgbClr val="FFFFFF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mnt/data/figures/table5_robust.png" id="675" name="Google Shape;675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086600" y="914400"/>
            <a:ext cx="4251960" cy="2194560"/>
          </a:xfrm>
          <a:prstGeom prst="rect">
            <a:avLst/>
          </a:prstGeom>
          <a:noFill/>
          <a:ln>
            <a:noFill/>
          </a:ln>
        </p:spPr>
      </p:pic>
      <p:sp>
        <p:nvSpPr>
          <p:cNvPr id="676" name="Google Shape;676;p32"/>
          <p:cNvSpPr/>
          <p:nvPr/>
        </p:nvSpPr>
        <p:spPr>
          <a:xfrm>
            <a:off x="7086600" y="3163824"/>
            <a:ext cx="425196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820"/>
              <a:buFont typeface="Arial"/>
              <a:buNone/>
            </a:pPr>
            <a:r>
              <a:rPr lang="en-US" sz="82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Tabla V: intervalos de confianza y diagnósticos</a:t>
            </a:r>
            <a:endParaRPr sz="82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7" name="Google Shape;677;p32"/>
          <p:cNvSpPr/>
          <p:nvPr/>
        </p:nvSpPr>
        <p:spPr>
          <a:xfrm>
            <a:off x="7178040" y="3520440"/>
            <a:ext cx="4023360" cy="1005840"/>
          </a:xfrm>
          <a:prstGeom prst="roundRect">
            <a:avLst>
              <a:gd fmla="val 10909" name="adj"/>
            </a:avLst>
          </a:prstGeom>
          <a:solidFill>
            <a:srgbClr val="FFFFFF"/>
          </a:solidFill>
          <a:ln cap="flat" cmpd="sng" w="12700">
            <a:solidFill>
              <a:srgbClr val="1D4E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8" name="Google Shape;678;p32"/>
          <p:cNvSpPr/>
          <p:nvPr/>
        </p:nvSpPr>
        <p:spPr>
          <a:xfrm>
            <a:off x="7178040" y="3520440"/>
            <a:ext cx="73152" cy="1005840"/>
          </a:xfrm>
          <a:prstGeom prst="rect">
            <a:avLst/>
          </a:prstGeom>
          <a:solidFill>
            <a:srgbClr val="1D4ED8"/>
          </a:solidFill>
          <a:ln cap="flat" cmpd="sng" w="12700">
            <a:solidFill>
              <a:srgbClr val="1D4ED8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9" name="Google Shape;679;p32"/>
          <p:cNvSpPr/>
          <p:nvPr/>
        </p:nvSpPr>
        <p:spPr>
          <a:xfrm>
            <a:off x="7360920" y="3657600"/>
            <a:ext cx="3703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300"/>
              <a:buFont typeface="Arial"/>
              <a:buNone/>
            </a:pPr>
            <a:r>
              <a:rPr b="1" lang="en-US" sz="13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Intervalos 95%</a:t>
            </a:r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0" name="Google Shape;680;p32"/>
          <p:cNvSpPr/>
          <p:nvPr/>
        </p:nvSpPr>
        <p:spPr>
          <a:xfrm>
            <a:off x="7360920" y="4023360"/>
            <a:ext cx="37033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Accuracy [0.9153, 0.9788]; balanced accuracy [0.9053, 0.9752]; macro-F1 [0.9096, 0.9767].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1" name="Google Shape;681;p32"/>
          <p:cNvSpPr/>
          <p:nvPr/>
        </p:nvSpPr>
        <p:spPr>
          <a:xfrm>
            <a:off x="7178040" y="4800600"/>
            <a:ext cx="4023360" cy="960120"/>
          </a:xfrm>
          <a:prstGeom prst="roundRect">
            <a:avLst>
              <a:gd fmla="val 11429" name="adj"/>
            </a:avLst>
          </a:prstGeom>
          <a:solidFill>
            <a:srgbClr val="FFFFFF"/>
          </a:solidFill>
          <a:ln cap="flat" cmpd="sng" w="12700">
            <a:solidFill>
              <a:srgbClr val="F9731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2" name="Google Shape;682;p32"/>
          <p:cNvSpPr/>
          <p:nvPr/>
        </p:nvSpPr>
        <p:spPr>
          <a:xfrm>
            <a:off x="7178040" y="4800600"/>
            <a:ext cx="73152" cy="960120"/>
          </a:xfrm>
          <a:prstGeom prst="rect">
            <a:avLst/>
          </a:prstGeom>
          <a:solidFill>
            <a:srgbClr val="F97316"/>
          </a:solidFill>
          <a:ln cap="flat" cmpd="sng" w="12700">
            <a:solidFill>
              <a:srgbClr val="F9731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3" name="Google Shape;683;p32"/>
          <p:cNvSpPr/>
          <p:nvPr/>
        </p:nvSpPr>
        <p:spPr>
          <a:xfrm>
            <a:off x="7360920" y="4937760"/>
            <a:ext cx="3703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300"/>
              <a:buFont typeface="Arial"/>
              <a:buNone/>
            </a:pPr>
            <a:r>
              <a:rPr b="1" lang="en-US" sz="13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Consistencia SZA</a:t>
            </a:r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4" name="Google Shape;684;p32"/>
          <p:cNvSpPr/>
          <p:nvPr/>
        </p:nvSpPr>
        <p:spPr>
          <a:xfrm>
            <a:off x="7360920" y="5303520"/>
            <a:ext cx="37033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Predicciones SFE: 29/87 en dayside y 41/102 en nightside; las respuestas nocturnas siguen siendo régimen ambiguo.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6"/>
          <p:cNvSpPr/>
          <p:nvPr/>
        </p:nvSpPr>
        <p:spPr>
          <a:xfrm>
            <a:off x="-12" y="0"/>
            <a:ext cx="12191700" cy="68580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8" name="Google Shape;58;p6" title="20170910_1024_0193.gif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5775" y="-3550324"/>
            <a:ext cx="11194224" cy="1119420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6"/>
          <p:cNvSpPr/>
          <p:nvPr/>
        </p:nvSpPr>
        <p:spPr>
          <a:xfrm>
            <a:off x="9548975" y="5597100"/>
            <a:ext cx="2519700" cy="1224600"/>
          </a:xfrm>
          <a:prstGeom prst="rect">
            <a:avLst/>
          </a:prstGeom>
          <a:noFill/>
          <a:ln>
            <a:noFill/>
          </a:ln>
        </p:spPr>
        <p:txBody>
          <a:bodyPr anchorCtr="0" anchor="t" bIns="625" lIns="625" spcFirstLastPara="1" rIns="625" wrap="square" tIns="62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900"/>
              <a:buFont typeface="Arial"/>
              <a:buNone/>
            </a:pPr>
            <a:r>
              <a:rPr lang="en-US" sz="1900">
                <a:solidFill>
                  <a:schemeClr val="lt1"/>
                </a:solidFill>
              </a:rPr>
              <a:t>Extreme bursts of electromagnetic energy associated with solar active regions.</a:t>
            </a:r>
            <a:r>
              <a:rPr lang="en-US" sz="1900">
                <a:solidFill>
                  <a:srgbClr val="0B1F33"/>
                </a:solidFill>
              </a:rPr>
              <a:t> </a:t>
            </a: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6"/>
          <p:cNvSpPr/>
          <p:nvPr/>
        </p:nvSpPr>
        <p:spPr>
          <a:xfrm>
            <a:off x="543299" y="5980800"/>
            <a:ext cx="1906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2500"/>
              <a:buFont typeface="Play"/>
              <a:buNone/>
            </a:pPr>
            <a:r>
              <a:rPr b="1" lang="en-US" sz="2500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rPr>
              <a:t>Solar flares</a:t>
            </a:r>
            <a:endParaRPr sz="25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1" name="Google Shape;61;p6"/>
          <p:cNvCxnSpPr/>
          <p:nvPr/>
        </p:nvCxnSpPr>
        <p:spPr>
          <a:xfrm rot="10800000">
            <a:off x="10440725" y="3275175"/>
            <a:ext cx="1076400" cy="227580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689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p33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F97316"/>
          </a:solidFill>
          <a:ln cap="flat" cmpd="sng" w="12700">
            <a:solidFill>
              <a:srgbClr val="F9731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1" name="Google Shape;691;p33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0B1F33"/>
          </a:solidFill>
          <a:ln cap="flat" cmpd="sng" w="12700">
            <a:solidFill>
              <a:srgbClr val="0B1F33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2" name="Google Shape;692;p33"/>
          <p:cNvSpPr/>
          <p:nvPr/>
        </p:nvSpPr>
        <p:spPr>
          <a:xfrm>
            <a:off x="502920" y="347472"/>
            <a:ext cx="87782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2500"/>
              <a:buFont typeface="Play"/>
              <a:buNone/>
            </a:pPr>
            <a:r>
              <a:rPr b="1" lang="en-US" sz="2500">
                <a:solidFill>
                  <a:srgbClr val="0B1F33"/>
                </a:solidFill>
                <a:latin typeface="Play"/>
                <a:ea typeface="Play"/>
                <a:cs typeface="Play"/>
                <a:sym typeface="Play"/>
              </a:rPr>
              <a:t>Análisis: el modelo aprende una solución físicamente plausible</a:t>
            </a:r>
            <a:endParaRPr sz="2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3" name="Google Shape;693;p33"/>
          <p:cNvSpPr/>
          <p:nvPr/>
        </p:nvSpPr>
        <p:spPr>
          <a:xfrm>
            <a:off x="9281160" y="411480"/>
            <a:ext cx="23774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97316"/>
              </a:buClr>
              <a:buSzPts val="850"/>
              <a:buFont typeface="Arial"/>
              <a:buNone/>
            </a:pPr>
            <a:r>
              <a:rPr b="1" lang="en-US" sz="850">
                <a:solidFill>
                  <a:srgbClr val="F97316"/>
                </a:solidFill>
                <a:latin typeface="Arial"/>
                <a:ea typeface="Arial"/>
                <a:cs typeface="Arial"/>
                <a:sym typeface="Arial"/>
              </a:rPr>
              <a:t>ANÁLISIS</a:t>
            </a:r>
            <a:endParaRPr sz="8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4" name="Google Shape;694;p33"/>
          <p:cNvSpPr/>
          <p:nvPr/>
        </p:nvSpPr>
        <p:spPr>
          <a:xfrm>
            <a:off x="11430000" y="6656832"/>
            <a:ext cx="50292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"/>
              <a:buFont typeface="Arial"/>
              <a:buNone/>
            </a:pPr>
            <a:r>
              <a:rPr lang="en-US" sz="7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37</a:t>
            </a:r>
            <a:endParaRPr sz="7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5" name="Google Shape;695;p33"/>
          <p:cNvSpPr/>
          <p:nvPr/>
        </p:nvSpPr>
        <p:spPr>
          <a:xfrm>
            <a:off x="649224" y="1014984"/>
            <a:ext cx="5102352" cy="2176272"/>
          </a:xfrm>
          <a:prstGeom prst="roundRect">
            <a:avLst>
              <a:gd fmla="val 3361" name="adj"/>
            </a:avLst>
          </a:prstGeom>
          <a:solidFill>
            <a:srgbClr val="FFFFFF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mnt/data/figures/table4_features.png" id="696" name="Google Shape;696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5959" y="1051560"/>
            <a:ext cx="4148882" cy="2103120"/>
          </a:xfrm>
          <a:prstGeom prst="rect">
            <a:avLst/>
          </a:prstGeom>
          <a:noFill/>
          <a:ln>
            <a:noFill/>
          </a:ln>
        </p:spPr>
      </p:pic>
      <p:sp>
        <p:nvSpPr>
          <p:cNvPr id="697" name="Google Shape;697;p33"/>
          <p:cNvSpPr/>
          <p:nvPr/>
        </p:nvSpPr>
        <p:spPr>
          <a:xfrm>
            <a:off x="685800" y="3209544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820"/>
              <a:buFont typeface="Arial"/>
              <a:buNone/>
            </a:pPr>
            <a:r>
              <a:rPr lang="en-US" sz="82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Ranking de predictores</a:t>
            </a:r>
            <a:endParaRPr sz="82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8" name="Google Shape;698;p33"/>
          <p:cNvSpPr/>
          <p:nvPr/>
        </p:nvSpPr>
        <p:spPr>
          <a:xfrm>
            <a:off x="649224" y="3712464"/>
            <a:ext cx="5102352" cy="1810512"/>
          </a:xfrm>
          <a:prstGeom prst="roundRect">
            <a:avLst>
              <a:gd fmla="val 4040" name="adj"/>
            </a:avLst>
          </a:prstGeom>
          <a:solidFill>
            <a:srgbClr val="FFFFFF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mnt/data/figures/fig6_tsne.png" id="699" name="Google Shape;699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77616" y="3749040"/>
            <a:ext cx="2245567" cy="1737360"/>
          </a:xfrm>
          <a:prstGeom prst="rect">
            <a:avLst/>
          </a:prstGeom>
          <a:noFill/>
          <a:ln>
            <a:noFill/>
          </a:ln>
        </p:spPr>
      </p:pic>
      <p:sp>
        <p:nvSpPr>
          <p:cNvPr id="700" name="Google Shape;700;p33"/>
          <p:cNvSpPr/>
          <p:nvPr/>
        </p:nvSpPr>
        <p:spPr>
          <a:xfrm>
            <a:off x="685800" y="5541264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820"/>
              <a:buFont typeface="Arial"/>
              <a:buNone/>
            </a:pPr>
            <a:r>
              <a:rPr lang="en-US" sz="82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Estructura de clases</a:t>
            </a:r>
            <a:endParaRPr sz="82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1" name="Google Shape;701;p33"/>
          <p:cNvSpPr/>
          <p:nvPr/>
        </p:nvSpPr>
        <p:spPr>
          <a:xfrm>
            <a:off x="6172200" y="1234440"/>
            <a:ext cx="4480560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625" lIns="625" spcFirstLastPara="1" rIns="625" wrap="square" tIns="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800"/>
              <a:buFont typeface="Arial"/>
              <a:buNone/>
            </a:pPr>
            <a:r>
              <a:rPr b="1" lang="en-US" sz="18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Tres evidencias convergen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2" name="Google Shape;702;p33"/>
          <p:cNvSpPr/>
          <p:nvPr/>
        </p:nvSpPr>
        <p:spPr>
          <a:xfrm>
            <a:off x="6309360" y="1783080"/>
            <a:ext cx="4617720" cy="2377440"/>
          </a:xfrm>
          <a:prstGeom prst="rect">
            <a:avLst/>
          </a:prstGeom>
          <a:noFill/>
          <a:ln>
            <a:noFill/>
          </a:ln>
        </p:spPr>
        <p:txBody>
          <a:bodyPr anchorCtr="0" anchor="t" bIns="625" lIns="625" spcFirstLastPara="1" rIns="625" wrap="square" tIns="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Los predictores dominantes son SZA/iluminación, coherentes con la teoría ionosférica.</a:t>
            </a:r>
            <a:br>
              <a:rPr lang="en-US" sz="160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</a:b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Las correlaciones entre estaciones reflejan que un SFE es fenómeno distribuido, no ruido local aislado.</a:t>
            </a:r>
            <a:br>
              <a:rPr lang="en-US" sz="160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</a:b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La separación parcial del t-SNE explica por qué se requiere umbral y calibración para los casos ambiguos.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3" name="Google Shape;703;p33"/>
          <p:cNvSpPr/>
          <p:nvPr/>
        </p:nvSpPr>
        <p:spPr>
          <a:xfrm>
            <a:off x="6309360" y="4892040"/>
            <a:ext cx="4572000" cy="914400"/>
          </a:xfrm>
          <a:prstGeom prst="roundRect">
            <a:avLst>
              <a:gd fmla="val 12000" name="adj"/>
            </a:avLst>
          </a:prstGeom>
          <a:solidFill>
            <a:srgbClr val="FFFFFF"/>
          </a:solidFill>
          <a:ln cap="flat" cmpd="sng" w="12700">
            <a:solidFill>
              <a:srgbClr val="0F76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4" name="Google Shape;704;p33"/>
          <p:cNvSpPr/>
          <p:nvPr/>
        </p:nvSpPr>
        <p:spPr>
          <a:xfrm>
            <a:off x="6309360" y="4892040"/>
            <a:ext cx="73152" cy="914400"/>
          </a:xfrm>
          <a:prstGeom prst="rect">
            <a:avLst/>
          </a:prstGeom>
          <a:solidFill>
            <a:srgbClr val="0F766E"/>
          </a:solidFill>
          <a:ln cap="flat" cmpd="sng" w="12700">
            <a:solidFill>
              <a:srgbClr val="0F766E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5" name="Google Shape;705;p33"/>
          <p:cNvSpPr/>
          <p:nvPr/>
        </p:nvSpPr>
        <p:spPr>
          <a:xfrm>
            <a:off x="6492240" y="5029200"/>
            <a:ext cx="42519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300"/>
              <a:buFont typeface="Arial"/>
              <a:buNone/>
            </a:pPr>
            <a:r>
              <a:rPr b="1" lang="en-US" sz="13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Conclusión analítica</a:t>
            </a:r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6" name="Google Shape;706;p33"/>
          <p:cNvSpPr/>
          <p:nvPr/>
        </p:nvSpPr>
        <p:spPr>
          <a:xfrm>
            <a:off x="6492240" y="5394960"/>
            <a:ext cx="4251960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El desempeño estadístico se alinea con controles físicos conocidos: geometría solar y configuración ionosférica local.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71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p34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F97316"/>
          </a:solidFill>
          <a:ln cap="flat" cmpd="sng" w="12700">
            <a:solidFill>
              <a:srgbClr val="F9731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3" name="Google Shape;713;p34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0B1F33"/>
          </a:solidFill>
          <a:ln cap="flat" cmpd="sng" w="12700">
            <a:solidFill>
              <a:srgbClr val="0B1F33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4" name="Google Shape;714;p34"/>
          <p:cNvSpPr/>
          <p:nvPr/>
        </p:nvSpPr>
        <p:spPr>
          <a:xfrm>
            <a:off x="502920" y="347472"/>
            <a:ext cx="87782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2500"/>
              <a:buFont typeface="Play"/>
              <a:buNone/>
            </a:pPr>
            <a:r>
              <a:rPr b="1" lang="en-US" sz="2500">
                <a:solidFill>
                  <a:srgbClr val="0B1F33"/>
                </a:solidFill>
                <a:latin typeface="Play"/>
                <a:ea typeface="Play"/>
                <a:cs typeface="Play"/>
                <a:sym typeface="Play"/>
              </a:rPr>
              <a:t>Limitaciones y riesgos</a:t>
            </a:r>
            <a:endParaRPr sz="2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5" name="Google Shape;715;p34"/>
          <p:cNvSpPr/>
          <p:nvPr/>
        </p:nvSpPr>
        <p:spPr>
          <a:xfrm>
            <a:off x="9281160" y="411480"/>
            <a:ext cx="23774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97316"/>
              </a:buClr>
              <a:buSzPts val="850"/>
              <a:buFont typeface="Arial"/>
              <a:buNone/>
            </a:pPr>
            <a:r>
              <a:rPr b="1" lang="en-US" sz="850">
                <a:solidFill>
                  <a:srgbClr val="F97316"/>
                </a:solidFill>
                <a:latin typeface="Arial"/>
                <a:ea typeface="Arial"/>
                <a:cs typeface="Arial"/>
                <a:sym typeface="Arial"/>
              </a:rPr>
              <a:t>ANÁLISIS</a:t>
            </a:r>
            <a:endParaRPr sz="8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6" name="Google Shape;716;p34"/>
          <p:cNvSpPr/>
          <p:nvPr/>
        </p:nvSpPr>
        <p:spPr>
          <a:xfrm>
            <a:off x="11430000" y="6656832"/>
            <a:ext cx="50292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"/>
              <a:buFont typeface="Arial"/>
              <a:buNone/>
            </a:pPr>
            <a:r>
              <a:rPr lang="en-US" sz="7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38</a:t>
            </a:r>
            <a:endParaRPr sz="7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7" name="Google Shape;717;p34"/>
          <p:cNvSpPr/>
          <p:nvPr/>
        </p:nvSpPr>
        <p:spPr>
          <a:xfrm>
            <a:off x="731520" y="1234440"/>
            <a:ext cx="3246120" cy="1143000"/>
          </a:xfrm>
          <a:prstGeom prst="roundRect">
            <a:avLst>
              <a:gd fmla="val 9600" name="adj"/>
            </a:avLst>
          </a:prstGeom>
          <a:solidFill>
            <a:srgbClr val="FFFFFF"/>
          </a:solidFill>
          <a:ln cap="flat" cmpd="sng" w="12700">
            <a:solidFill>
              <a:srgbClr val="F9731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8" name="Google Shape;718;p34"/>
          <p:cNvSpPr/>
          <p:nvPr/>
        </p:nvSpPr>
        <p:spPr>
          <a:xfrm>
            <a:off x="731520" y="1234440"/>
            <a:ext cx="73152" cy="1143000"/>
          </a:xfrm>
          <a:prstGeom prst="rect">
            <a:avLst/>
          </a:prstGeom>
          <a:solidFill>
            <a:srgbClr val="F97316"/>
          </a:solidFill>
          <a:ln cap="flat" cmpd="sng" w="12700">
            <a:solidFill>
              <a:srgbClr val="F9731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9" name="Google Shape;719;p34"/>
          <p:cNvSpPr/>
          <p:nvPr/>
        </p:nvSpPr>
        <p:spPr>
          <a:xfrm>
            <a:off x="914400" y="1371600"/>
            <a:ext cx="29260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300"/>
              <a:buFont typeface="Arial"/>
              <a:buNone/>
            </a:pPr>
            <a:r>
              <a:rPr b="1" lang="en-US" sz="13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Etiquetas manuales</a:t>
            </a:r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0" name="Google Shape;720;p34"/>
          <p:cNvSpPr/>
          <p:nvPr/>
        </p:nvSpPr>
        <p:spPr>
          <a:xfrm>
            <a:off x="914400" y="1737360"/>
            <a:ext cx="2926080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La base de entrenamiento hereda incertidumbre humana, especialmente en etiquetas dudosas y señales débiles.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1" name="Google Shape;721;p34"/>
          <p:cNvSpPr/>
          <p:nvPr/>
        </p:nvSpPr>
        <p:spPr>
          <a:xfrm>
            <a:off x="4434840" y="1234440"/>
            <a:ext cx="3246120" cy="1143000"/>
          </a:xfrm>
          <a:prstGeom prst="roundRect">
            <a:avLst>
              <a:gd fmla="val 9600" name="adj"/>
            </a:avLst>
          </a:prstGeom>
          <a:solidFill>
            <a:srgbClr val="FFFFFF"/>
          </a:solidFill>
          <a:ln cap="flat" cmpd="sng" w="12700">
            <a:solidFill>
              <a:srgbClr val="DC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2" name="Google Shape;722;p34"/>
          <p:cNvSpPr/>
          <p:nvPr/>
        </p:nvSpPr>
        <p:spPr>
          <a:xfrm>
            <a:off x="4434840" y="1234440"/>
            <a:ext cx="73152" cy="1143000"/>
          </a:xfrm>
          <a:prstGeom prst="rect">
            <a:avLst/>
          </a:prstGeom>
          <a:solidFill>
            <a:srgbClr val="DC2626"/>
          </a:solidFill>
          <a:ln cap="flat" cmpd="sng" w="12700">
            <a:solidFill>
              <a:srgbClr val="DC262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3" name="Google Shape;723;p34"/>
          <p:cNvSpPr/>
          <p:nvPr/>
        </p:nvSpPr>
        <p:spPr>
          <a:xfrm>
            <a:off x="4617720" y="1371600"/>
            <a:ext cx="29260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300"/>
              <a:buFont typeface="Arial"/>
              <a:buNone/>
            </a:pPr>
            <a:r>
              <a:rPr b="1" lang="en-US" sz="13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Partición sample-wise</a:t>
            </a:r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4" name="Google Shape;724;p34"/>
          <p:cNvSpPr/>
          <p:nvPr/>
        </p:nvSpPr>
        <p:spPr>
          <a:xfrm>
            <a:off x="4617720" y="1737360"/>
            <a:ext cx="2926080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La separación por muestra evento-estación puede compartir información entre train y test. Futuro: split agrupado por evento.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5" name="Google Shape;725;p34"/>
          <p:cNvSpPr/>
          <p:nvPr/>
        </p:nvSpPr>
        <p:spPr>
          <a:xfrm>
            <a:off x="8138160" y="1234440"/>
            <a:ext cx="3108960" cy="1143000"/>
          </a:xfrm>
          <a:prstGeom prst="roundRect">
            <a:avLst>
              <a:gd fmla="val 9600" name="adj"/>
            </a:avLst>
          </a:prstGeom>
          <a:solidFill>
            <a:srgbClr val="FFFFFF"/>
          </a:solidFill>
          <a:ln cap="flat" cmpd="sng" w="12700">
            <a:solidFill>
              <a:srgbClr val="1D4E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6" name="Google Shape;726;p34"/>
          <p:cNvSpPr/>
          <p:nvPr/>
        </p:nvSpPr>
        <p:spPr>
          <a:xfrm>
            <a:off x="8138160" y="1234440"/>
            <a:ext cx="73152" cy="1143000"/>
          </a:xfrm>
          <a:prstGeom prst="rect">
            <a:avLst/>
          </a:prstGeom>
          <a:solidFill>
            <a:srgbClr val="1D4ED8"/>
          </a:solidFill>
          <a:ln cap="flat" cmpd="sng" w="12700">
            <a:solidFill>
              <a:srgbClr val="1D4ED8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7" name="Google Shape;727;p34"/>
          <p:cNvSpPr/>
          <p:nvPr/>
        </p:nvSpPr>
        <p:spPr>
          <a:xfrm>
            <a:off x="8321040" y="1371600"/>
            <a:ext cx="27889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300"/>
              <a:buFont typeface="Arial"/>
              <a:buNone/>
            </a:pPr>
            <a:r>
              <a:rPr b="1" lang="en-US" sz="13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Generalización global</a:t>
            </a:r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8" name="Google Shape;728;p34"/>
          <p:cNvSpPr/>
          <p:nvPr/>
        </p:nvSpPr>
        <p:spPr>
          <a:xfrm>
            <a:off x="8321040" y="1737360"/>
            <a:ext cx="2788920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El caso de estudio es americano; falta probar otras regiones, ciclos solares y estaciones con distintas condiciones.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9" name="Google Shape;729;p34"/>
          <p:cNvSpPr/>
          <p:nvPr/>
        </p:nvSpPr>
        <p:spPr>
          <a:xfrm>
            <a:off x="786384" y="3209544"/>
            <a:ext cx="3182112" cy="2084832"/>
          </a:xfrm>
          <a:prstGeom prst="roundRect">
            <a:avLst>
              <a:gd fmla="val 3509" name="adj"/>
            </a:avLst>
          </a:prstGeom>
          <a:solidFill>
            <a:srgbClr val="FFFFFF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mnt/data/figures/fig4_dubious.png" id="730" name="Google Shape;730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62223" y="3246120"/>
            <a:ext cx="1630434" cy="2011680"/>
          </a:xfrm>
          <a:prstGeom prst="rect">
            <a:avLst/>
          </a:prstGeom>
          <a:noFill/>
          <a:ln>
            <a:noFill/>
          </a:ln>
        </p:spPr>
      </p:pic>
      <p:sp>
        <p:nvSpPr>
          <p:cNvPr id="731" name="Google Shape;731;p34"/>
          <p:cNvSpPr/>
          <p:nvPr/>
        </p:nvSpPr>
        <p:spPr>
          <a:xfrm>
            <a:off x="822960" y="5312664"/>
            <a:ext cx="310896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820"/>
              <a:buFont typeface="Arial"/>
              <a:buNone/>
            </a:pPr>
            <a:r>
              <a:rPr lang="en-US" sz="82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Ambigüedad D</a:t>
            </a:r>
            <a:endParaRPr sz="82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2" name="Google Shape;732;p34"/>
          <p:cNvSpPr/>
          <p:nvPr/>
        </p:nvSpPr>
        <p:spPr>
          <a:xfrm>
            <a:off x="4489704" y="3209544"/>
            <a:ext cx="3182112" cy="2084832"/>
          </a:xfrm>
          <a:prstGeom prst="roundRect">
            <a:avLst>
              <a:gd fmla="val 3509" name="adj"/>
            </a:avLst>
          </a:prstGeom>
          <a:solidFill>
            <a:srgbClr val="FFFFFF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mnt/data/figures/fig1_coverage.png" id="733" name="Google Shape;733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10200" y="3246120"/>
            <a:ext cx="1341120" cy="2011680"/>
          </a:xfrm>
          <a:prstGeom prst="rect">
            <a:avLst/>
          </a:prstGeom>
          <a:noFill/>
          <a:ln>
            <a:noFill/>
          </a:ln>
        </p:spPr>
      </p:pic>
      <p:sp>
        <p:nvSpPr>
          <p:cNvPr id="734" name="Google Shape;734;p34"/>
          <p:cNvSpPr/>
          <p:nvPr/>
        </p:nvSpPr>
        <p:spPr>
          <a:xfrm>
            <a:off x="4526280" y="5312664"/>
            <a:ext cx="310896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820"/>
              <a:buFont typeface="Arial"/>
              <a:buNone/>
            </a:pPr>
            <a:r>
              <a:rPr lang="en-US" sz="82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Cobertura irregular</a:t>
            </a:r>
            <a:endParaRPr sz="82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5" name="Google Shape;735;p34"/>
          <p:cNvSpPr/>
          <p:nvPr/>
        </p:nvSpPr>
        <p:spPr>
          <a:xfrm>
            <a:off x="8193024" y="3209544"/>
            <a:ext cx="3182112" cy="2084832"/>
          </a:xfrm>
          <a:prstGeom prst="roundRect">
            <a:avLst>
              <a:gd fmla="val 3509" name="adj"/>
            </a:avLst>
          </a:prstGeom>
          <a:solidFill>
            <a:srgbClr val="FFFFFF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mnt/data/figures/fig12_reliability.png" id="736" name="Google Shape;736;p3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29600" y="3728818"/>
            <a:ext cx="3108960" cy="1046285"/>
          </a:xfrm>
          <a:prstGeom prst="rect">
            <a:avLst/>
          </a:prstGeom>
          <a:noFill/>
          <a:ln>
            <a:noFill/>
          </a:ln>
        </p:spPr>
      </p:pic>
      <p:sp>
        <p:nvSpPr>
          <p:cNvPr id="737" name="Google Shape;737;p34"/>
          <p:cNvSpPr/>
          <p:nvPr/>
        </p:nvSpPr>
        <p:spPr>
          <a:xfrm>
            <a:off x="8229600" y="5312664"/>
            <a:ext cx="310896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820"/>
              <a:buFont typeface="Arial"/>
              <a:buNone/>
            </a:pPr>
            <a:r>
              <a:rPr lang="en-US" sz="82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Probabilidades requieren calibración</a:t>
            </a:r>
            <a:endParaRPr sz="82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742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p35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F97316"/>
          </a:solidFill>
          <a:ln cap="flat" cmpd="sng" w="12700">
            <a:solidFill>
              <a:srgbClr val="F9731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4" name="Google Shape;744;p35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0B1F33"/>
          </a:solidFill>
          <a:ln cap="flat" cmpd="sng" w="12700">
            <a:solidFill>
              <a:srgbClr val="0B1F33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5" name="Google Shape;745;p35"/>
          <p:cNvSpPr/>
          <p:nvPr/>
        </p:nvSpPr>
        <p:spPr>
          <a:xfrm>
            <a:off x="502920" y="347472"/>
            <a:ext cx="87782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2500"/>
              <a:buFont typeface="Play"/>
              <a:buNone/>
            </a:pPr>
            <a:r>
              <a:rPr b="1" lang="en-US" sz="2500">
                <a:solidFill>
                  <a:srgbClr val="0B1F33"/>
                </a:solidFill>
                <a:latin typeface="Play"/>
                <a:ea typeface="Play"/>
                <a:cs typeface="Play"/>
                <a:sym typeface="Play"/>
              </a:rPr>
              <a:t>Conclusiones</a:t>
            </a:r>
            <a:endParaRPr sz="2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6" name="Google Shape;746;p35"/>
          <p:cNvSpPr/>
          <p:nvPr/>
        </p:nvSpPr>
        <p:spPr>
          <a:xfrm>
            <a:off x="9281160" y="411480"/>
            <a:ext cx="23774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97316"/>
              </a:buClr>
              <a:buSzPts val="850"/>
              <a:buFont typeface="Arial"/>
              <a:buNone/>
            </a:pPr>
            <a:r>
              <a:rPr b="1" lang="en-US" sz="850">
                <a:solidFill>
                  <a:srgbClr val="F97316"/>
                </a:solidFill>
                <a:latin typeface="Arial"/>
                <a:ea typeface="Arial"/>
                <a:cs typeface="Arial"/>
                <a:sym typeface="Arial"/>
              </a:rPr>
              <a:t>CONCLUSIONES</a:t>
            </a:r>
            <a:endParaRPr sz="8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7" name="Google Shape;747;p35"/>
          <p:cNvSpPr/>
          <p:nvPr/>
        </p:nvSpPr>
        <p:spPr>
          <a:xfrm>
            <a:off x="11430000" y="6656832"/>
            <a:ext cx="50292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"/>
              <a:buFont typeface="Arial"/>
              <a:buNone/>
            </a:pPr>
            <a:r>
              <a:rPr lang="en-US" sz="7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39</a:t>
            </a:r>
            <a:endParaRPr sz="7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8" name="Google Shape;748;p35"/>
          <p:cNvSpPr/>
          <p:nvPr/>
        </p:nvSpPr>
        <p:spPr>
          <a:xfrm>
            <a:off x="777240" y="1097280"/>
            <a:ext cx="4983480" cy="960120"/>
          </a:xfrm>
          <a:prstGeom prst="roundRect">
            <a:avLst>
              <a:gd fmla="val 11429" name="adj"/>
            </a:avLst>
          </a:prstGeom>
          <a:solidFill>
            <a:srgbClr val="FFFFFF"/>
          </a:solidFill>
          <a:ln cap="flat" cmpd="sng" w="12700">
            <a:solidFill>
              <a:srgbClr val="1D4E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9" name="Google Shape;749;p35"/>
          <p:cNvSpPr/>
          <p:nvPr/>
        </p:nvSpPr>
        <p:spPr>
          <a:xfrm>
            <a:off x="777240" y="1097280"/>
            <a:ext cx="73152" cy="960120"/>
          </a:xfrm>
          <a:prstGeom prst="rect">
            <a:avLst/>
          </a:prstGeom>
          <a:solidFill>
            <a:srgbClr val="1D4ED8"/>
          </a:solidFill>
          <a:ln cap="flat" cmpd="sng" w="12700">
            <a:solidFill>
              <a:srgbClr val="1D4ED8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0" name="Google Shape;750;p35"/>
          <p:cNvSpPr/>
          <p:nvPr/>
        </p:nvSpPr>
        <p:spPr>
          <a:xfrm>
            <a:off x="960120" y="1234440"/>
            <a:ext cx="46634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300"/>
              <a:buFont typeface="Arial"/>
              <a:buNone/>
            </a:pPr>
            <a:r>
              <a:rPr b="1" lang="en-US" sz="13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1. Detección viable</a:t>
            </a:r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1" name="Google Shape;751;p35"/>
          <p:cNvSpPr/>
          <p:nvPr/>
        </p:nvSpPr>
        <p:spPr>
          <a:xfrm>
            <a:off x="960120" y="1600200"/>
            <a:ext cx="46634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El pipeline ML detecta SFEs N/P con alto desempeño: XGBoost optimizado alcanza accuracy 0.9524 y ROC-AUC 0.9776.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2" name="Google Shape;752;p35"/>
          <p:cNvSpPr/>
          <p:nvPr/>
        </p:nvSpPr>
        <p:spPr>
          <a:xfrm>
            <a:off x="777240" y="2331720"/>
            <a:ext cx="4983480" cy="960120"/>
          </a:xfrm>
          <a:prstGeom prst="roundRect">
            <a:avLst>
              <a:gd fmla="val 11429" name="adj"/>
            </a:avLst>
          </a:prstGeom>
          <a:solidFill>
            <a:srgbClr val="FFFFFF"/>
          </a:solidFill>
          <a:ln cap="flat" cmpd="sng" w="12700">
            <a:solidFill>
              <a:srgbClr val="F9731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3" name="Google Shape;753;p35"/>
          <p:cNvSpPr/>
          <p:nvPr/>
        </p:nvSpPr>
        <p:spPr>
          <a:xfrm>
            <a:off x="777240" y="2331720"/>
            <a:ext cx="73152" cy="960120"/>
          </a:xfrm>
          <a:prstGeom prst="rect">
            <a:avLst/>
          </a:prstGeom>
          <a:solidFill>
            <a:srgbClr val="F97316"/>
          </a:solidFill>
          <a:ln cap="flat" cmpd="sng" w="12700">
            <a:solidFill>
              <a:srgbClr val="F9731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4" name="Google Shape;754;p35"/>
          <p:cNvSpPr/>
          <p:nvPr/>
        </p:nvSpPr>
        <p:spPr>
          <a:xfrm>
            <a:off x="960120" y="2468880"/>
            <a:ext cx="46634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300"/>
              <a:buFont typeface="Arial"/>
              <a:buNone/>
            </a:pPr>
            <a:r>
              <a:rPr b="1" lang="en-US" sz="13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2. Física + ML</a:t>
            </a:r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5" name="Google Shape;755;p35"/>
          <p:cNvSpPr/>
          <p:nvPr/>
        </p:nvSpPr>
        <p:spPr>
          <a:xfrm>
            <a:off x="960120" y="2834640"/>
            <a:ext cx="46634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Los mejores predictores son coherentes con la teoría: geometría solar, iluminación y coherencia inter-estación.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6" name="Google Shape;756;p35"/>
          <p:cNvSpPr/>
          <p:nvPr/>
        </p:nvSpPr>
        <p:spPr>
          <a:xfrm>
            <a:off x="777240" y="3566160"/>
            <a:ext cx="4983480" cy="960120"/>
          </a:xfrm>
          <a:prstGeom prst="roundRect">
            <a:avLst>
              <a:gd fmla="val 11429" name="adj"/>
            </a:avLst>
          </a:prstGeom>
          <a:solidFill>
            <a:srgbClr val="FFFFFF"/>
          </a:solidFill>
          <a:ln cap="flat" cmpd="sng" w="12700">
            <a:solidFill>
              <a:srgbClr val="0F76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7" name="Google Shape;757;p35"/>
          <p:cNvSpPr/>
          <p:nvPr/>
        </p:nvSpPr>
        <p:spPr>
          <a:xfrm>
            <a:off x="777240" y="3566160"/>
            <a:ext cx="73152" cy="960120"/>
          </a:xfrm>
          <a:prstGeom prst="rect">
            <a:avLst/>
          </a:prstGeom>
          <a:solidFill>
            <a:srgbClr val="0F766E"/>
          </a:solidFill>
          <a:ln cap="flat" cmpd="sng" w="12700">
            <a:solidFill>
              <a:srgbClr val="0F766E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8" name="Google Shape;758;p35"/>
          <p:cNvSpPr/>
          <p:nvPr/>
        </p:nvSpPr>
        <p:spPr>
          <a:xfrm>
            <a:off x="960120" y="3703320"/>
            <a:ext cx="46634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300"/>
              <a:buFont typeface="Arial"/>
              <a:buNone/>
            </a:pPr>
            <a:r>
              <a:rPr b="1" lang="en-US" sz="13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3. Operación configurable</a:t>
            </a:r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9" name="Google Shape;759;p35"/>
          <p:cNvSpPr/>
          <p:nvPr/>
        </p:nvSpPr>
        <p:spPr>
          <a:xfrm>
            <a:off x="960120" y="4069080"/>
            <a:ext cx="46634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El umbral 0.50 es conservador; umbral ≈ 0.40 prioriza recall cuando se quiere reducir omisiones.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0" name="Google Shape;760;p35"/>
          <p:cNvSpPr/>
          <p:nvPr/>
        </p:nvSpPr>
        <p:spPr>
          <a:xfrm>
            <a:off x="777240" y="4800600"/>
            <a:ext cx="4983480" cy="960120"/>
          </a:xfrm>
          <a:prstGeom prst="roundRect">
            <a:avLst>
              <a:gd fmla="val 11429" name="adj"/>
            </a:avLst>
          </a:prstGeom>
          <a:solidFill>
            <a:srgbClr val="FFFFFF"/>
          </a:solidFill>
          <a:ln cap="flat" cmpd="sng" w="12700">
            <a:solidFill>
              <a:srgbClr val="16A34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1" name="Google Shape;761;p35"/>
          <p:cNvSpPr/>
          <p:nvPr/>
        </p:nvSpPr>
        <p:spPr>
          <a:xfrm>
            <a:off x="777240" y="4800600"/>
            <a:ext cx="73152" cy="960120"/>
          </a:xfrm>
          <a:prstGeom prst="rect">
            <a:avLst/>
          </a:prstGeom>
          <a:solidFill>
            <a:srgbClr val="16A34A"/>
          </a:solidFill>
          <a:ln cap="flat" cmpd="sng" w="12700">
            <a:solidFill>
              <a:srgbClr val="16A34A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2" name="Google Shape;762;p35"/>
          <p:cNvSpPr/>
          <p:nvPr/>
        </p:nvSpPr>
        <p:spPr>
          <a:xfrm>
            <a:off x="960120" y="4937760"/>
            <a:ext cx="46634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300"/>
              <a:buFont typeface="Arial"/>
              <a:buNone/>
            </a:pPr>
            <a:r>
              <a:rPr b="1" lang="en-US" sz="13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4. Estabilidad</a:t>
            </a:r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35"/>
          <p:cNvSpPr/>
          <p:nvPr/>
        </p:nvSpPr>
        <p:spPr>
          <a:xfrm>
            <a:off x="960120" y="5303520"/>
            <a:ext cx="46634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Robustez con ruido, validación LOSO e intervalos bootstrap respaldan el potencial operativo.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35"/>
          <p:cNvSpPr/>
          <p:nvPr/>
        </p:nvSpPr>
        <p:spPr>
          <a:xfrm>
            <a:off x="6272784" y="1106424"/>
            <a:ext cx="4919472" cy="1901952"/>
          </a:xfrm>
          <a:prstGeom prst="roundRect">
            <a:avLst>
              <a:gd fmla="val 3846" name="adj"/>
            </a:avLst>
          </a:prstGeom>
          <a:solidFill>
            <a:srgbClr val="FFFFFF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mnt/data/figures/fig10_finalmetrics.png" id="765" name="Google Shape;765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63478" y="1143000"/>
            <a:ext cx="4338084" cy="1828800"/>
          </a:xfrm>
          <a:prstGeom prst="rect">
            <a:avLst/>
          </a:prstGeom>
          <a:noFill/>
          <a:ln>
            <a:noFill/>
          </a:ln>
        </p:spPr>
      </p:pic>
      <p:sp>
        <p:nvSpPr>
          <p:cNvPr id="766" name="Google Shape;766;p35"/>
          <p:cNvSpPr/>
          <p:nvPr/>
        </p:nvSpPr>
        <p:spPr>
          <a:xfrm>
            <a:off x="6309360" y="3026664"/>
            <a:ext cx="484632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820"/>
              <a:buFont typeface="Arial"/>
              <a:buNone/>
            </a:pPr>
            <a:r>
              <a:rPr lang="en-US" sz="82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Mejor candidato operativo</a:t>
            </a:r>
            <a:endParaRPr sz="82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7" name="Google Shape;767;p35"/>
          <p:cNvSpPr/>
          <p:nvPr/>
        </p:nvSpPr>
        <p:spPr>
          <a:xfrm>
            <a:off x="6272784" y="3621024"/>
            <a:ext cx="4919472" cy="1627632"/>
          </a:xfrm>
          <a:prstGeom prst="roundRect">
            <a:avLst>
              <a:gd fmla="val 4494" name="adj"/>
            </a:avLst>
          </a:prstGeom>
          <a:solidFill>
            <a:srgbClr val="FFFFFF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mnt/data/figures/table5_robust.png" id="768" name="Google Shape;768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226618" y="3657600"/>
            <a:ext cx="3011805" cy="1554480"/>
          </a:xfrm>
          <a:prstGeom prst="rect">
            <a:avLst/>
          </a:prstGeom>
          <a:noFill/>
          <a:ln>
            <a:noFill/>
          </a:ln>
        </p:spPr>
      </p:pic>
      <p:sp>
        <p:nvSpPr>
          <p:cNvPr id="769" name="Google Shape;769;p35"/>
          <p:cNvSpPr/>
          <p:nvPr/>
        </p:nvSpPr>
        <p:spPr>
          <a:xfrm>
            <a:off x="6309360" y="5266944"/>
            <a:ext cx="484632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820"/>
              <a:buFont typeface="Arial"/>
              <a:buNone/>
            </a:pPr>
            <a:r>
              <a:rPr lang="en-US" sz="82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Diagnósticos de robustez</a:t>
            </a:r>
            <a:endParaRPr sz="82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774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Google Shape;775;p36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F97316"/>
          </a:solidFill>
          <a:ln cap="flat" cmpd="sng" w="12700">
            <a:solidFill>
              <a:srgbClr val="F9731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6" name="Google Shape;776;p36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0B1F33"/>
          </a:solidFill>
          <a:ln cap="flat" cmpd="sng" w="12700">
            <a:solidFill>
              <a:srgbClr val="0B1F33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7" name="Google Shape;777;p36"/>
          <p:cNvSpPr/>
          <p:nvPr/>
        </p:nvSpPr>
        <p:spPr>
          <a:xfrm>
            <a:off x="502920" y="347472"/>
            <a:ext cx="87782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2500"/>
              <a:buFont typeface="Play"/>
              <a:buNone/>
            </a:pPr>
            <a:r>
              <a:rPr b="1" lang="en-US" sz="2500">
                <a:solidFill>
                  <a:srgbClr val="0B1F33"/>
                </a:solidFill>
                <a:latin typeface="Play"/>
                <a:ea typeface="Play"/>
                <a:cs typeface="Play"/>
                <a:sym typeface="Play"/>
              </a:rPr>
              <a:t>Próximos pasos: de caso americano a sistema global</a:t>
            </a:r>
            <a:endParaRPr sz="2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8" name="Google Shape;778;p36"/>
          <p:cNvSpPr/>
          <p:nvPr/>
        </p:nvSpPr>
        <p:spPr>
          <a:xfrm>
            <a:off x="9281160" y="411480"/>
            <a:ext cx="23774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97316"/>
              </a:buClr>
              <a:buSzPts val="850"/>
              <a:buFont typeface="Arial"/>
              <a:buNone/>
            </a:pPr>
            <a:r>
              <a:rPr b="1" lang="en-US" sz="850">
                <a:solidFill>
                  <a:srgbClr val="F97316"/>
                </a:solidFill>
                <a:latin typeface="Arial"/>
                <a:ea typeface="Arial"/>
                <a:cs typeface="Arial"/>
                <a:sym typeface="Arial"/>
              </a:rPr>
              <a:t>CIERRE</a:t>
            </a:r>
            <a:endParaRPr sz="8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9" name="Google Shape;779;p36"/>
          <p:cNvSpPr/>
          <p:nvPr/>
        </p:nvSpPr>
        <p:spPr>
          <a:xfrm>
            <a:off x="11430000" y="6656832"/>
            <a:ext cx="50292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"/>
              <a:buFont typeface="Arial"/>
              <a:buNone/>
            </a:pPr>
            <a:r>
              <a:rPr lang="en-US" sz="7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40</a:t>
            </a:r>
            <a:endParaRPr sz="7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0" name="Google Shape;780;p36"/>
          <p:cNvSpPr/>
          <p:nvPr/>
        </p:nvSpPr>
        <p:spPr>
          <a:xfrm>
            <a:off x="685800" y="1143000"/>
            <a:ext cx="1978762" cy="658368"/>
          </a:xfrm>
          <a:prstGeom prst="roundRect">
            <a:avLst>
              <a:gd fmla="val 13889" name="adj"/>
            </a:avLst>
          </a:prstGeom>
          <a:solidFill>
            <a:srgbClr val="FFFFFF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1" name="Google Shape;781;p36"/>
          <p:cNvSpPr/>
          <p:nvPr/>
        </p:nvSpPr>
        <p:spPr>
          <a:xfrm>
            <a:off x="758952" y="1335024"/>
            <a:ext cx="1832458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000"/>
              <a:buFont typeface="Arial"/>
              <a:buNone/>
            </a:pPr>
            <a:r>
              <a:rPr b="1" lang="en-US" sz="10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Split por evento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82" name="Google Shape;782;p36"/>
          <p:cNvCxnSpPr/>
          <p:nvPr/>
        </p:nvCxnSpPr>
        <p:spPr>
          <a:xfrm>
            <a:off x="2701138" y="1472184"/>
            <a:ext cx="128016" cy="0"/>
          </a:xfrm>
          <a:prstGeom prst="straightConnector1">
            <a:avLst/>
          </a:prstGeom>
          <a:noFill/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783" name="Google Shape;783;p36"/>
          <p:cNvSpPr/>
          <p:nvPr/>
        </p:nvSpPr>
        <p:spPr>
          <a:xfrm>
            <a:off x="2865730" y="1143000"/>
            <a:ext cx="1978762" cy="658368"/>
          </a:xfrm>
          <a:prstGeom prst="roundRect">
            <a:avLst>
              <a:gd fmla="val 13889" name="adj"/>
            </a:avLst>
          </a:prstGeom>
          <a:solidFill>
            <a:srgbClr val="FFFFFF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4" name="Google Shape;784;p36"/>
          <p:cNvSpPr/>
          <p:nvPr/>
        </p:nvSpPr>
        <p:spPr>
          <a:xfrm>
            <a:off x="2938882" y="1335024"/>
            <a:ext cx="1832458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000"/>
              <a:buFont typeface="Arial"/>
              <a:buNone/>
            </a:pPr>
            <a:r>
              <a:rPr b="1" lang="en-US" sz="10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Más regiones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85" name="Google Shape;785;p36"/>
          <p:cNvCxnSpPr/>
          <p:nvPr/>
        </p:nvCxnSpPr>
        <p:spPr>
          <a:xfrm>
            <a:off x="4881067" y="1472184"/>
            <a:ext cx="128016" cy="0"/>
          </a:xfrm>
          <a:prstGeom prst="straightConnector1">
            <a:avLst/>
          </a:prstGeom>
          <a:noFill/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786" name="Google Shape;786;p36"/>
          <p:cNvSpPr/>
          <p:nvPr/>
        </p:nvSpPr>
        <p:spPr>
          <a:xfrm>
            <a:off x="5045659" y="1143000"/>
            <a:ext cx="1978762" cy="658368"/>
          </a:xfrm>
          <a:prstGeom prst="roundRect">
            <a:avLst>
              <a:gd fmla="val 13889" name="adj"/>
            </a:avLst>
          </a:prstGeom>
          <a:solidFill>
            <a:srgbClr val="FFFFFF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7" name="Google Shape;787;p36"/>
          <p:cNvSpPr/>
          <p:nvPr/>
        </p:nvSpPr>
        <p:spPr>
          <a:xfrm>
            <a:off x="5118811" y="1335024"/>
            <a:ext cx="1832458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000"/>
              <a:buFont typeface="Arial"/>
              <a:buNone/>
            </a:pPr>
            <a:r>
              <a:rPr b="1" lang="en-US" sz="10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Etiquetas activas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88" name="Google Shape;788;p36"/>
          <p:cNvCxnSpPr/>
          <p:nvPr/>
        </p:nvCxnSpPr>
        <p:spPr>
          <a:xfrm>
            <a:off x="7060997" y="1472184"/>
            <a:ext cx="128016" cy="0"/>
          </a:xfrm>
          <a:prstGeom prst="straightConnector1">
            <a:avLst/>
          </a:prstGeom>
          <a:noFill/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789" name="Google Shape;789;p36"/>
          <p:cNvSpPr/>
          <p:nvPr/>
        </p:nvSpPr>
        <p:spPr>
          <a:xfrm>
            <a:off x="7225589" y="1143000"/>
            <a:ext cx="1978762" cy="658368"/>
          </a:xfrm>
          <a:prstGeom prst="roundRect">
            <a:avLst>
              <a:gd fmla="val 13889" name="adj"/>
            </a:avLst>
          </a:prstGeom>
          <a:solidFill>
            <a:srgbClr val="FFFFFF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0" name="Google Shape;790;p36"/>
          <p:cNvSpPr/>
          <p:nvPr/>
        </p:nvSpPr>
        <p:spPr>
          <a:xfrm>
            <a:off x="7298741" y="1335024"/>
            <a:ext cx="1832458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000"/>
              <a:buFont typeface="Arial"/>
              <a:buNone/>
            </a:pPr>
            <a:r>
              <a:rPr b="1" lang="en-US" sz="10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Monitoreo near-real-time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91" name="Google Shape;791;p36"/>
          <p:cNvCxnSpPr/>
          <p:nvPr/>
        </p:nvCxnSpPr>
        <p:spPr>
          <a:xfrm>
            <a:off x="9240926" y="1472184"/>
            <a:ext cx="128016" cy="0"/>
          </a:xfrm>
          <a:prstGeom prst="straightConnector1">
            <a:avLst/>
          </a:prstGeom>
          <a:noFill/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792" name="Google Shape;792;p36"/>
          <p:cNvSpPr/>
          <p:nvPr/>
        </p:nvSpPr>
        <p:spPr>
          <a:xfrm>
            <a:off x="9405518" y="1143000"/>
            <a:ext cx="1978762" cy="658368"/>
          </a:xfrm>
          <a:prstGeom prst="roundRect">
            <a:avLst>
              <a:gd fmla="val 13889" name="adj"/>
            </a:avLst>
          </a:prstGeom>
          <a:solidFill>
            <a:srgbClr val="FFFFFF"/>
          </a:solidFill>
          <a:ln cap="flat" cmpd="sng" w="12700">
            <a:solidFill>
              <a:srgbClr val="F9731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3" name="Google Shape;793;p36"/>
          <p:cNvSpPr/>
          <p:nvPr/>
        </p:nvSpPr>
        <p:spPr>
          <a:xfrm>
            <a:off x="9478670" y="1335024"/>
            <a:ext cx="1832458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97316"/>
              </a:buClr>
              <a:buSzPts val="1000"/>
              <a:buFont typeface="Arial"/>
              <a:buNone/>
            </a:pPr>
            <a:r>
              <a:rPr b="1" lang="en-US" sz="1000">
                <a:solidFill>
                  <a:srgbClr val="F97316"/>
                </a:solidFill>
                <a:latin typeface="Arial"/>
                <a:ea typeface="Arial"/>
                <a:cs typeface="Arial"/>
                <a:sym typeface="Arial"/>
              </a:rPr>
              <a:t>Catálogo global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36"/>
          <p:cNvSpPr/>
          <p:nvPr/>
        </p:nvSpPr>
        <p:spPr>
          <a:xfrm>
            <a:off x="822960" y="2423160"/>
            <a:ext cx="3291840" cy="1005840"/>
          </a:xfrm>
          <a:prstGeom prst="roundRect">
            <a:avLst>
              <a:gd fmla="val 10909" name="adj"/>
            </a:avLst>
          </a:prstGeom>
          <a:solidFill>
            <a:srgbClr val="FFFFFF"/>
          </a:solidFill>
          <a:ln cap="flat" cmpd="sng" w="12700">
            <a:solidFill>
              <a:srgbClr val="1D4E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5" name="Google Shape;795;p36"/>
          <p:cNvSpPr/>
          <p:nvPr/>
        </p:nvSpPr>
        <p:spPr>
          <a:xfrm>
            <a:off x="822960" y="2423160"/>
            <a:ext cx="73152" cy="1005840"/>
          </a:xfrm>
          <a:prstGeom prst="rect">
            <a:avLst/>
          </a:prstGeom>
          <a:solidFill>
            <a:srgbClr val="1D4ED8"/>
          </a:solidFill>
          <a:ln cap="flat" cmpd="sng" w="12700">
            <a:solidFill>
              <a:srgbClr val="1D4ED8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6" name="Google Shape;796;p36"/>
          <p:cNvSpPr/>
          <p:nvPr/>
        </p:nvSpPr>
        <p:spPr>
          <a:xfrm>
            <a:off x="1005840" y="2560320"/>
            <a:ext cx="2971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300"/>
              <a:buFont typeface="Arial"/>
              <a:buNone/>
            </a:pPr>
            <a:r>
              <a:rPr b="1" lang="en-US" sz="13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Validación futura</a:t>
            </a:r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7" name="Google Shape;797;p36"/>
          <p:cNvSpPr/>
          <p:nvPr/>
        </p:nvSpPr>
        <p:spPr>
          <a:xfrm>
            <a:off x="1005840" y="2926080"/>
            <a:ext cx="29718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Usar particiones agrupadas por evento para reducir posible leakage evento-estación.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8" name="Google Shape;798;p36"/>
          <p:cNvSpPr/>
          <p:nvPr/>
        </p:nvSpPr>
        <p:spPr>
          <a:xfrm>
            <a:off x="4434840" y="2423160"/>
            <a:ext cx="3291840" cy="1005840"/>
          </a:xfrm>
          <a:prstGeom prst="roundRect">
            <a:avLst>
              <a:gd fmla="val 10909" name="adj"/>
            </a:avLst>
          </a:prstGeom>
          <a:solidFill>
            <a:srgbClr val="FFFFFF"/>
          </a:solidFill>
          <a:ln cap="flat" cmpd="sng" w="12700">
            <a:solidFill>
              <a:srgbClr val="0F76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9" name="Google Shape;799;p36"/>
          <p:cNvSpPr/>
          <p:nvPr/>
        </p:nvSpPr>
        <p:spPr>
          <a:xfrm>
            <a:off x="4434840" y="2423160"/>
            <a:ext cx="73152" cy="1005840"/>
          </a:xfrm>
          <a:prstGeom prst="rect">
            <a:avLst/>
          </a:prstGeom>
          <a:solidFill>
            <a:srgbClr val="0F766E"/>
          </a:solidFill>
          <a:ln cap="flat" cmpd="sng" w="12700">
            <a:solidFill>
              <a:srgbClr val="0F766E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0" name="Google Shape;800;p36"/>
          <p:cNvSpPr/>
          <p:nvPr/>
        </p:nvSpPr>
        <p:spPr>
          <a:xfrm>
            <a:off x="4617720" y="2560320"/>
            <a:ext cx="2971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300"/>
              <a:buFont typeface="Arial"/>
              <a:buNone/>
            </a:pPr>
            <a:r>
              <a:rPr b="1" lang="en-US" sz="13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Escalamiento</a:t>
            </a:r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1" name="Google Shape;801;p36"/>
          <p:cNvSpPr/>
          <p:nvPr/>
        </p:nvSpPr>
        <p:spPr>
          <a:xfrm>
            <a:off x="4617720" y="2926080"/>
            <a:ext cx="29718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Extender a redes de magnetómetros fuera de América y comparar ciclos solares 23-25.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2" name="Google Shape;802;p36"/>
          <p:cNvSpPr/>
          <p:nvPr/>
        </p:nvSpPr>
        <p:spPr>
          <a:xfrm>
            <a:off x="8046720" y="2423160"/>
            <a:ext cx="3108960" cy="1005840"/>
          </a:xfrm>
          <a:prstGeom prst="roundRect">
            <a:avLst>
              <a:gd fmla="val 10909" name="adj"/>
            </a:avLst>
          </a:prstGeom>
          <a:solidFill>
            <a:srgbClr val="FFFFFF"/>
          </a:solidFill>
          <a:ln cap="flat" cmpd="sng" w="12700">
            <a:solidFill>
              <a:srgbClr val="F9731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3" name="Google Shape;803;p36"/>
          <p:cNvSpPr/>
          <p:nvPr/>
        </p:nvSpPr>
        <p:spPr>
          <a:xfrm>
            <a:off x="8046720" y="2423160"/>
            <a:ext cx="73152" cy="1005840"/>
          </a:xfrm>
          <a:prstGeom prst="rect">
            <a:avLst/>
          </a:prstGeom>
          <a:solidFill>
            <a:srgbClr val="F97316"/>
          </a:solidFill>
          <a:ln cap="flat" cmpd="sng" w="12700">
            <a:solidFill>
              <a:srgbClr val="F9731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4" name="Google Shape;804;p36"/>
          <p:cNvSpPr/>
          <p:nvPr/>
        </p:nvSpPr>
        <p:spPr>
          <a:xfrm>
            <a:off x="8229600" y="2560320"/>
            <a:ext cx="27889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300"/>
              <a:buFont typeface="Arial"/>
              <a:buNone/>
            </a:pPr>
            <a:r>
              <a:rPr b="1" lang="en-US" sz="13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Operación humana-en-el-bucle</a:t>
            </a:r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36"/>
          <p:cNvSpPr/>
          <p:nvPr/>
        </p:nvSpPr>
        <p:spPr>
          <a:xfrm>
            <a:off x="8229600" y="2926080"/>
            <a:ext cx="27889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rPr>
              <a:t>Usar probabilidades para priorizar revisión experta de candidatos inciertos.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6" name="Google Shape;806;p36"/>
          <p:cNvSpPr/>
          <p:nvPr/>
        </p:nvSpPr>
        <p:spPr>
          <a:xfrm>
            <a:off x="822960" y="4617720"/>
            <a:ext cx="24688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2600"/>
              <a:buFont typeface="Play"/>
              <a:buNone/>
            </a:pPr>
            <a:r>
              <a:rPr b="1" lang="en-US" sz="2600">
                <a:solidFill>
                  <a:srgbClr val="0B1F33"/>
                </a:solidFill>
                <a:latin typeface="Play"/>
                <a:ea typeface="Play"/>
                <a:cs typeface="Play"/>
                <a:sym typeface="Play"/>
              </a:rPr>
              <a:t>Mensaje final</a:t>
            </a:r>
            <a:endParaRPr sz="2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7" name="Google Shape;807;p36"/>
          <p:cNvSpPr/>
          <p:nvPr/>
        </p:nvSpPr>
        <p:spPr>
          <a:xfrm>
            <a:off x="3291840" y="4526280"/>
            <a:ext cx="7863840" cy="822960"/>
          </a:xfrm>
          <a:prstGeom prst="rect">
            <a:avLst/>
          </a:prstGeom>
          <a:noFill/>
          <a:ln>
            <a:noFill/>
          </a:ln>
        </p:spPr>
        <p:txBody>
          <a:bodyPr anchorCtr="0" anchor="t" bIns="375" lIns="375" spcFirstLastPara="1" rIns="375" wrap="square" tIns="3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2100"/>
              <a:buFont typeface="Arial"/>
              <a:buNone/>
            </a:pPr>
            <a:r>
              <a:rPr lang="en-US" sz="2100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El framework transforma la detección SFE de una revisión artesanal a una decisión cuantificada, reproducible y ajustable al riesgo operativo.</a:t>
            </a:r>
            <a:endParaRPr sz="2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8" name="Google Shape;808;p36"/>
          <p:cNvSpPr/>
          <p:nvPr/>
        </p:nvSpPr>
        <p:spPr>
          <a:xfrm>
            <a:off x="822960" y="6080760"/>
            <a:ext cx="987552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625" lIns="625" spcFirstLastPara="1" rIns="625" wrap="square" tIns="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880"/>
              <a:buFont typeface="Arial"/>
              <a:buNone/>
            </a:pPr>
            <a:r>
              <a:t/>
            </a:r>
            <a:endParaRPr sz="88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813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Google Shape;814;p37"/>
          <p:cNvSpPr/>
          <p:nvPr/>
        </p:nvSpPr>
        <p:spPr>
          <a:xfrm>
            <a:off x="0" y="0"/>
            <a:ext cx="12191700" cy="146400"/>
          </a:xfrm>
          <a:prstGeom prst="rect">
            <a:avLst/>
          </a:prstGeom>
          <a:solidFill>
            <a:srgbClr val="F97316"/>
          </a:solidFill>
          <a:ln cap="flat" cmpd="sng" w="12700">
            <a:solidFill>
              <a:srgbClr val="F9731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5" name="Google Shape;815;p37"/>
          <p:cNvSpPr/>
          <p:nvPr/>
        </p:nvSpPr>
        <p:spPr>
          <a:xfrm>
            <a:off x="0" y="6656832"/>
            <a:ext cx="12191700" cy="201300"/>
          </a:xfrm>
          <a:prstGeom prst="rect">
            <a:avLst/>
          </a:prstGeom>
          <a:solidFill>
            <a:srgbClr val="0B1F33"/>
          </a:solidFill>
          <a:ln cap="flat" cmpd="sng" w="12700">
            <a:solidFill>
              <a:srgbClr val="0B1F33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6" name="Google Shape;816;p37"/>
          <p:cNvSpPr/>
          <p:nvPr/>
        </p:nvSpPr>
        <p:spPr>
          <a:xfrm>
            <a:off x="502920" y="347472"/>
            <a:ext cx="87783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2500"/>
              <a:buFont typeface="Play"/>
              <a:buNone/>
            </a:pPr>
            <a:r>
              <a:rPr b="1" lang="en-US" sz="2500">
                <a:solidFill>
                  <a:srgbClr val="0B1F33"/>
                </a:solidFill>
                <a:latin typeface="Play"/>
                <a:ea typeface="Play"/>
                <a:cs typeface="Play"/>
                <a:sym typeface="Play"/>
              </a:rPr>
              <a:t>REFERENCES</a:t>
            </a:r>
            <a:endParaRPr sz="2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7" name="Google Shape;817;p37"/>
          <p:cNvSpPr/>
          <p:nvPr/>
        </p:nvSpPr>
        <p:spPr>
          <a:xfrm>
            <a:off x="11430000" y="6656832"/>
            <a:ext cx="502800" cy="16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"/>
              <a:buFont typeface="Arial"/>
              <a:buNone/>
            </a:pPr>
            <a:r>
              <a:rPr lang="en-US" sz="7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26</a:t>
            </a:r>
            <a:endParaRPr sz="7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8" name="Google Shape;818;p37"/>
          <p:cNvSpPr/>
          <p:nvPr/>
        </p:nvSpPr>
        <p:spPr>
          <a:xfrm>
            <a:off x="502925" y="1097275"/>
            <a:ext cx="11169000" cy="4630500"/>
          </a:xfrm>
          <a:prstGeom prst="rect">
            <a:avLst/>
          </a:prstGeom>
          <a:noFill/>
          <a:ln>
            <a:noFill/>
          </a:ln>
        </p:spPr>
        <p:txBody>
          <a:bodyPr anchorCtr="0" anchor="t" bIns="625" lIns="625" spcFirstLastPara="1" rIns="625" wrap="square" tIns="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900"/>
              <a:buFont typeface="Arial"/>
              <a:buNone/>
            </a:pPr>
            <a:r>
              <a:rPr lang="en-US" sz="1600">
                <a:solidFill>
                  <a:schemeClr val="dk1"/>
                </a:solidFill>
              </a:rPr>
              <a:t>[1] Bilitza, D., Pezzopane, M., Truhlik, V., Altadill, D., Reinisch, B. W., &amp; Pignalberi, A. (2022). The International Reference Ionosphere model: A review and description of an ionospheric benchmark. Reviews of Geophysics, 60, e2022RG000792.</a:t>
            </a:r>
            <a:endParaRPr sz="1600"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9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900"/>
              <a:buFont typeface="Arial"/>
              <a:buNone/>
            </a:pPr>
            <a:r>
              <a:rPr lang="en-US" sz="1600">
                <a:solidFill>
                  <a:schemeClr val="dk1"/>
                </a:solidFill>
              </a:rPr>
              <a:t>[2] Yamazaki, Y., Maute, A. Sq and EEJ—A Review on the Daily Variation of the Geomagnetic Field Caused by Ionospheric Dynamo Currents. Space Sci Rev 206, 299–405 (2017).</a:t>
            </a:r>
            <a:endParaRPr sz="1600"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9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900"/>
              <a:buFont typeface="Arial"/>
              <a:buNone/>
            </a:pPr>
            <a:r>
              <a:rPr lang="en-US" sz="1600">
                <a:solidFill>
                  <a:schemeClr val="dk1"/>
                </a:solidFill>
              </a:rPr>
              <a:t>[3] Curto, J. J. (2020). Geomagnetic solar flare effects: A review. </a:t>
            </a:r>
            <a:r>
              <a:rPr i="1" lang="en-US" sz="1600">
                <a:solidFill>
                  <a:schemeClr val="dk1"/>
                </a:solidFill>
              </a:rPr>
              <a:t>Journal of Space Weather and Space Climate</a:t>
            </a:r>
            <a:r>
              <a:rPr lang="en-US" sz="1600">
                <a:solidFill>
                  <a:schemeClr val="dk1"/>
                </a:solidFill>
              </a:rPr>
              <a:t>, </a:t>
            </a:r>
            <a:r>
              <a:rPr i="1" lang="en-US" sz="1600">
                <a:solidFill>
                  <a:schemeClr val="dk1"/>
                </a:solidFill>
              </a:rPr>
              <a:t>10</a:t>
            </a:r>
            <a:r>
              <a:rPr lang="en-US" sz="1600">
                <a:solidFill>
                  <a:schemeClr val="dk1"/>
                </a:solidFill>
              </a:rPr>
              <a:t>, 27.</a:t>
            </a:r>
            <a:endParaRPr sz="1600"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9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900"/>
              <a:buFont typeface="Arial"/>
              <a:buNone/>
            </a:pPr>
            <a:r>
              <a:rPr lang="en-US" sz="1600">
                <a:solidFill>
                  <a:schemeClr val="dk1"/>
                </a:solidFill>
              </a:rPr>
              <a:t>[4] Curto, J.J., Segarra, A., Altadill, D. &amp; Chambodut, A. (2023) Service of rapid magnetic variations, an update. Geoscience Data Journal, 10, 99–113.</a:t>
            </a:r>
            <a:endParaRPr sz="1600"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9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900"/>
              <a:buFont typeface="Arial"/>
              <a:buNone/>
            </a:pPr>
            <a:r>
              <a:rPr lang="en-US" sz="1600">
                <a:solidFill>
                  <a:schemeClr val="dk1"/>
                </a:solidFill>
              </a:rPr>
              <a:t>[5] Curto Subirats, J. J., Fischer-Carles, A., &amp; Solé, A. (2022). Automatic Detection of Sfe: A Step Forward. Atmosphere, 13(2), 199.</a:t>
            </a:r>
            <a:endParaRPr sz="1600"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9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900"/>
              <a:buFont typeface="Arial"/>
              <a:buNone/>
            </a:pPr>
            <a:r>
              <a:rPr lang="en-US" sz="1600">
                <a:solidFill>
                  <a:schemeClr val="dk1"/>
                </a:solidFill>
              </a:rPr>
              <a:t>[6] Montoya, E., &amp; Carlos, R. (2024). Linear dependence of the equatorial electrojet component of X-class-triggered solar flare effects with respect to the maximum flare X-ray flux. Advances in Space Research, 73(10), 5088-5097.</a:t>
            </a:r>
            <a:endParaRPr sz="16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823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Google Shape;824;p38"/>
          <p:cNvSpPr/>
          <p:nvPr/>
        </p:nvSpPr>
        <p:spPr>
          <a:xfrm>
            <a:off x="0" y="0"/>
            <a:ext cx="12191700" cy="146400"/>
          </a:xfrm>
          <a:prstGeom prst="rect">
            <a:avLst/>
          </a:prstGeom>
          <a:solidFill>
            <a:srgbClr val="F97316"/>
          </a:solidFill>
          <a:ln cap="flat" cmpd="sng" w="12700">
            <a:solidFill>
              <a:srgbClr val="F9731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5" name="Google Shape;825;p38"/>
          <p:cNvSpPr/>
          <p:nvPr/>
        </p:nvSpPr>
        <p:spPr>
          <a:xfrm>
            <a:off x="0" y="6656832"/>
            <a:ext cx="12191700" cy="201300"/>
          </a:xfrm>
          <a:prstGeom prst="rect">
            <a:avLst/>
          </a:prstGeom>
          <a:solidFill>
            <a:srgbClr val="0B1F33"/>
          </a:solidFill>
          <a:ln cap="flat" cmpd="sng" w="12700">
            <a:solidFill>
              <a:srgbClr val="0B1F33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6" name="Google Shape;826;p38"/>
          <p:cNvSpPr/>
          <p:nvPr/>
        </p:nvSpPr>
        <p:spPr>
          <a:xfrm>
            <a:off x="11430000" y="6656832"/>
            <a:ext cx="502800" cy="16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"/>
              <a:buFont typeface="Arial"/>
              <a:buNone/>
            </a:pPr>
            <a:r>
              <a:rPr lang="en-US" sz="7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26</a:t>
            </a:r>
            <a:endParaRPr sz="7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27" name="Google Shape;827;p38" title="ChatGPT Image Jul 20, 2026, 10_45_37 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2" y="-819437"/>
            <a:ext cx="12191700" cy="8127816"/>
          </a:xfrm>
          <a:prstGeom prst="rect">
            <a:avLst/>
          </a:prstGeom>
          <a:noFill/>
          <a:ln>
            <a:noFill/>
          </a:ln>
        </p:spPr>
      </p:pic>
      <p:sp>
        <p:nvSpPr>
          <p:cNvPr id="828" name="Google Shape;828;p38"/>
          <p:cNvSpPr/>
          <p:nvPr/>
        </p:nvSpPr>
        <p:spPr>
          <a:xfrm>
            <a:off x="217525" y="5153200"/>
            <a:ext cx="35637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2500"/>
              <a:buFont typeface="Play"/>
              <a:buNone/>
            </a:pPr>
            <a:r>
              <a:rPr b="1" lang="en-US" sz="3200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rPr>
              <a:t>ANY QUESTIONS?</a:t>
            </a:r>
            <a:endParaRPr b="1" sz="3200">
              <a:solidFill>
                <a:schemeClr val="lt1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829" name="Google Shape;829;p38"/>
          <p:cNvSpPr txBox="1"/>
          <p:nvPr/>
        </p:nvSpPr>
        <p:spPr>
          <a:xfrm>
            <a:off x="4595838" y="2228300"/>
            <a:ext cx="30000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rPr>
              <a:t>THANK YOU!</a:t>
            </a:r>
            <a:endParaRPr/>
          </a:p>
        </p:txBody>
      </p:sp>
      <p:sp>
        <p:nvSpPr>
          <p:cNvPr id="830" name="Google Shape;830;p38"/>
          <p:cNvSpPr/>
          <p:nvPr/>
        </p:nvSpPr>
        <p:spPr>
          <a:xfrm>
            <a:off x="4469688" y="3490450"/>
            <a:ext cx="32523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25" lIns="625" spcFirstLastPara="1" rIns="625" wrap="square" tIns="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2E8F0"/>
              </a:buClr>
              <a:buSzPts val="1050"/>
              <a:buFont typeface="Arial"/>
              <a:buNone/>
            </a:pPr>
            <a:r>
              <a:rPr lang="en-US" sz="1800">
                <a:solidFill>
                  <a:srgbClr val="E2E8F0"/>
                </a:solidFill>
              </a:rPr>
              <a:t>XXV Meeting of Physics 2026,</a:t>
            </a:r>
            <a:endParaRPr sz="1800">
              <a:solidFill>
                <a:srgbClr val="E2E8F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7"/>
          <p:cNvSpPr/>
          <p:nvPr/>
        </p:nvSpPr>
        <p:spPr>
          <a:xfrm>
            <a:off x="0" y="0"/>
            <a:ext cx="12191700" cy="146400"/>
          </a:xfrm>
          <a:prstGeom prst="rect">
            <a:avLst/>
          </a:prstGeom>
          <a:solidFill>
            <a:srgbClr val="F97316"/>
          </a:solidFill>
          <a:ln cap="flat" cmpd="sng" w="12700">
            <a:solidFill>
              <a:srgbClr val="F9731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7"/>
          <p:cNvSpPr/>
          <p:nvPr/>
        </p:nvSpPr>
        <p:spPr>
          <a:xfrm>
            <a:off x="0" y="6656832"/>
            <a:ext cx="12191700" cy="201300"/>
          </a:xfrm>
          <a:prstGeom prst="rect">
            <a:avLst/>
          </a:prstGeom>
          <a:solidFill>
            <a:srgbClr val="0B1F33"/>
          </a:solidFill>
          <a:ln cap="flat" cmpd="sng" w="12700">
            <a:solidFill>
              <a:srgbClr val="0B1F33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7"/>
          <p:cNvSpPr/>
          <p:nvPr/>
        </p:nvSpPr>
        <p:spPr>
          <a:xfrm>
            <a:off x="422220" y="409509"/>
            <a:ext cx="87783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2500"/>
              <a:buFont typeface="Play"/>
              <a:buNone/>
            </a:pPr>
            <a:r>
              <a:rPr b="1" lang="en-US" sz="2500">
                <a:solidFill>
                  <a:srgbClr val="0B1F33"/>
                </a:solidFill>
                <a:latin typeface="Play"/>
                <a:ea typeface="Play"/>
                <a:cs typeface="Play"/>
                <a:sym typeface="Play"/>
              </a:rPr>
              <a:t>Solar flare intensity</a:t>
            </a:r>
            <a:endParaRPr sz="2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7"/>
          <p:cNvSpPr/>
          <p:nvPr/>
        </p:nvSpPr>
        <p:spPr>
          <a:xfrm>
            <a:off x="11430000" y="6656832"/>
            <a:ext cx="502800" cy="16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"/>
              <a:buFont typeface="Arial"/>
              <a:buNone/>
            </a:pPr>
            <a:r>
              <a:rPr lang="en-US" sz="7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26</a:t>
            </a:r>
            <a:endParaRPr sz="7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7"/>
          <p:cNvSpPr/>
          <p:nvPr/>
        </p:nvSpPr>
        <p:spPr>
          <a:xfrm>
            <a:off x="422213" y="1022175"/>
            <a:ext cx="11137500" cy="10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625" lIns="625" spcFirstLastPara="1" rIns="625" wrap="square" tIns="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900"/>
              <a:buFont typeface="Arial"/>
              <a:buNone/>
            </a:pPr>
            <a:r>
              <a:rPr lang="en-US" sz="1900">
                <a:solidFill>
                  <a:srgbClr val="0B1F33"/>
                </a:solidFill>
              </a:rPr>
              <a:t>The energy released by solar flares is particularly notable in the EUV and X-ray spectral bands. In particular, the maximum flux measured in the 0.1-0.8-nm band (X-ray) is used to classify their intensity (NOAA classification system). </a:t>
            </a: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2" name="Google Shape;72;p7" title="20170912_xray.gif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66263" y="1885550"/>
            <a:ext cx="6259174" cy="4694400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7"/>
          <p:cNvSpPr/>
          <p:nvPr/>
        </p:nvSpPr>
        <p:spPr>
          <a:xfrm>
            <a:off x="8629650" y="2700350"/>
            <a:ext cx="214200" cy="15669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8"/>
          <p:cNvSpPr/>
          <p:nvPr/>
        </p:nvSpPr>
        <p:spPr>
          <a:xfrm>
            <a:off x="0" y="0"/>
            <a:ext cx="12191700" cy="146400"/>
          </a:xfrm>
          <a:prstGeom prst="rect">
            <a:avLst/>
          </a:prstGeom>
          <a:solidFill>
            <a:srgbClr val="F97316"/>
          </a:solidFill>
          <a:ln cap="flat" cmpd="sng" w="12700">
            <a:solidFill>
              <a:srgbClr val="F9731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8"/>
          <p:cNvSpPr/>
          <p:nvPr/>
        </p:nvSpPr>
        <p:spPr>
          <a:xfrm>
            <a:off x="0" y="6656832"/>
            <a:ext cx="12191700" cy="201300"/>
          </a:xfrm>
          <a:prstGeom prst="rect">
            <a:avLst/>
          </a:prstGeom>
          <a:solidFill>
            <a:srgbClr val="0B1F33"/>
          </a:solidFill>
          <a:ln cap="flat" cmpd="sng" w="12700">
            <a:solidFill>
              <a:srgbClr val="0B1F33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8"/>
          <p:cNvSpPr/>
          <p:nvPr/>
        </p:nvSpPr>
        <p:spPr>
          <a:xfrm>
            <a:off x="502926" y="347475"/>
            <a:ext cx="112365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2500"/>
              <a:buFont typeface="Play"/>
              <a:buNone/>
            </a:pPr>
            <a:r>
              <a:rPr b="1" lang="en-US" sz="2500">
                <a:solidFill>
                  <a:srgbClr val="0B1F33"/>
                </a:solidFill>
                <a:latin typeface="Play"/>
                <a:ea typeface="Play"/>
                <a:cs typeface="Play"/>
                <a:sym typeface="Play"/>
              </a:rPr>
              <a:t>Solar flare effects (SFEs): magnetic crochets and manual inspection</a:t>
            </a:r>
            <a:endParaRPr sz="2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8"/>
          <p:cNvSpPr/>
          <p:nvPr/>
        </p:nvSpPr>
        <p:spPr>
          <a:xfrm>
            <a:off x="11430000" y="6656832"/>
            <a:ext cx="502800" cy="16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"/>
              <a:buFont typeface="Arial"/>
              <a:buNone/>
            </a:pPr>
            <a:r>
              <a:rPr lang="en-US" sz="7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26</a:t>
            </a:r>
            <a:endParaRPr sz="7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8"/>
          <p:cNvSpPr/>
          <p:nvPr/>
        </p:nvSpPr>
        <p:spPr>
          <a:xfrm>
            <a:off x="502925" y="1097275"/>
            <a:ext cx="11137200" cy="1038300"/>
          </a:xfrm>
          <a:prstGeom prst="rect">
            <a:avLst/>
          </a:prstGeom>
          <a:noFill/>
          <a:ln>
            <a:noFill/>
          </a:ln>
        </p:spPr>
        <p:txBody>
          <a:bodyPr anchorCtr="0" anchor="t" bIns="625" lIns="625" spcFirstLastPara="1" rIns="625" wrap="square" tIns="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900"/>
              <a:buFont typeface="Arial"/>
              <a:buNone/>
            </a:pPr>
            <a:r>
              <a:rPr lang="en-US" sz="1900">
                <a:solidFill>
                  <a:srgbClr val="0B1F33"/>
                </a:solidFill>
              </a:rPr>
              <a:t>The additional ionizing radiation caused by solar flares cause the ionospheric currents to increase in their intensity. This is visible on ground-based magnetograms as abrupt, </a:t>
            </a:r>
            <a:r>
              <a:rPr lang="en-US" sz="1900">
                <a:solidFill>
                  <a:srgbClr val="0B1F33"/>
                </a:solidFill>
              </a:rPr>
              <a:t>instantaneous*</a:t>
            </a:r>
            <a:r>
              <a:rPr lang="en-US" sz="1900">
                <a:solidFill>
                  <a:srgbClr val="0B1F33"/>
                </a:solidFill>
              </a:rPr>
              <a:t> crochet-like variations [</a:t>
            </a:r>
            <a:r>
              <a:rPr lang="en-US" sz="1900">
                <a:solidFill>
                  <a:schemeClr val="hlink"/>
                </a:solidFill>
                <a:uFill>
                  <a:noFill/>
                </a:uFill>
                <a:hlinkClick r:id="rId3"/>
              </a:rPr>
              <a:t>3</a:t>
            </a:r>
            <a:r>
              <a:rPr lang="en-US" sz="1900">
                <a:solidFill>
                  <a:srgbClr val="0B1F33"/>
                </a:solidFill>
              </a:rPr>
              <a:t>]. This is what we call a solar flare effect (SFE), our research target. </a:t>
            </a: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8"/>
          <p:cNvSpPr/>
          <p:nvPr/>
        </p:nvSpPr>
        <p:spPr>
          <a:xfrm>
            <a:off x="502925" y="6263825"/>
            <a:ext cx="11056500" cy="3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625" lIns="625" spcFirstLastPara="1" rIns="625" wrap="square" tIns="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900"/>
              <a:buFont typeface="Arial"/>
              <a:buNone/>
            </a:pPr>
            <a:r>
              <a:rPr lang="en-US" sz="1900">
                <a:solidFill>
                  <a:srgbClr val="0B1F33"/>
                </a:solidFill>
              </a:rPr>
              <a:t>*Recorded at nearly the same time a solar flare is detected.</a:t>
            </a: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5" name="Google Shape;85;p8" title="20170912_xray.gif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2925" y="2058675"/>
            <a:ext cx="5478600" cy="4108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58200" y="2308050"/>
            <a:ext cx="5101224" cy="346235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8"/>
          <p:cNvSpPr/>
          <p:nvPr/>
        </p:nvSpPr>
        <p:spPr>
          <a:xfrm>
            <a:off x="10640100" y="5770400"/>
            <a:ext cx="1134000" cy="3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625" lIns="625" spcFirstLastPara="1" rIns="625" wrap="square" tIns="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900"/>
              <a:buFont typeface="Arial"/>
              <a:buNone/>
            </a:pPr>
            <a:r>
              <a:rPr lang="en-US">
                <a:solidFill>
                  <a:srgbClr val="0B1F33"/>
                </a:solidFill>
              </a:rPr>
              <a:t>Credits</a:t>
            </a:r>
            <a:r>
              <a:rPr lang="en-US">
                <a:solidFill>
                  <a:srgbClr val="0B1F33"/>
                </a:solidFill>
              </a:rPr>
              <a:t>: [6].</a:t>
            </a:r>
            <a:endParaRPr>
              <a:solidFill>
                <a:srgbClr val="0B1F33"/>
              </a:solidFill>
            </a:endParaRPr>
          </a:p>
        </p:txBody>
      </p:sp>
      <p:sp>
        <p:nvSpPr>
          <p:cNvPr id="88" name="Google Shape;88;p8"/>
          <p:cNvSpPr/>
          <p:nvPr/>
        </p:nvSpPr>
        <p:spPr>
          <a:xfrm>
            <a:off x="9654125" y="4294925"/>
            <a:ext cx="447000" cy="250200"/>
          </a:xfrm>
          <a:prstGeom prst="rect">
            <a:avLst/>
          </a:prstGeom>
          <a:noFill/>
          <a:ln>
            <a:noFill/>
          </a:ln>
        </p:spPr>
        <p:txBody>
          <a:bodyPr anchorCtr="0" anchor="t" bIns="625" lIns="625" spcFirstLastPara="1" rIns="625" wrap="square" tIns="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900"/>
              <a:buFont typeface="Arial"/>
              <a:buNone/>
            </a:pPr>
            <a:r>
              <a:rPr lang="en-US" sz="1600">
                <a:solidFill>
                  <a:srgbClr val="0B1F33"/>
                </a:solidFill>
              </a:rPr>
              <a:t>SFE</a:t>
            </a:r>
            <a:endParaRPr sz="1600">
              <a:solidFill>
                <a:srgbClr val="0B1F33"/>
              </a:solidFill>
            </a:endParaRPr>
          </a:p>
        </p:txBody>
      </p:sp>
      <p:sp>
        <p:nvSpPr>
          <p:cNvPr id="89" name="Google Shape;89;p8"/>
          <p:cNvSpPr/>
          <p:nvPr/>
        </p:nvSpPr>
        <p:spPr>
          <a:xfrm>
            <a:off x="7459325" y="2428175"/>
            <a:ext cx="1942500" cy="1038300"/>
          </a:xfrm>
          <a:prstGeom prst="rect">
            <a:avLst/>
          </a:prstGeom>
          <a:noFill/>
          <a:ln>
            <a:noFill/>
          </a:ln>
        </p:spPr>
        <p:txBody>
          <a:bodyPr anchorCtr="0" anchor="t" bIns="625" lIns="625" spcFirstLastPara="1" rIns="625" wrap="square" tIns="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900"/>
              <a:buFont typeface="Arial"/>
              <a:buNone/>
            </a:pPr>
            <a:r>
              <a:rPr lang="en-US" sz="1600">
                <a:solidFill>
                  <a:srgbClr val="0B1F33"/>
                </a:solidFill>
              </a:rPr>
              <a:t>SFE triggered by a X-class solar flare on 2013-10-25. Data: station HUA.</a:t>
            </a:r>
            <a:endParaRPr sz="1600">
              <a:solidFill>
                <a:srgbClr val="0B1F33"/>
              </a:solidFill>
            </a:endParaRPr>
          </a:p>
        </p:txBody>
      </p:sp>
      <p:sp>
        <p:nvSpPr>
          <p:cNvPr id="90" name="Google Shape;90;p8"/>
          <p:cNvSpPr/>
          <p:nvPr/>
        </p:nvSpPr>
        <p:spPr>
          <a:xfrm>
            <a:off x="5981525" y="3859550"/>
            <a:ext cx="384300" cy="3930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>
            <a:off x="0" y="0"/>
            <a:ext cx="12191700" cy="146400"/>
          </a:xfrm>
          <a:prstGeom prst="rect">
            <a:avLst/>
          </a:prstGeom>
          <a:solidFill>
            <a:srgbClr val="F97316"/>
          </a:solidFill>
          <a:ln cap="flat" cmpd="sng" w="12700">
            <a:solidFill>
              <a:srgbClr val="F9731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0" y="6656832"/>
            <a:ext cx="12191700" cy="201300"/>
          </a:xfrm>
          <a:prstGeom prst="rect">
            <a:avLst/>
          </a:prstGeom>
          <a:solidFill>
            <a:srgbClr val="0B1F33"/>
          </a:solidFill>
          <a:ln cap="flat" cmpd="sng" w="12700">
            <a:solidFill>
              <a:srgbClr val="0B1F33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381895" y="393234"/>
            <a:ext cx="87783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2500"/>
              <a:buFont typeface="Play"/>
              <a:buNone/>
            </a:pPr>
            <a:r>
              <a:rPr b="1" lang="en-US" sz="2500">
                <a:solidFill>
                  <a:srgbClr val="0B1F33"/>
                </a:solidFill>
                <a:latin typeface="Play"/>
                <a:ea typeface="Play"/>
                <a:cs typeface="Play"/>
                <a:sym typeface="Play"/>
              </a:rPr>
              <a:t>“Official” lists of SFEs: the SRMV</a:t>
            </a:r>
            <a:endParaRPr sz="2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9"/>
          <p:cNvSpPr/>
          <p:nvPr/>
        </p:nvSpPr>
        <p:spPr>
          <a:xfrm>
            <a:off x="11430000" y="6656832"/>
            <a:ext cx="502800" cy="16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"/>
              <a:buFont typeface="Arial"/>
              <a:buNone/>
            </a:pPr>
            <a:r>
              <a:rPr lang="en-US" sz="7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26</a:t>
            </a:r>
            <a:endParaRPr sz="7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9"/>
          <p:cNvSpPr/>
          <p:nvPr/>
        </p:nvSpPr>
        <p:spPr>
          <a:xfrm>
            <a:off x="381900" y="1097275"/>
            <a:ext cx="10927200" cy="1018200"/>
          </a:xfrm>
          <a:prstGeom prst="rect">
            <a:avLst/>
          </a:prstGeom>
          <a:noFill/>
          <a:ln>
            <a:noFill/>
          </a:ln>
        </p:spPr>
        <p:txBody>
          <a:bodyPr anchorCtr="0" anchor="t" bIns="625" lIns="625" spcFirstLastPara="1" rIns="625" wrap="square" tIns="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900"/>
              <a:buFont typeface="Arial"/>
              <a:buNone/>
            </a:pPr>
            <a:r>
              <a:rPr lang="en-US" sz="1900">
                <a:solidFill>
                  <a:srgbClr val="0B1F33"/>
                </a:solidFill>
              </a:rPr>
              <a:t>The Service of Rapid Magnetic Variation (SRMV) provides the only “official” list of SFEs* [</a:t>
            </a:r>
            <a:r>
              <a:rPr lang="en-US" sz="1900">
                <a:solidFill>
                  <a:schemeClr val="hlink"/>
                </a:solidFill>
                <a:uFill>
                  <a:noFill/>
                </a:uFill>
                <a:hlinkClick r:id="rId3"/>
              </a:rPr>
              <a:t>4</a:t>
            </a:r>
            <a:r>
              <a:rPr lang="en-US" sz="1900">
                <a:solidFill>
                  <a:srgbClr val="0B1F33"/>
                </a:solidFill>
              </a:rPr>
              <a:t>].</a:t>
            </a:r>
            <a:endParaRPr sz="1900">
              <a:solidFill>
                <a:srgbClr val="0B1F33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900"/>
              <a:buFont typeface="Arial"/>
              <a:buNone/>
            </a:pPr>
            <a:r>
              <a:t/>
            </a:r>
            <a:endParaRPr sz="1900">
              <a:solidFill>
                <a:srgbClr val="0B1F33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900"/>
              <a:buFont typeface="Arial"/>
              <a:buNone/>
            </a:pPr>
            <a:r>
              <a:rPr lang="en-US" sz="1900">
                <a:solidFill>
                  <a:srgbClr val="0B1F33"/>
                </a:solidFill>
              </a:rPr>
              <a:t>Simplified scheme of how SFE lists are created </a:t>
            </a:r>
            <a:r>
              <a:rPr lang="en-US" sz="1900">
                <a:solidFill>
                  <a:srgbClr val="0B1F33"/>
                </a:solidFill>
              </a:rPr>
              <a:t>[</a:t>
            </a:r>
            <a:r>
              <a:rPr lang="en-US" sz="1900">
                <a:solidFill>
                  <a:schemeClr val="hlink"/>
                </a:solidFill>
                <a:uFill>
                  <a:noFill/>
                </a:uFill>
                <a:hlinkClick r:id="rId4"/>
              </a:rPr>
              <a:t>4</a:t>
            </a:r>
            <a:r>
              <a:rPr lang="en-US" sz="1900">
                <a:solidFill>
                  <a:srgbClr val="0B1F33"/>
                </a:solidFill>
              </a:rPr>
              <a:t>]</a:t>
            </a:r>
            <a:r>
              <a:rPr lang="en-US" sz="1900">
                <a:solidFill>
                  <a:srgbClr val="0B1F33"/>
                </a:solidFill>
              </a:rPr>
              <a:t>:</a:t>
            </a:r>
            <a:endParaRPr sz="1900">
              <a:solidFill>
                <a:srgbClr val="0B1F33"/>
              </a:solidFill>
            </a:endParaRPr>
          </a:p>
        </p:txBody>
      </p:sp>
      <p:sp>
        <p:nvSpPr>
          <p:cNvPr id="101" name="Google Shape;101;p9"/>
          <p:cNvSpPr/>
          <p:nvPr/>
        </p:nvSpPr>
        <p:spPr>
          <a:xfrm>
            <a:off x="502925" y="2286025"/>
            <a:ext cx="1586700" cy="376500"/>
          </a:xfrm>
          <a:prstGeom prst="rect">
            <a:avLst/>
          </a:prstGeom>
          <a:gradFill>
            <a:gsLst>
              <a:gs pos="0">
                <a:srgbClr val="FDECDB"/>
              </a:gs>
              <a:gs pos="100000">
                <a:srgbClr val="F0AA63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Data of station 1</a:t>
            </a:r>
            <a:endParaRPr/>
          </a:p>
        </p:txBody>
      </p:sp>
      <p:sp>
        <p:nvSpPr>
          <p:cNvPr id="102" name="Google Shape;102;p9"/>
          <p:cNvSpPr/>
          <p:nvPr/>
        </p:nvSpPr>
        <p:spPr>
          <a:xfrm>
            <a:off x="502925" y="2909075"/>
            <a:ext cx="1586700" cy="376500"/>
          </a:xfrm>
          <a:prstGeom prst="rect">
            <a:avLst/>
          </a:prstGeom>
          <a:gradFill>
            <a:gsLst>
              <a:gs pos="0">
                <a:srgbClr val="FDECDB"/>
              </a:gs>
              <a:gs pos="100000">
                <a:srgbClr val="F0AA63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Data of station 2</a:t>
            </a:r>
            <a:endParaRPr/>
          </a:p>
        </p:txBody>
      </p:sp>
      <p:sp>
        <p:nvSpPr>
          <p:cNvPr id="103" name="Google Shape;103;p9"/>
          <p:cNvSpPr/>
          <p:nvPr/>
        </p:nvSpPr>
        <p:spPr>
          <a:xfrm>
            <a:off x="502925" y="3532125"/>
            <a:ext cx="1586700" cy="376500"/>
          </a:xfrm>
          <a:prstGeom prst="rect">
            <a:avLst/>
          </a:prstGeom>
          <a:gradFill>
            <a:gsLst>
              <a:gs pos="0">
                <a:srgbClr val="FDECDB"/>
              </a:gs>
              <a:gs pos="100000">
                <a:srgbClr val="F0AA63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Data of station 3</a:t>
            </a:r>
            <a:endParaRPr/>
          </a:p>
        </p:txBody>
      </p:sp>
      <p:sp>
        <p:nvSpPr>
          <p:cNvPr id="104" name="Google Shape;104;p9"/>
          <p:cNvSpPr/>
          <p:nvPr/>
        </p:nvSpPr>
        <p:spPr>
          <a:xfrm>
            <a:off x="502925" y="4719950"/>
            <a:ext cx="1586700" cy="376500"/>
          </a:xfrm>
          <a:prstGeom prst="rect">
            <a:avLst/>
          </a:prstGeom>
          <a:gradFill>
            <a:gsLst>
              <a:gs pos="0">
                <a:srgbClr val="FDECDB"/>
              </a:gs>
              <a:gs pos="100000">
                <a:srgbClr val="F0AA63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Data of station N</a:t>
            </a:r>
            <a:endParaRPr/>
          </a:p>
        </p:txBody>
      </p:sp>
      <p:sp>
        <p:nvSpPr>
          <p:cNvPr id="105" name="Google Shape;105;p9"/>
          <p:cNvSpPr/>
          <p:nvPr/>
        </p:nvSpPr>
        <p:spPr>
          <a:xfrm>
            <a:off x="2689375" y="2286025"/>
            <a:ext cx="1254900" cy="376500"/>
          </a:xfrm>
          <a:prstGeom prst="rect">
            <a:avLst/>
          </a:prstGeom>
          <a:gradFill>
            <a:gsLst>
              <a:gs pos="0">
                <a:srgbClr val="FDECDB"/>
              </a:gs>
              <a:gs pos="100000">
                <a:srgbClr val="F0AA63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Report of s. 1</a:t>
            </a:r>
            <a:endParaRPr/>
          </a:p>
        </p:txBody>
      </p:sp>
      <p:sp>
        <p:nvSpPr>
          <p:cNvPr id="106" name="Google Shape;106;p9"/>
          <p:cNvSpPr/>
          <p:nvPr/>
        </p:nvSpPr>
        <p:spPr>
          <a:xfrm>
            <a:off x="2672375" y="2909075"/>
            <a:ext cx="1254900" cy="376500"/>
          </a:xfrm>
          <a:prstGeom prst="rect">
            <a:avLst/>
          </a:prstGeom>
          <a:gradFill>
            <a:gsLst>
              <a:gs pos="0">
                <a:srgbClr val="FDECDB"/>
              </a:gs>
              <a:gs pos="100000">
                <a:srgbClr val="F0AA63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Report of s. 2</a:t>
            </a:r>
            <a:endParaRPr/>
          </a:p>
        </p:txBody>
      </p:sp>
      <p:sp>
        <p:nvSpPr>
          <p:cNvPr id="107" name="Google Shape;107;p9"/>
          <p:cNvSpPr/>
          <p:nvPr/>
        </p:nvSpPr>
        <p:spPr>
          <a:xfrm>
            <a:off x="2672375" y="3532125"/>
            <a:ext cx="1254900" cy="376500"/>
          </a:xfrm>
          <a:prstGeom prst="rect">
            <a:avLst/>
          </a:prstGeom>
          <a:gradFill>
            <a:gsLst>
              <a:gs pos="0">
                <a:srgbClr val="FDECDB"/>
              </a:gs>
              <a:gs pos="100000">
                <a:srgbClr val="F0AA63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Report of s. 3</a:t>
            </a:r>
            <a:endParaRPr/>
          </a:p>
        </p:txBody>
      </p:sp>
      <p:sp>
        <p:nvSpPr>
          <p:cNvPr id="108" name="Google Shape;108;p9"/>
          <p:cNvSpPr/>
          <p:nvPr/>
        </p:nvSpPr>
        <p:spPr>
          <a:xfrm>
            <a:off x="2672375" y="4719950"/>
            <a:ext cx="1254900" cy="376500"/>
          </a:xfrm>
          <a:prstGeom prst="rect">
            <a:avLst/>
          </a:prstGeom>
          <a:gradFill>
            <a:gsLst>
              <a:gs pos="0">
                <a:srgbClr val="FDECDB"/>
              </a:gs>
              <a:gs pos="100000">
                <a:srgbClr val="F0AA63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Report of s N</a:t>
            </a:r>
            <a:endParaRPr/>
          </a:p>
        </p:txBody>
      </p:sp>
      <p:sp>
        <p:nvSpPr>
          <p:cNvPr id="109" name="Google Shape;109;p9"/>
          <p:cNvSpPr/>
          <p:nvPr/>
        </p:nvSpPr>
        <p:spPr>
          <a:xfrm>
            <a:off x="4510025" y="3116000"/>
            <a:ext cx="1254900" cy="1275300"/>
          </a:xfrm>
          <a:prstGeom prst="rect">
            <a:avLst/>
          </a:prstGeom>
          <a:gradFill>
            <a:gsLst>
              <a:gs pos="0">
                <a:srgbClr val="DFEAFB"/>
              </a:gs>
              <a:gs pos="100000">
                <a:srgbClr val="6E9CE7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SRMV compilation: preliminary lists are elaborated</a:t>
            </a:r>
            <a:endParaRPr/>
          </a:p>
        </p:txBody>
      </p:sp>
      <p:sp>
        <p:nvSpPr>
          <p:cNvPr id="110" name="Google Shape;110;p9"/>
          <p:cNvSpPr/>
          <p:nvPr/>
        </p:nvSpPr>
        <p:spPr>
          <a:xfrm>
            <a:off x="6343450" y="2286025"/>
            <a:ext cx="2935200" cy="376500"/>
          </a:xfrm>
          <a:prstGeom prst="rect">
            <a:avLst/>
          </a:prstGeom>
          <a:gradFill>
            <a:gsLst>
              <a:gs pos="0">
                <a:srgbClr val="FDECDB"/>
              </a:gs>
              <a:gs pos="100000">
                <a:srgbClr val="F0AA63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Digital online magnetogram of s. 1</a:t>
            </a:r>
            <a:endParaRPr/>
          </a:p>
        </p:txBody>
      </p:sp>
      <p:sp>
        <p:nvSpPr>
          <p:cNvPr id="111" name="Google Shape;111;p9"/>
          <p:cNvSpPr/>
          <p:nvPr/>
        </p:nvSpPr>
        <p:spPr>
          <a:xfrm>
            <a:off x="6347675" y="2909075"/>
            <a:ext cx="2935200" cy="376500"/>
          </a:xfrm>
          <a:prstGeom prst="rect">
            <a:avLst/>
          </a:prstGeom>
          <a:gradFill>
            <a:gsLst>
              <a:gs pos="0">
                <a:srgbClr val="FDECDB"/>
              </a:gs>
              <a:gs pos="100000">
                <a:srgbClr val="F0AA63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Digital online magnetogram of s. 2</a:t>
            </a:r>
            <a:endParaRPr/>
          </a:p>
        </p:txBody>
      </p:sp>
      <p:sp>
        <p:nvSpPr>
          <p:cNvPr id="112" name="Google Shape;112;p9"/>
          <p:cNvSpPr/>
          <p:nvPr/>
        </p:nvSpPr>
        <p:spPr>
          <a:xfrm>
            <a:off x="6347675" y="3578175"/>
            <a:ext cx="2935200" cy="376500"/>
          </a:xfrm>
          <a:prstGeom prst="rect">
            <a:avLst/>
          </a:prstGeom>
          <a:gradFill>
            <a:gsLst>
              <a:gs pos="0">
                <a:srgbClr val="FDECDB"/>
              </a:gs>
              <a:gs pos="100000">
                <a:srgbClr val="F0AA63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Digital online magnetogram of s. 3</a:t>
            </a:r>
            <a:endParaRPr/>
          </a:p>
        </p:txBody>
      </p:sp>
      <p:sp>
        <p:nvSpPr>
          <p:cNvPr id="113" name="Google Shape;113;p9"/>
          <p:cNvSpPr/>
          <p:nvPr/>
        </p:nvSpPr>
        <p:spPr>
          <a:xfrm>
            <a:off x="6343450" y="4719950"/>
            <a:ext cx="2935200" cy="376500"/>
          </a:xfrm>
          <a:prstGeom prst="rect">
            <a:avLst/>
          </a:prstGeom>
          <a:gradFill>
            <a:gsLst>
              <a:gs pos="0">
                <a:srgbClr val="FDECDB"/>
              </a:gs>
              <a:gs pos="100000">
                <a:srgbClr val="F0AA63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Digital online magnetogram of s. N</a:t>
            </a:r>
            <a:endParaRPr/>
          </a:p>
        </p:txBody>
      </p:sp>
      <p:sp>
        <p:nvSpPr>
          <p:cNvPr id="114" name="Google Shape;114;p9"/>
          <p:cNvSpPr/>
          <p:nvPr/>
        </p:nvSpPr>
        <p:spPr>
          <a:xfrm>
            <a:off x="10058425" y="2329475"/>
            <a:ext cx="1648800" cy="830100"/>
          </a:xfrm>
          <a:prstGeom prst="rect">
            <a:avLst/>
          </a:prstGeom>
          <a:gradFill>
            <a:gsLst>
              <a:gs pos="0">
                <a:srgbClr val="DFEAFB"/>
              </a:gs>
              <a:gs pos="100000">
                <a:srgbClr val="6E9CE7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SRMV analysis (visual inspection and </a:t>
            </a:r>
            <a:r>
              <a:rPr b="1" lang="en-US"/>
              <a:t>experience</a:t>
            </a:r>
            <a:r>
              <a:rPr lang="en-US"/>
              <a:t>)</a:t>
            </a:r>
            <a:endParaRPr/>
          </a:p>
        </p:txBody>
      </p:sp>
      <p:sp>
        <p:nvSpPr>
          <p:cNvPr id="115" name="Google Shape;115;p9"/>
          <p:cNvSpPr/>
          <p:nvPr/>
        </p:nvSpPr>
        <p:spPr>
          <a:xfrm>
            <a:off x="10058425" y="3565400"/>
            <a:ext cx="1648800" cy="376500"/>
          </a:xfrm>
          <a:prstGeom prst="rect">
            <a:avLst/>
          </a:prstGeom>
          <a:gradFill>
            <a:gsLst>
              <a:gs pos="0">
                <a:srgbClr val="DFEAFB"/>
              </a:gs>
              <a:gs pos="100000">
                <a:srgbClr val="6E9CE7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Final list of SFEs</a:t>
            </a:r>
            <a:endParaRPr/>
          </a:p>
        </p:txBody>
      </p:sp>
      <p:sp>
        <p:nvSpPr>
          <p:cNvPr id="116" name="Google Shape;116;p9"/>
          <p:cNvSpPr/>
          <p:nvPr/>
        </p:nvSpPr>
        <p:spPr>
          <a:xfrm>
            <a:off x="10058425" y="4719950"/>
            <a:ext cx="1648800" cy="376500"/>
          </a:xfrm>
          <a:prstGeom prst="rect">
            <a:avLst/>
          </a:prstGeom>
          <a:gradFill>
            <a:gsLst>
              <a:gs pos="0">
                <a:srgbClr val="DFEAFB"/>
              </a:gs>
              <a:gs pos="100000">
                <a:srgbClr val="6E9CE7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Publication</a:t>
            </a:r>
            <a:endParaRPr/>
          </a:p>
        </p:txBody>
      </p:sp>
      <p:sp>
        <p:nvSpPr>
          <p:cNvPr id="117" name="Google Shape;117;p9"/>
          <p:cNvSpPr/>
          <p:nvPr/>
        </p:nvSpPr>
        <p:spPr>
          <a:xfrm>
            <a:off x="502925" y="5373925"/>
            <a:ext cx="1586700" cy="969000"/>
          </a:xfrm>
          <a:prstGeom prst="rect">
            <a:avLst/>
          </a:prstGeom>
          <a:noFill/>
          <a:ln>
            <a:noFill/>
          </a:ln>
        </p:spPr>
        <p:txBody>
          <a:bodyPr anchorCtr="0" anchor="t" bIns="625" lIns="625" spcFirstLastPara="1" rIns="625" wrap="square" tIns="6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900"/>
              <a:buFont typeface="Arial"/>
              <a:buNone/>
            </a:pPr>
            <a:r>
              <a:rPr lang="en-US" sz="1900">
                <a:solidFill>
                  <a:srgbClr val="0B1F33"/>
                </a:solidFill>
              </a:rPr>
              <a:t>Collaborating geomagnetic stations</a:t>
            </a:r>
            <a:endParaRPr sz="1900">
              <a:solidFill>
                <a:srgbClr val="0B1F33"/>
              </a:solidFill>
            </a:endParaRPr>
          </a:p>
        </p:txBody>
      </p:sp>
      <p:sp>
        <p:nvSpPr>
          <p:cNvPr id="118" name="Google Shape;118;p9"/>
          <p:cNvSpPr/>
          <p:nvPr/>
        </p:nvSpPr>
        <p:spPr>
          <a:xfrm>
            <a:off x="2672375" y="5417375"/>
            <a:ext cx="1254900" cy="7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625" lIns="625" spcFirstLastPara="1" rIns="625" wrap="square" tIns="6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900"/>
              <a:buFont typeface="Arial"/>
              <a:buNone/>
            </a:pPr>
            <a:r>
              <a:rPr lang="en-US" sz="1900">
                <a:solidFill>
                  <a:srgbClr val="0B1F33"/>
                </a:solidFill>
              </a:rPr>
              <a:t>Daily reports</a:t>
            </a:r>
            <a:endParaRPr sz="1900">
              <a:solidFill>
                <a:srgbClr val="0B1F33"/>
              </a:solidFill>
            </a:endParaRPr>
          </a:p>
        </p:txBody>
      </p:sp>
      <p:sp>
        <p:nvSpPr>
          <p:cNvPr id="119" name="Google Shape;119;p9"/>
          <p:cNvSpPr/>
          <p:nvPr/>
        </p:nvSpPr>
        <p:spPr>
          <a:xfrm>
            <a:off x="6343450" y="5417373"/>
            <a:ext cx="2935200" cy="598200"/>
          </a:xfrm>
          <a:prstGeom prst="rect">
            <a:avLst/>
          </a:prstGeom>
          <a:noFill/>
          <a:ln>
            <a:noFill/>
          </a:ln>
        </p:spPr>
        <p:txBody>
          <a:bodyPr anchorCtr="0" anchor="t" bIns="625" lIns="625" spcFirstLastPara="1" rIns="625" wrap="square" tIns="6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900"/>
              <a:buFont typeface="Arial"/>
              <a:buNone/>
            </a:pPr>
            <a:r>
              <a:rPr lang="en-US" sz="1900">
                <a:solidFill>
                  <a:srgbClr val="0B1F33"/>
                </a:solidFill>
              </a:rPr>
              <a:t>Collaborating geomagnetic stations</a:t>
            </a:r>
            <a:endParaRPr sz="1900">
              <a:solidFill>
                <a:srgbClr val="0B1F33"/>
              </a:solidFill>
            </a:endParaRPr>
          </a:p>
        </p:txBody>
      </p:sp>
      <p:sp>
        <p:nvSpPr>
          <p:cNvPr id="120" name="Google Shape;120;p9"/>
          <p:cNvSpPr/>
          <p:nvPr/>
        </p:nvSpPr>
        <p:spPr>
          <a:xfrm>
            <a:off x="10058425" y="5391825"/>
            <a:ext cx="1519500" cy="598200"/>
          </a:xfrm>
          <a:prstGeom prst="rect">
            <a:avLst/>
          </a:prstGeom>
          <a:noFill/>
          <a:ln>
            <a:noFill/>
          </a:ln>
        </p:spPr>
        <p:txBody>
          <a:bodyPr anchorCtr="0" anchor="t" bIns="625" lIns="625" spcFirstLastPara="1" rIns="625" wrap="square" tIns="6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900"/>
              <a:buFont typeface="Arial"/>
              <a:buNone/>
            </a:pPr>
            <a:r>
              <a:rPr lang="en-US" sz="1900">
                <a:solidFill>
                  <a:srgbClr val="0B1F33"/>
                </a:solidFill>
              </a:rPr>
              <a:t>Online availability</a:t>
            </a:r>
            <a:endParaRPr sz="1900">
              <a:solidFill>
                <a:srgbClr val="0B1F33"/>
              </a:solidFill>
            </a:endParaRPr>
          </a:p>
        </p:txBody>
      </p:sp>
      <p:sp>
        <p:nvSpPr>
          <p:cNvPr id="121" name="Google Shape;121;p9"/>
          <p:cNvSpPr/>
          <p:nvPr/>
        </p:nvSpPr>
        <p:spPr>
          <a:xfrm>
            <a:off x="6718825" y="6336500"/>
            <a:ext cx="4859100" cy="3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625" lIns="625" spcFirstLastPara="1" rIns="625" wrap="square" tIns="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900"/>
              <a:buFont typeface="Arial"/>
              <a:buNone/>
            </a:pPr>
            <a:r>
              <a:rPr lang="en-US" sz="1900">
                <a:solidFill>
                  <a:srgbClr val="0B1F33"/>
                </a:solidFill>
              </a:rPr>
              <a:t>*And also of storm sudden-commencements.</a:t>
            </a:r>
            <a:endParaRPr sz="1900">
              <a:solidFill>
                <a:srgbClr val="0B1F33"/>
              </a:solidFill>
            </a:endParaRPr>
          </a:p>
        </p:txBody>
      </p:sp>
      <p:sp>
        <p:nvSpPr>
          <p:cNvPr id="122" name="Google Shape;122;p9"/>
          <p:cNvSpPr/>
          <p:nvPr/>
        </p:nvSpPr>
        <p:spPr>
          <a:xfrm>
            <a:off x="2171700" y="2339875"/>
            <a:ext cx="435600" cy="2688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9"/>
          <p:cNvSpPr/>
          <p:nvPr/>
        </p:nvSpPr>
        <p:spPr>
          <a:xfrm>
            <a:off x="2171700" y="2975700"/>
            <a:ext cx="435600" cy="2688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9"/>
          <p:cNvSpPr/>
          <p:nvPr/>
        </p:nvSpPr>
        <p:spPr>
          <a:xfrm>
            <a:off x="2171700" y="3585975"/>
            <a:ext cx="435600" cy="2688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9"/>
          <p:cNvSpPr/>
          <p:nvPr/>
        </p:nvSpPr>
        <p:spPr>
          <a:xfrm>
            <a:off x="2171700" y="4773800"/>
            <a:ext cx="435600" cy="2688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9"/>
          <p:cNvSpPr/>
          <p:nvPr/>
        </p:nvSpPr>
        <p:spPr>
          <a:xfrm rot="2948388">
            <a:off x="3951159" y="2669682"/>
            <a:ext cx="655289" cy="268844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9"/>
          <p:cNvSpPr/>
          <p:nvPr/>
        </p:nvSpPr>
        <p:spPr>
          <a:xfrm rot="2019588">
            <a:off x="3997688" y="3116015"/>
            <a:ext cx="472521" cy="268919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9"/>
          <p:cNvSpPr/>
          <p:nvPr/>
        </p:nvSpPr>
        <p:spPr>
          <a:xfrm>
            <a:off x="3998143" y="3585836"/>
            <a:ext cx="441000" cy="2691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9"/>
          <p:cNvSpPr/>
          <p:nvPr/>
        </p:nvSpPr>
        <p:spPr>
          <a:xfrm rot="-2843157">
            <a:off x="3897647" y="4501651"/>
            <a:ext cx="672617" cy="269006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9"/>
          <p:cNvSpPr/>
          <p:nvPr/>
        </p:nvSpPr>
        <p:spPr>
          <a:xfrm>
            <a:off x="5835793" y="3631886"/>
            <a:ext cx="441000" cy="2691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9"/>
          <p:cNvSpPr/>
          <p:nvPr/>
        </p:nvSpPr>
        <p:spPr>
          <a:xfrm rot="-1629827">
            <a:off x="5818437" y="3109514"/>
            <a:ext cx="500728" cy="269012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9"/>
          <p:cNvSpPr/>
          <p:nvPr/>
        </p:nvSpPr>
        <p:spPr>
          <a:xfrm rot="-3166097">
            <a:off x="5708053" y="2629028"/>
            <a:ext cx="703094" cy="269106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9"/>
          <p:cNvSpPr/>
          <p:nvPr/>
        </p:nvSpPr>
        <p:spPr>
          <a:xfrm rot="2948388">
            <a:off x="5728659" y="4524757"/>
            <a:ext cx="655289" cy="268844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9"/>
          <p:cNvSpPr/>
          <p:nvPr/>
        </p:nvSpPr>
        <p:spPr>
          <a:xfrm>
            <a:off x="9400398" y="2339725"/>
            <a:ext cx="568200" cy="2691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9"/>
          <p:cNvSpPr/>
          <p:nvPr/>
        </p:nvSpPr>
        <p:spPr>
          <a:xfrm rot="-1904481">
            <a:off x="9368817" y="2712753"/>
            <a:ext cx="614159" cy="269158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9"/>
          <p:cNvSpPr/>
          <p:nvPr/>
        </p:nvSpPr>
        <p:spPr>
          <a:xfrm rot="-3547075">
            <a:off x="9187573" y="3185083"/>
            <a:ext cx="866206" cy="269082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9"/>
          <p:cNvSpPr/>
          <p:nvPr/>
        </p:nvSpPr>
        <p:spPr>
          <a:xfrm rot="-4140724">
            <a:off x="8813408" y="3892709"/>
            <a:ext cx="1742184" cy="268933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9"/>
          <p:cNvSpPr/>
          <p:nvPr/>
        </p:nvSpPr>
        <p:spPr>
          <a:xfrm rot="5400000">
            <a:off x="10744225" y="3227937"/>
            <a:ext cx="277200" cy="2691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9"/>
          <p:cNvSpPr/>
          <p:nvPr/>
        </p:nvSpPr>
        <p:spPr>
          <a:xfrm rot="5400000">
            <a:off x="10582650" y="4196375"/>
            <a:ext cx="610200" cy="2691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0" name="Google Shape;140;p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33149" y="4086897"/>
            <a:ext cx="126250" cy="48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36699" y="4071447"/>
            <a:ext cx="126250" cy="48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46524" y="4094460"/>
            <a:ext cx="126250" cy="48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0"/>
          <p:cNvSpPr/>
          <p:nvPr/>
        </p:nvSpPr>
        <p:spPr>
          <a:xfrm>
            <a:off x="0" y="0"/>
            <a:ext cx="12191700" cy="146400"/>
          </a:xfrm>
          <a:prstGeom prst="rect">
            <a:avLst/>
          </a:prstGeom>
          <a:solidFill>
            <a:srgbClr val="F97316"/>
          </a:solidFill>
          <a:ln cap="flat" cmpd="sng" w="12700">
            <a:solidFill>
              <a:srgbClr val="F9731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10"/>
          <p:cNvSpPr/>
          <p:nvPr/>
        </p:nvSpPr>
        <p:spPr>
          <a:xfrm>
            <a:off x="0" y="6656832"/>
            <a:ext cx="12191700" cy="201300"/>
          </a:xfrm>
          <a:prstGeom prst="rect">
            <a:avLst/>
          </a:prstGeom>
          <a:solidFill>
            <a:srgbClr val="0B1F33"/>
          </a:solidFill>
          <a:ln cap="flat" cmpd="sng" w="12700">
            <a:solidFill>
              <a:srgbClr val="0B1F33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10"/>
          <p:cNvSpPr/>
          <p:nvPr/>
        </p:nvSpPr>
        <p:spPr>
          <a:xfrm>
            <a:off x="502926" y="393225"/>
            <a:ext cx="112095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2500"/>
              <a:buFont typeface="Play"/>
              <a:buNone/>
            </a:pPr>
            <a:r>
              <a:rPr b="1" lang="en-US" sz="2500">
                <a:solidFill>
                  <a:srgbClr val="0B1F33"/>
                </a:solidFill>
                <a:latin typeface="Play"/>
                <a:ea typeface="Play"/>
                <a:cs typeface="Play"/>
                <a:sym typeface="Play"/>
              </a:rPr>
              <a:t>Problems regarding the SRMV list and the automatic detection of SFEs</a:t>
            </a:r>
            <a:endParaRPr sz="2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10"/>
          <p:cNvSpPr/>
          <p:nvPr/>
        </p:nvSpPr>
        <p:spPr>
          <a:xfrm>
            <a:off x="11430000" y="6656832"/>
            <a:ext cx="502800" cy="16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"/>
              <a:buFont typeface="Arial"/>
              <a:buNone/>
            </a:pPr>
            <a:r>
              <a:rPr lang="en-US" sz="7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26</a:t>
            </a:r>
            <a:endParaRPr sz="7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10"/>
          <p:cNvSpPr/>
          <p:nvPr/>
        </p:nvSpPr>
        <p:spPr>
          <a:xfrm>
            <a:off x="502925" y="1097275"/>
            <a:ext cx="11010300" cy="5082000"/>
          </a:xfrm>
          <a:prstGeom prst="rect">
            <a:avLst/>
          </a:prstGeom>
          <a:noFill/>
          <a:ln>
            <a:noFill/>
          </a:ln>
        </p:spPr>
        <p:txBody>
          <a:bodyPr anchorCtr="0" anchor="t" bIns="625" lIns="625" spcFirstLastPara="1" rIns="625" wrap="square" tIns="625">
            <a:noAutofit/>
          </a:bodyPr>
          <a:lstStyle/>
          <a:p>
            <a:pPr indent="-34925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lang="en-US" sz="1900">
                <a:solidFill>
                  <a:schemeClr val="dk1"/>
                </a:solidFill>
              </a:rPr>
              <a:t>SFEs are still identified by visually scrutinizing magnetograms. This is </a:t>
            </a:r>
            <a:r>
              <a:rPr b="1" lang="en-US" sz="1900">
                <a:solidFill>
                  <a:schemeClr val="dk1"/>
                </a:solidFill>
              </a:rPr>
              <a:t>time-consuming</a:t>
            </a:r>
            <a:r>
              <a:rPr lang="en-US" sz="1900">
                <a:solidFill>
                  <a:schemeClr val="dk1"/>
                </a:solidFill>
              </a:rPr>
              <a:t>!</a:t>
            </a:r>
            <a:endParaRPr sz="1900">
              <a:solidFill>
                <a:schemeClr val="dk1"/>
              </a:solidFill>
            </a:endParaRPr>
          </a:p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dk1"/>
              </a:solidFill>
            </a:endParaRPr>
          </a:p>
          <a:p>
            <a:pPr indent="-34925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lang="en-US" sz="1900">
                <a:solidFill>
                  <a:schemeClr val="dk1"/>
                </a:solidFill>
              </a:rPr>
              <a:t>The spatial and temporal distribution of SRMV collaborating observatories is rather </a:t>
            </a:r>
            <a:r>
              <a:rPr b="1" lang="en-US" sz="1900">
                <a:solidFill>
                  <a:schemeClr val="dk1"/>
                </a:solidFill>
              </a:rPr>
              <a:t>uneven </a:t>
            </a:r>
            <a:r>
              <a:rPr lang="en-US" sz="1900">
                <a:solidFill>
                  <a:srgbClr val="0B1F33"/>
                </a:solidFill>
              </a:rPr>
              <a:t>[</a:t>
            </a:r>
            <a:r>
              <a:rPr lang="en-US" sz="1900">
                <a:solidFill>
                  <a:schemeClr val="hlink"/>
                </a:solidFill>
                <a:uFill>
                  <a:noFill/>
                </a:uFill>
                <a:hlinkClick r:id="rId3"/>
              </a:rPr>
              <a:t>4</a:t>
            </a:r>
            <a:r>
              <a:rPr lang="en-US" sz="1900">
                <a:solidFill>
                  <a:srgbClr val="0B1F33"/>
                </a:solidFill>
              </a:rPr>
              <a:t>]</a:t>
            </a:r>
            <a:r>
              <a:rPr lang="en-US" sz="1900">
                <a:solidFill>
                  <a:schemeClr val="dk1"/>
                </a:solidFill>
              </a:rPr>
              <a:t>. For instance, since 2017 only 2 stations are used to look for SFEs in the whole American continent, and between 2011 and 2017, none were used! This means that many SFEs </a:t>
            </a:r>
            <a:r>
              <a:rPr lang="en-US" sz="1900">
                <a:solidFill>
                  <a:schemeClr val="dk1"/>
                </a:solidFill>
              </a:rPr>
              <a:t>are being</a:t>
            </a:r>
            <a:r>
              <a:rPr lang="en-US" sz="1900">
                <a:solidFill>
                  <a:schemeClr val="dk1"/>
                </a:solidFill>
              </a:rPr>
              <a:t> </a:t>
            </a:r>
            <a:r>
              <a:rPr b="1" lang="en-US" sz="1900">
                <a:solidFill>
                  <a:schemeClr val="dk1"/>
                </a:solidFill>
              </a:rPr>
              <a:t>overlooked</a:t>
            </a:r>
            <a:r>
              <a:rPr lang="en-US" sz="1900">
                <a:solidFill>
                  <a:schemeClr val="dk1"/>
                </a:solidFill>
              </a:rPr>
              <a:t> by the SRMV at a global scale.</a:t>
            </a:r>
            <a:endParaRPr sz="1900">
              <a:solidFill>
                <a:schemeClr val="dk1"/>
              </a:solidFill>
            </a:endParaRPr>
          </a:p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dk1"/>
              </a:solidFill>
            </a:endParaRPr>
          </a:p>
          <a:p>
            <a:pPr indent="-34925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lang="en-US" sz="1900">
                <a:solidFill>
                  <a:schemeClr val="dk1"/>
                </a:solidFill>
              </a:rPr>
              <a:t>These problems can be partially solved by implementing an automated algorithm to detect SFEs. Classical approaches have already been proposed [</a:t>
            </a:r>
            <a:r>
              <a:rPr lang="en-US" sz="1900">
                <a:solidFill>
                  <a:schemeClr val="hlink"/>
                </a:solidFill>
                <a:uFill>
                  <a:noFill/>
                </a:uFill>
                <a:hlinkClick r:id="rId4"/>
              </a:rPr>
              <a:t>5</a:t>
            </a:r>
            <a:r>
              <a:rPr lang="en-US" sz="1900">
                <a:solidFill>
                  <a:schemeClr val="dk1"/>
                </a:solidFill>
              </a:rPr>
              <a:t>]:</a:t>
            </a:r>
            <a:endParaRPr sz="1900">
              <a:solidFill>
                <a:schemeClr val="dk1"/>
              </a:solidFill>
            </a:endParaRPr>
          </a:p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dk1"/>
              </a:solidFill>
            </a:endParaRPr>
          </a:p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dk1"/>
              </a:solidFill>
            </a:endParaRPr>
          </a:p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dk1"/>
              </a:solidFill>
            </a:endParaRPr>
          </a:p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dk1"/>
              </a:solidFill>
            </a:endParaRPr>
          </a:p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dk1"/>
              </a:solidFill>
            </a:endParaRPr>
          </a:p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dk1"/>
              </a:solidFill>
            </a:endParaRPr>
          </a:p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chemeClr val="dk1"/>
                </a:solidFill>
              </a:rPr>
              <a:t>Unfortunately, all classical algorithms also had their disadvantages, namely the inclusion of too many false positives.</a:t>
            </a:r>
            <a:endParaRPr sz="1900">
              <a:solidFill>
                <a:schemeClr val="dk1"/>
              </a:solidFill>
            </a:endParaRPr>
          </a:p>
        </p:txBody>
      </p:sp>
      <p:sp>
        <p:nvSpPr>
          <p:cNvPr id="153" name="Google Shape;153;p10"/>
          <p:cNvSpPr/>
          <p:nvPr/>
        </p:nvSpPr>
        <p:spPr>
          <a:xfrm>
            <a:off x="1025225" y="4087175"/>
            <a:ext cx="2761200" cy="1011300"/>
          </a:xfrm>
          <a:prstGeom prst="rect">
            <a:avLst/>
          </a:prstGeom>
          <a:gradFill>
            <a:gsLst>
              <a:gs pos="0">
                <a:srgbClr val="F5D0D0"/>
              </a:gs>
              <a:gs pos="100000">
                <a:srgbClr val="D96868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/>
              <a:t>Morphological model </a:t>
            </a:r>
            <a:endParaRPr b="1" sz="1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Average shape of SFEs</a:t>
            </a:r>
            <a:endParaRPr sz="1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True-SFE: </a:t>
            </a:r>
            <a:r>
              <a:rPr b="1" lang="en-US" sz="1800"/>
              <a:t>84.8%</a:t>
            </a:r>
            <a:endParaRPr sz="1800"/>
          </a:p>
        </p:txBody>
      </p:sp>
      <p:sp>
        <p:nvSpPr>
          <p:cNvPr id="154" name="Google Shape;154;p10"/>
          <p:cNvSpPr/>
          <p:nvPr/>
        </p:nvSpPr>
        <p:spPr>
          <a:xfrm>
            <a:off x="4248525" y="4087175"/>
            <a:ext cx="3519000" cy="1011300"/>
          </a:xfrm>
          <a:prstGeom prst="rect">
            <a:avLst/>
          </a:prstGeom>
          <a:gradFill>
            <a:gsLst>
              <a:gs pos="0">
                <a:srgbClr val="DFEAFB"/>
              </a:gs>
              <a:gs pos="100000">
                <a:srgbClr val="6E9CE7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/>
              <a:t>Geometrical</a:t>
            </a:r>
            <a:r>
              <a:rPr b="1" lang="en-US" sz="1800"/>
              <a:t> model </a:t>
            </a:r>
            <a:endParaRPr b="1" sz="1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Spatial configuration of currents</a:t>
            </a:r>
            <a:endParaRPr sz="1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True-SFE: </a:t>
            </a:r>
            <a:r>
              <a:rPr b="1" lang="en-US" sz="1800"/>
              <a:t>84.8%</a:t>
            </a:r>
            <a:endParaRPr sz="1800"/>
          </a:p>
        </p:txBody>
      </p:sp>
      <p:sp>
        <p:nvSpPr>
          <p:cNvPr id="155" name="Google Shape;155;p10"/>
          <p:cNvSpPr/>
          <p:nvPr/>
        </p:nvSpPr>
        <p:spPr>
          <a:xfrm>
            <a:off x="8229625" y="4087175"/>
            <a:ext cx="3034200" cy="1011300"/>
          </a:xfrm>
          <a:prstGeom prst="rect">
            <a:avLst/>
          </a:prstGeom>
          <a:gradFill>
            <a:gsLst>
              <a:gs pos="0">
                <a:srgbClr val="DBD4EB"/>
              </a:gs>
              <a:gs pos="100000">
                <a:srgbClr val="9080BB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/>
              <a:t>Combined </a:t>
            </a:r>
            <a:r>
              <a:rPr b="1" lang="en-US" sz="1800"/>
              <a:t>model </a:t>
            </a:r>
            <a:endParaRPr b="1" sz="1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Morphological + Combined</a:t>
            </a:r>
            <a:endParaRPr sz="1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True-SFE: </a:t>
            </a:r>
            <a:r>
              <a:rPr b="1" lang="en-US" sz="1800"/>
              <a:t>90</a:t>
            </a:r>
            <a:r>
              <a:rPr b="1" lang="en-US" sz="1800"/>
              <a:t>.8%</a:t>
            </a:r>
            <a:endParaRPr sz="18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1"/>
          <p:cNvSpPr/>
          <p:nvPr/>
        </p:nvSpPr>
        <p:spPr>
          <a:xfrm>
            <a:off x="0" y="0"/>
            <a:ext cx="12191700" cy="146400"/>
          </a:xfrm>
          <a:prstGeom prst="rect">
            <a:avLst/>
          </a:prstGeom>
          <a:solidFill>
            <a:srgbClr val="F97316"/>
          </a:solidFill>
          <a:ln cap="flat" cmpd="sng" w="12700">
            <a:solidFill>
              <a:srgbClr val="F9731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11"/>
          <p:cNvSpPr/>
          <p:nvPr/>
        </p:nvSpPr>
        <p:spPr>
          <a:xfrm>
            <a:off x="0" y="6656832"/>
            <a:ext cx="12191700" cy="201300"/>
          </a:xfrm>
          <a:prstGeom prst="rect">
            <a:avLst/>
          </a:prstGeom>
          <a:solidFill>
            <a:srgbClr val="0B1F33"/>
          </a:solidFill>
          <a:ln cap="flat" cmpd="sng" w="12700">
            <a:solidFill>
              <a:srgbClr val="0B1F33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11"/>
          <p:cNvSpPr/>
          <p:nvPr/>
        </p:nvSpPr>
        <p:spPr>
          <a:xfrm>
            <a:off x="491089" y="344750"/>
            <a:ext cx="112095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2500"/>
              <a:buFont typeface="Play"/>
              <a:buNone/>
            </a:pPr>
            <a:r>
              <a:rPr b="1" lang="en-US" sz="2500">
                <a:solidFill>
                  <a:srgbClr val="0B1F33"/>
                </a:solidFill>
                <a:latin typeface="Play"/>
                <a:ea typeface="Play"/>
                <a:cs typeface="Play"/>
                <a:sym typeface="Play"/>
              </a:rPr>
              <a:t>SCIENCE GOAL</a:t>
            </a:r>
            <a:endParaRPr sz="2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11"/>
          <p:cNvSpPr/>
          <p:nvPr/>
        </p:nvSpPr>
        <p:spPr>
          <a:xfrm>
            <a:off x="11430000" y="6656832"/>
            <a:ext cx="502800" cy="16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"/>
              <a:buFont typeface="Arial"/>
              <a:buNone/>
            </a:pPr>
            <a:r>
              <a:rPr lang="en-US" sz="7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26</a:t>
            </a:r>
            <a:endParaRPr sz="7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11"/>
          <p:cNvSpPr/>
          <p:nvPr/>
        </p:nvSpPr>
        <p:spPr>
          <a:xfrm>
            <a:off x="491075" y="931050"/>
            <a:ext cx="11209500" cy="1852200"/>
          </a:xfrm>
          <a:prstGeom prst="rect">
            <a:avLst/>
          </a:prstGeom>
          <a:noFill/>
          <a:ln>
            <a:noFill/>
          </a:ln>
        </p:spPr>
        <p:txBody>
          <a:bodyPr anchorCtr="0" anchor="t" bIns="625" lIns="625" spcFirstLastPara="1" rIns="625" wrap="square" tIns="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900"/>
              <a:buFont typeface="Arial"/>
              <a:buNone/>
            </a:pPr>
            <a:r>
              <a:rPr lang="en-US" sz="1900">
                <a:solidFill>
                  <a:srgbClr val="0B1F33"/>
                </a:solidFill>
              </a:rPr>
              <a:t>Develop a ML-based program to automatically detect SFEs in the American </a:t>
            </a:r>
            <a:r>
              <a:rPr lang="en-US" sz="1900">
                <a:solidFill>
                  <a:srgbClr val="0B1F33"/>
                </a:solidFill>
              </a:rPr>
              <a:t>continent</a:t>
            </a:r>
            <a:r>
              <a:rPr lang="en-US" sz="1900">
                <a:solidFill>
                  <a:srgbClr val="0B1F33"/>
                </a:solidFill>
              </a:rPr>
              <a:t>, where a great number of SFEs may have or are being overlooked. </a:t>
            </a:r>
            <a:r>
              <a:rPr lang="en-US" sz="1900">
                <a:solidFill>
                  <a:srgbClr val="0B1F33"/>
                </a:solidFill>
              </a:rPr>
              <a:t>Positive results should motivate future works to implement this program in other world regions, and thus prevent the oversight of SFEs on a global scale.</a:t>
            </a:r>
            <a:endParaRPr sz="1900">
              <a:solidFill>
                <a:srgbClr val="0B1F33"/>
              </a:solidFill>
            </a:endParaRPr>
          </a:p>
        </p:txBody>
      </p:sp>
      <p:sp>
        <p:nvSpPr>
          <p:cNvPr id="166" name="Google Shape;166;p11"/>
          <p:cNvSpPr/>
          <p:nvPr/>
        </p:nvSpPr>
        <p:spPr>
          <a:xfrm>
            <a:off x="491100" y="6049725"/>
            <a:ext cx="112095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625" lIns="625" spcFirstLastPara="1" rIns="625" wrap="square" tIns="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900"/>
              <a:buFont typeface="Arial"/>
              <a:buNone/>
            </a:pPr>
            <a:r>
              <a:rPr lang="en-US" sz="1900">
                <a:solidFill>
                  <a:srgbClr val="0B1F33"/>
                </a:solidFill>
              </a:rPr>
              <a:t>Before training our proposed ML code with real cases, we had to overcome some obstacles first. </a:t>
            </a:r>
            <a:endParaRPr sz="1900">
              <a:solidFill>
                <a:srgbClr val="0B1F33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900"/>
              <a:buFont typeface="Arial"/>
              <a:buNone/>
            </a:pPr>
            <a:r>
              <a:t/>
            </a:r>
            <a:endParaRPr sz="1900">
              <a:solidFill>
                <a:srgbClr val="0B1F33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900"/>
              <a:buFont typeface="Arial"/>
              <a:buNone/>
            </a:pPr>
            <a:r>
              <a:t/>
            </a:r>
            <a:endParaRPr sz="1900">
              <a:solidFill>
                <a:srgbClr val="0B1F33"/>
              </a:solidFill>
            </a:endParaRPr>
          </a:p>
        </p:txBody>
      </p:sp>
      <p:pic>
        <p:nvPicPr>
          <p:cNvPr id="167" name="Google Shape;167;p11" title="ChatGPT Image Jul 21, 2026, 12_08_22 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1100" y="1906450"/>
            <a:ext cx="4767725" cy="3815549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11"/>
          <p:cNvSpPr/>
          <p:nvPr/>
        </p:nvSpPr>
        <p:spPr>
          <a:xfrm>
            <a:off x="5258825" y="3444988"/>
            <a:ext cx="652800" cy="568800"/>
          </a:xfrm>
          <a:prstGeom prst="right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DFEAFB"/>
              </a:gs>
              <a:gs pos="100000">
                <a:srgbClr val="6E9CE7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69" name="Google Shape;169;p11" title="wired-outline-2512-artificial-intelligence-ai-alt.gif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59827" y="2434375"/>
            <a:ext cx="850800" cy="85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11" title="ChatGPT Image Jul 30, 2026, 06_38_40 P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77302" y="1906450"/>
            <a:ext cx="5723297" cy="3815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2"/>
          <p:cNvSpPr/>
          <p:nvPr/>
        </p:nvSpPr>
        <p:spPr>
          <a:xfrm>
            <a:off x="0" y="0"/>
            <a:ext cx="12191700" cy="146400"/>
          </a:xfrm>
          <a:prstGeom prst="rect">
            <a:avLst/>
          </a:prstGeom>
          <a:solidFill>
            <a:srgbClr val="F97316"/>
          </a:solidFill>
          <a:ln cap="flat" cmpd="sng" w="12700">
            <a:solidFill>
              <a:srgbClr val="F9731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12"/>
          <p:cNvSpPr/>
          <p:nvPr/>
        </p:nvSpPr>
        <p:spPr>
          <a:xfrm>
            <a:off x="0" y="6656832"/>
            <a:ext cx="12191700" cy="201300"/>
          </a:xfrm>
          <a:prstGeom prst="rect">
            <a:avLst/>
          </a:prstGeom>
          <a:solidFill>
            <a:srgbClr val="0B1F33"/>
          </a:solidFill>
          <a:ln cap="flat" cmpd="sng" w="12700">
            <a:solidFill>
              <a:srgbClr val="0B1F33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12"/>
          <p:cNvSpPr/>
          <p:nvPr/>
        </p:nvSpPr>
        <p:spPr>
          <a:xfrm>
            <a:off x="491101" y="470100"/>
            <a:ext cx="112095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2500"/>
              <a:buFont typeface="Play"/>
              <a:buNone/>
            </a:pPr>
            <a:r>
              <a:rPr b="1" lang="en-US" sz="2500">
                <a:solidFill>
                  <a:srgbClr val="0B1F33"/>
                </a:solidFill>
                <a:latin typeface="Play"/>
                <a:ea typeface="Play"/>
                <a:cs typeface="Play"/>
                <a:sym typeface="Play"/>
              </a:rPr>
              <a:t>METHODS I: Geophysical constraints</a:t>
            </a:r>
            <a:endParaRPr sz="2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12"/>
          <p:cNvSpPr/>
          <p:nvPr/>
        </p:nvSpPr>
        <p:spPr>
          <a:xfrm>
            <a:off x="11430000" y="6656832"/>
            <a:ext cx="502800" cy="16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"/>
              <a:buFont typeface="Arial"/>
              <a:buNone/>
            </a:pPr>
            <a:r>
              <a:rPr lang="en-US" sz="7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26</a:t>
            </a:r>
            <a:endParaRPr sz="7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12"/>
          <p:cNvSpPr/>
          <p:nvPr/>
        </p:nvSpPr>
        <p:spPr>
          <a:xfrm>
            <a:off x="502925" y="1105050"/>
            <a:ext cx="10927200" cy="637500"/>
          </a:xfrm>
          <a:prstGeom prst="rect">
            <a:avLst/>
          </a:prstGeom>
          <a:noFill/>
          <a:ln>
            <a:noFill/>
          </a:ln>
        </p:spPr>
        <p:txBody>
          <a:bodyPr anchorCtr="0" anchor="t" bIns="625" lIns="625" spcFirstLastPara="1" rIns="625" wrap="square" tIns="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900"/>
              <a:buFont typeface="Arial"/>
              <a:buNone/>
            </a:pPr>
            <a:r>
              <a:rPr lang="en-US" sz="1900">
                <a:solidFill>
                  <a:srgbClr val="0B1F33"/>
                </a:solidFill>
              </a:rPr>
              <a:t>We </a:t>
            </a:r>
            <a:r>
              <a:rPr lang="en-US" sz="1900">
                <a:solidFill>
                  <a:srgbClr val="0B1F33"/>
                </a:solidFill>
              </a:rPr>
              <a:t>restricted</a:t>
            </a:r>
            <a:r>
              <a:rPr lang="en-US" sz="1900">
                <a:solidFill>
                  <a:srgbClr val="0B1F33"/>
                </a:solidFill>
              </a:rPr>
              <a:t> our sample to SFEs triggered by X-class solar flares (XSFs) since more intense flares are more likely to produce clearly discernible crochet-like impulses on magnetograms [</a:t>
            </a:r>
            <a:r>
              <a:rPr lang="en-US" sz="1900">
                <a:solidFill>
                  <a:schemeClr val="hlink"/>
                </a:solidFill>
                <a:uFill>
                  <a:noFill/>
                </a:uFill>
                <a:hlinkClick r:id="rId3"/>
              </a:rPr>
              <a:t>6</a:t>
            </a:r>
            <a:r>
              <a:rPr lang="en-US" sz="1900">
                <a:solidFill>
                  <a:srgbClr val="0B1F33"/>
                </a:solidFill>
              </a:rPr>
              <a:t>].</a:t>
            </a: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1" name="Google Shape;181;p12" title="20170912_xray.gif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2075" y="1997175"/>
            <a:ext cx="5478600" cy="4108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27350" y="2246550"/>
            <a:ext cx="5101224" cy="346235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12"/>
          <p:cNvSpPr/>
          <p:nvPr/>
        </p:nvSpPr>
        <p:spPr>
          <a:xfrm>
            <a:off x="10609250" y="5708900"/>
            <a:ext cx="1134000" cy="3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625" lIns="625" spcFirstLastPara="1" rIns="625" wrap="square" tIns="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900"/>
              <a:buFont typeface="Arial"/>
              <a:buNone/>
            </a:pPr>
            <a:r>
              <a:rPr lang="en-US">
                <a:solidFill>
                  <a:srgbClr val="0B1F33"/>
                </a:solidFill>
              </a:rPr>
              <a:t>Credits: [6].</a:t>
            </a:r>
            <a:endParaRPr>
              <a:solidFill>
                <a:srgbClr val="0B1F33"/>
              </a:solidFill>
            </a:endParaRPr>
          </a:p>
        </p:txBody>
      </p:sp>
      <p:sp>
        <p:nvSpPr>
          <p:cNvPr id="184" name="Google Shape;184;p12"/>
          <p:cNvSpPr/>
          <p:nvPr/>
        </p:nvSpPr>
        <p:spPr>
          <a:xfrm>
            <a:off x="9623275" y="4233425"/>
            <a:ext cx="447000" cy="250200"/>
          </a:xfrm>
          <a:prstGeom prst="rect">
            <a:avLst/>
          </a:prstGeom>
          <a:noFill/>
          <a:ln>
            <a:noFill/>
          </a:ln>
        </p:spPr>
        <p:txBody>
          <a:bodyPr anchorCtr="0" anchor="t" bIns="625" lIns="625" spcFirstLastPara="1" rIns="625" wrap="square" tIns="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900"/>
              <a:buFont typeface="Arial"/>
              <a:buNone/>
            </a:pPr>
            <a:r>
              <a:rPr lang="en-US" sz="1600">
                <a:solidFill>
                  <a:srgbClr val="0B1F33"/>
                </a:solidFill>
              </a:rPr>
              <a:t>SFE</a:t>
            </a:r>
            <a:endParaRPr sz="1600">
              <a:solidFill>
                <a:srgbClr val="0B1F33"/>
              </a:solidFill>
            </a:endParaRPr>
          </a:p>
        </p:txBody>
      </p:sp>
      <p:sp>
        <p:nvSpPr>
          <p:cNvPr id="185" name="Google Shape;185;p12"/>
          <p:cNvSpPr/>
          <p:nvPr/>
        </p:nvSpPr>
        <p:spPr>
          <a:xfrm>
            <a:off x="7428475" y="2366675"/>
            <a:ext cx="1942500" cy="1038300"/>
          </a:xfrm>
          <a:prstGeom prst="rect">
            <a:avLst/>
          </a:prstGeom>
          <a:noFill/>
          <a:ln>
            <a:noFill/>
          </a:ln>
        </p:spPr>
        <p:txBody>
          <a:bodyPr anchorCtr="0" anchor="t" bIns="625" lIns="625" spcFirstLastPara="1" rIns="625" wrap="square" tIns="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900"/>
              <a:buFont typeface="Arial"/>
              <a:buNone/>
            </a:pPr>
            <a:r>
              <a:rPr lang="en-US" sz="1600">
                <a:solidFill>
                  <a:srgbClr val="0B1F33"/>
                </a:solidFill>
              </a:rPr>
              <a:t>SFE triggered by a X-class solar flare on 2013-10-25. Data: station HUA.</a:t>
            </a:r>
            <a:endParaRPr sz="1600">
              <a:solidFill>
                <a:srgbClr val="0B1F33"/>
              </a:solidFill>
            </a:endParaRPr>
          </a:p>
        </p:txBody>
      </p:sp>
      <p:sp>
        <p:nvSpPr>
          <p:cNvPr id="186" name="Google Shape;186;p12"/>
          <p:cNvSpPr/>
          <p:nvPr/>
        </p:nvSpPr>
        <p:spPr>
          <a:xfrm>
            <a:off x="5950675" y="3798050"/>
            <a:ext cx="384300" cy="3930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