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7" r:id="rId5"/>
    <p:sldId id="262" r:id="rId6"/>
    <p:sldId id="259" r:id="rId7"/>
    <p:sldId id="260" r:id="rId8"/>
    <p:sldId id="271" r:id="rId9"/>
    <p:sldId id="263" r:id="rId10"/>
    <p:sldId id="261" r:id="rId11"/>
    <p:sldId id="269" r:id="rId12"/>
    <p:sldId id="270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292"/>
    <p:restoredTop sz="94629"/>
  </p:normalViewPr>
  <p:slideViewPr>
    <p:cSldViewPr snapToGrid="0">
      <p:cViewPr varScale="1">
        <p:scale>
          <a:sx n="83" d="100"/>
          <a:sy n="83" d="100"/>
        </p:scale>
        <p:origin x="20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D3A0-C465-60B6-CCEA-57FD5B94C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5C7E0D-6C22-E599-93AC-9E8B0BF7E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542FF-8E30-F719-87DE-E939F9DB7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4AC73-2426-5A06-3F55-9FE4CBFFD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DE045-CAA3-633D-65E2-0CA8F95A2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F6F34-C89F-F78A-0257-BC39DF0E1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5C829-0BF9-A0C8-6E43-5BC40F6C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26BC5-2D26-1D62-284D-83A5BC5D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40036-9659-C1FE-C0D4-A541DAAD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80F1D-3516-BD34-D767-8A8A0426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04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2A1301-2045-44AC-8D29-19B3F141A8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BB121A-9E34-B221-2E9A-82D8D01E41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2435A-FA89-4A7C-1F4D-9CBE1C4A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02CB8-A408-02E7-B02F-1209DD231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9C9CB-79EC-57FB-6514-96DAA750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6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6EC5-F36E-798F-52C7-19CCD6DFE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2F8D0-A579-BDB8-A5F4-B41A7BB80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5B72C-6E2F-1D1A-AA9D-67C7E3370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E1631-45C3-EE8F-0217-ADD199F16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10D3F-8AA5-57BE-8587-BCBE0092D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72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063F8-0B04-99B5-8601-FB722AE1A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9C66C-4F2E-4F91-4CE1-74CAD3EB7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87A38-8574-7178-7DEA-072FC6A35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3FC8D-8D39-4FBC-B385-8DAAAF165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FC668-43D9-7B13-EDB1-C2825C85A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37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EDD7-A8DE-12AF-CDAE-BE5E02FAC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395F4-CC2C-604C-176F-096D623F9A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DF9D2-CCB8-23E4-6AEF-66618001F7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EA039-F539-F3A9-7632-9A60808B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2FE3F-84B1-49EF-2419-C7BEEA81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4947D-F70A-7401-422B-11FB5938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29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9B72-80BC-AED6-2CF2-3DEF34C9E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F3457-88C1-08DB-4DB1-0F9EA425F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E5DBEB-0CA8-DD38-BBE0-9D8F84EE47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981D50-56A4-ECAD-5A29-DE9741DD6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8B7D23-5DEB-D64E-47FB-AF25B4F8AD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4456DF-5529-EA00-092E-494084606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EEAC14-5718-0DAD-160D-E57CB6312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F43C86-7E4A-5FD1-2A01-9E9405D5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8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EA9F5-327C-A0EA-F6E1-B635127B4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FCE5C2-708F-C115-1F65-66A15A4F1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4B46-332B-9E28-B399-767D2997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D7F4BD-898C-99C0-A487-DEFB273C8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5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A944C0-ECBC-9F2D-5A63-6F4B34909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9CD751-517C-2E6E-A5DA-107E4F780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863E5-ADC7-870D-0EA0-62FFCFD35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96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542ED-5116-14EE-3BF9-BD4AAB962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C0231-6CF1-0D96-42E1-1BAB85F41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AF1CE-B7CC-EDE8-C682-434C9A18C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22C77-4AC1-F110-2B5F-0DA31214F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8CD6C-2C53-3427-3955-C5864C4D6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2AC81-8C4C-1DAC-8085-29EA044B7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7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23BB-3C92-F5AC-F87F-04DBBDA26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6E4FA-5362-24E3-4713-BCD359756C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51D696-0CA7-BE46-C8DF-AFFC02B35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40E25-18A8-F9C7-B493-6772AFE2A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13CC4-FD4C-3607-712E-9F7C8D6B9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BA845-57F0-AA78-9356-58B33E9C0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4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43B612-A2CD-87BF-DB66-A7677F243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DBCCF-0CE8-99D0-8B04-74D14A012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F4FE2-228F-2002-C87B-AD4EB628F9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C7C8A6-2810-6445-89E5-49724101B65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C1253-7241-DBF6-EB8F-991F71BB7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C0BD7-3A7C-408F-E045-EA72EF123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2468E-782B-2C42-BE67-5D80D5C21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9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1BA19D-DC87-6A1D-0C6E-29CFD3047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05" y="161826"/>
            <a:ext cx="6350000" cy="2197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E6B427-CB7B-508C-AD4A-319034E1F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424" y="46316"/>
            <a:ext cx="5441576" cy="12508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A69B04-7688-3A7D-676D-FC80F8BAA924}"/>
              </a:ext>
            </a:extLst>
          </p:cNvPr>
          <p:cNvSpPr txBox="1"/>
          <p:nvPr/>
        </p:nvSpPr>
        <p:spPr>
          <a:xfrm>
            <a:off x="1472827" y="3399017"/>
            <a:ext cx="880334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/>
              <a:t>Susceptibilidad</a:t>
            </a:r>
            <a:r>
              <a:rPr lang="en-US" sz="2800" i="1" dirty="0"/>
              <a:t> </a:t>
            </a:r>
            <a:r>
              <a:rPr lang="en-US" sz="2800" i="1" dirty="0" err="1"/>
              <a:t>óptica</a:t>
            </a:r>
            <a:r>
              <a:rPr lang="en-US" sz="2800" i="1" dirty="0"/>
              <a:t> no lineal </a:t>
            </a:r>
            <a:r>
              <a:rPr lang="en-US" sz="2800" i="1" dirty="0" err="1"/>
              <a:t>basada</a:t>
            </a:r>
            <a:r>
              <a:rPr lang="en-US" sz="2800" i="1" dirty="0"/>
              <a:t> </a:t>
            </a:r>
            <a:r>
              <a:rPr lang="en-US" sz="2800" i="1" dirty="0" err="1"/>
              <a:t>en</a:t>
            </a:r>
            <a:r>
              <a:rPr lang="en-US" sz="2800" i="1" dirty="0"/>
              <a:t> primeros </a:t>
            </a:r>
            <a:r>
              <a:rPr lang="en-US" sz="2800" i="1" dirty="0" err="1"/>
              <a:t>principios</a:t>
            </a:r>
            <a:r>
              <a:rPr lang="en-US" sz="2800" i="1" dirty="0"/>
              <a:t> </a:t>
            </a:r>
            <a:r>
              <a:rPr lang="en-US" sz="2800" i="1" dirty="0" err="1"/>
              <a:t>en</a:t>
            </a:r>
            <a:r>
              <a:rPr lang="en-US" sz="2800" i="1" dirty="0"/>
              <a:t> </a:t>
            </a:r>
            <a:r>
              <a:rPr lang="en-US" sz="2800" i="1" dirty="0" err="1"/>
              <a:t>semiconductores</a:t>
            </a:r>
            <a:br>
              <a:rPr lang="en-US" sz="2800" i="1" dirty="0"/>
            </a:br>
            <a:endParaRPr lang="en-US" sz="2800" dirty="0"/>
          </a:p>
          <a:p>
            <a:pPr algn="ctr"/>
            <a:r>
              <a:rPr lang="en-US" sz="2800" b="1" dirty="0"/>
              <a:t>Angiolo Huamán</a:t>
            </a:r>
            <a:r>
              <a:rPr lang="en-US" sz="2800" b="1" i="1" dirty="0"/>
              <a:t> </a:t>
            </a:r>
            <a:r>
              <a:rPr lang="en-US" sz="2800" i="1" dirty="0"/>
              <a:t>et al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3243D1-D2D0-828E-934A-5969190A3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055" y="994694"/>
            <a:ext cx="2603500" cy="198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9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78846-734D-110E-9E48-6ED067188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54" y="365125"/>
            <a:ext cx="10515600" cy="812872"/>
          </a:xfrm>
        </p:spPr>
        <p:txBody>
          <a:bodyPr>
            <a:normAutofit/>
          </a:bodyPr>
          <a:lstStyle/>
          <a:p>
            <a:r>
              <a:rPr lang="en-US" sz="3200" dirty="0"/>
              <a:t>Application to cubic silicon carbide (3C-SiC):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9EE206-5E3D-F241-47F5-B8C9E95E60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554" y="2630358"/>
            <a:ext cx="11028246" cy="364338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589EE78-00BC-1D69-74AD-0F40098C3629}"/>
                  </a:ext>
                </a:extLst>
              </p:cNvPr>
              <p:cNvSpPr txBox="1"/>
              <p:nvPr/>
            </p:nvSpPr>
            <p:spPr>
              <a:xfrm>
                <a:off x="712922" y="1442512"/>
                <a:ext cx="214251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Symmetry group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>
                  <a:solidFill>
                    <a:srgbClr val="FF0000"/>
                  </a:solidFill>
                </a:endParaRP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Independent tensor</a:t>
                </a:r>
                <a:br>
                  <a:rPr lang="en-US" dirty="0">
                    <a:solidFill>
                      <a:srgbClr val="FF0000"/>
                    </a:solidFill>
                  </a:rPr>
                </a:br>
                <a:r>
                  <a:rPr lang="en-US" dirty="0">
                    <a:solidFill>
                      <a:srgbClr val="FF0000"/>
                    </a:solidFill>
                  </a:rPr>
                  <a:t>elements: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589EE78-00BC-1D69-74AD-0F40098C3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922" y="1442512"/>
                <a:ext cx="2142510" cy="923330"/>
              </a:xfrm>
              <a:prstGeom prst="rect">
                <a:avLst/>
              </a:prstGeom>
              <a:blipFill>
                <a:blip r:embed="rId3"/>
                <a:stretch>
                  <a:fillRect l="-2367" t="-2703" r="-1775" b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2816A82E-E488-2AF0-AF0A-5460D4147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733" y="1688277"/>
            <a:ext cx="2362200" cy="431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025350-9069-4CB9-29D6-453193FDA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5069" y="1688277"/>
            <a:ext cx="23622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6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CC9DFD-3C1B-15F6-BC2A-F90925989F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085" y="572943"/>
            <a:ext cx="5129280" cy="4982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8B8002-89C0-4C83-1D7B-CBBE123D6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637" y="911513"/>
            <a:ext cx="4145682" cy="2940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D24BDC-A70A-C03A-2E58-23520D191113}"/>
              </a:ext>
            </a:extLst>
          </p:cNvPr>
          <p:cNvSpPr txBox="1"/>
          <p:nvPr/>
        </p:nvSpPr>
        <p:spPr>
          <a:xfrm>
            <a:off x="516693" y="5915725"/>
            <a:ext cx="538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 bands along a high symmetry path in the FBZ.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96A9E2-2B80-5E96-5A82-FFA50EB7C7D0}"/>
                  </a:ext>
                </a:extLst>
              </p:cNvPr>
              <p:cNvSpPr txBox="1"/>
              <p:nvPr/>
            </p:nvSpPr>
            <p:spPr>
              <a:xfrm>
                <a:off x="6802582" y="4184073"/>
                <a:ext cx="4955716" cy="724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Imaginary part of the linear optical susceptibility</a:t>
                </a:r>
                <a:br>
                  <a:rPr lang="en-US" dirty="0"/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</m:oMath>
                </a14:m>
                <a:r>
                  <a:rPr lang="en-US" dirty="0"/>
                  <a:t> as a function of the photon energy.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96A9E2-2B80-5E96-5A82-FFA50EB7C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582" y="4184073"/>
                <a:ext cx="4955716" cy="724044"/>
              </a:xfrm>
              <a:prstGeom prst="rect">
                <a:avLst/>
              </a:prstGeom>
              <a:blipFill>
                <a:blip r:embed="rId4"/>
                <a:stretch>
                  <a:fillRect l="-1023" t="-3448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9644A263-9377-7D72-7C30-7A108FF57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5076" y="5339773"/>
            <a:ext cx="2362200" cy="43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3E0191-C20B-880C-E5D5-90A3A8B27CCF}"/>
              </a:ext>
            </a:extLst>
          </p:cNvPr>
          <p:cNvSpPr txBox="1"/>
          <p:nvPr/>
        </p:nvSpPr>
        <p:spPr>
          <a:xfrm>
            <a:off x="6802582" y="6100391"/>
            <a:ext cx="2639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other entries are zero.</a:t>
            </a:r>
          </a:p>
        </p:txBody>
      </p:sp>
    </p:spTree>
    <p:extLst>
      <p:ext uri="{BB962C8B-B14F-4D97-AF65-F5344CB8AC3E}">
        <p14:creationId xmlns:p14="http://schemas.microsoft.com/office/powerpoint/2010/main" val="1654362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0BBCC9-20C4-3F58-FAAF-F17B9594F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491" y="941127"/>
            <a:ext cx="10503018" cy="57819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526F6C-7F59-DCCA-1528-A7ADA3304963}"/>
              </a:ext>
            </a:extLst>
          </p:cNvPr>
          <p:cNvSpPr/>
          <p:nvPr/>
        </p:nvSpPr>
        <p:spPr>
          <a:xfrm>
            <a:off x="3998563" y="1131529"/>
            <a:ext cx="2448732" cy="42465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313EB2-F435-61DD-C0A0-0BB65366167E}"/>
              </a:ext>
            </a:extLst>
          </p:cNvPr>
          <p:cNvSpPr/>
          <p:nvPr/>
        </p:nvSpPr>
        <p:spPr>
          <a:xfrm>
            <a:off x="8865031" y="1131529"/>
            <a:ext cx="2482478" cy="42465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1E0C3A-68AF-D222-568B-07BA9C6C3FFA}"/>
              </a:ext>
            </a:extLst>
          </p:cNvPr>
          <p:cNvSpPr txBox="1"/>
          <p:nvPr/>
        </p:nvSpPr>
        <p:spPr>
          <a:xfrm>
            <a:off x="4324027" y="756461"/>
            <a:ext cx="1528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FBZ sampling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CED71D-8576-CE18-85ED-0A7A960F1651}"/>
              </a:ext>
            </a:extLst>
          </p:cNvPr>
          <p:cNvSpPr txBox="1"/>
          <p:nvPr/>
        </p:nvSpPr>
        <p:spPr>
          <a:xfrm>
            <a:off x="8985311" y="329365"/>
            <a:ext cx="1888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Comparison with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the literature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5D8AF6-BDCF-BAE4-FA08-20E3455B1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491" y="242174"/>
            <a:ext cx="23622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2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DFADF-0553-7B6C-D648-E32CEEA89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846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 for listening !</a:t>
            </a:r>
          </a:p>
        </p:txBody>
      </p:sp>
    </p:spTree>
    <p:extLst>
      <p:ext uri="{BB962C8B-B14F-4D97-AF65-F5344CB8AC3E}">
        <p14:creationId xmlns:p14="http://schemas.microsoft.com/office/powerpoint/2010/main" val="2193227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856D25B-B256-32E6-D806-74B047E2D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17" y="406927"/>
            <a:ext cx="11459165" cy="583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94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7DFFF-618A-9A65-365D-0FB8A4AF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38" y="110015"/>
            <a:ext cx="10515600" cy="695901"/>
          </a:xfrm>
        </p:spPr>
        <p:txBody>
          <a:bodyPr>
            <a:normAutofit/>
          </a:bodyPr>
          <a:lstStyle/>
          <a:p>
            <a:r>
              <a:rPr lang="en-US" sz="3200" dirty="0"/>
              <a:t>Linear and nonlinear optical responses: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1F696F-9544-253C-1B35-4CFD4727FF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4858" y="3611996"/>
            <a:ext cx="4869171" cy="30513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BD5012-5B2D-CF8E-604D-001EBB080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5220" y="1171908"/>
            <a:ext cx="6876684" cy="20740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6AE03B-28D2-D24E-7586-C228C9675FA6}"/>
              </a:ext>
            </a:extLst>
          </p:cNvPr>
          <p:cNvSpPr txBox="1"/>
          <p:nvPr/>
        </p:nvSpPr>
        <p:spPr>
          <a:xfrm>
            <a:off x="1593301" y="3906981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Second harmonic</a:t>
            </a:r>
            <a:br>
              <a:rPr lang="en-US" dirty="0"/>
            </a:br>
            <a:r>
              <a:rPr lang="en-US" dirty="0"/>
              <a:t>generation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A03DE-DF7B-527A-5254-4D268F53AB62}"/>
              </a:ext>
            </a:extLst>
          </p:cNvPr>
          <p:cNvSpPr txBox="1"/>
          <p:nvPr/>
        </p:nvSpPr>
        <p:spPr>
          <a:xfrm>
            <a:off x="8404029" y="4458796"/>
            <a:ext cx="2916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Typical of materials</a:t>
            </a:r>
            <a:br>
              <a:rPr lang="en-US" dirty="0"/>
            </a:br>
            <a:r>
              <a:rPr lang="en-US" dirty="0"/>
              <a:t>without an inversion center.</a:t>
            </a:r>
          </a:p>
        </p:txBody>
      </p:sp>
    </p:spTree>
    <p:extLst>
      <p:ext uri="{BB962C8B-B14F-4D97-AF65-F5344CB8AC3E}">
        <p14:creationId xmlns:p14="http://schemas.microsoft.com/office/powerpoint/2010/main" val="18069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5F3BF-A5E8-2D6D-FB8A-B84107058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19" y="265246"/>
            <a:ext cx="10515600" cy="632402"/>
          </a:xfrm>
        </p:spPr>
        <p:txBody>
          <a:bodyPr>
            <a:normAutofit/>
          </a:bodyPr>
          <a:lstStyle/>
          <a:p>
            <a:r>
              <a:rPr lang="en-US" sz="3200" dirty="0"/>
              <a:t>Nonlinear optical response: Phenomenology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23491A-385A-9400-DCD6-B53072112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113" y="1457005"/>
            <a:ext cx="2476500" cy="521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BC19A9-536F-C9B9-991C-F9DAF3F080E9}"/>
              </a:ext>
            </a:extLst>
          </p:cNvPr>
          <p:cNvSpPr txBox="1"/>
          <p:nvPr/>
        </p:nvSpPr>
        <p:spPr>
          <a:xfrm>
            <a:off x="809375" y="1098307"/>
            <a:ext cx="3856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Linear dependence between P and 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B2AC8D-063F-95E6-EFFB-BEA7A2BAD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038" y="3151725"/>
            <a:ext cx="6299200" cy="101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1DAF32-8706-DF11-A361-B76C2395B1C4}"/>
              </a:ext>
            </a:extLst>
          </p:cNvPr>
          <p:cNvSpPr txBox="1"/>
          <p:nvPr/>
        </p:nvSpPr>
        <p:spPr>
          <a:xfrm>
            <a:off x="838200" y="2320944"/>
            <a:ext cx="10366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nonlinear case: The induced polarization can be written as a “Taylor” series on the electric field: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AF5C46-BDD0-BE7D-ADA6-EE780551F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413" y="5531427"/>
            <a:ext cx="4025900" cy="838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5288F2-2EE8-17C0-E022-65A85FD3B1F9}"/>
              </a:ext>
            </a:extLst>
          </p:cNvPr>
          <p:cNvSpPr txBox="1"/>
          <p:nvPr/>
        </p:nvSpPr>
        <p:spPr>
          <a:xfrm>
            <a:off x="838200" y="4819455"/>
            <a:ext cx="7469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nonlinear (NL) polarization acts as a source of electromagnetic waves: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F524EF-0D95-7C9F-2F18-6228A87CADF9}"/>
                  </a:ext>
                </a:extLst>
              </p:cNvPr>
              <p:cNvSpPr txBox="1"/>
              <p:nvPr/>
            </p:nvSpPr>
            <p:spPr>
              <a:xfrm>
                <a:off x="8529354" y="5439629"/>
                <a:ext cx="206223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𝑁𝐿</m:t>
                        </m:r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onlinear part</a:t>
                </a:r>
                <a:br>
                  <a:rPr lang="en-US" dirty="0">
                    <a:solidFill>
                      <a:srgbClr val="FF0000"/>
                    </a:solidFill>
                  </a:rPr>
                </a:br>
                <a:r>
                  <a:rPr lang="en-US" dirty="0">
                    <a:solidFill>
                      <a:srgbClr val="FF0000"/>
                    </a:solidFill>
                  </a:rPr>
                  <a:t>of the induced </a:t>
                </a:r>
                <a:br>
                  <a:rPr lang="en-US" dirty="0">
                    <a:solidFill>
                      <a:srgbClr val="FF0000"/>
                    </a:solidFill>
                  </a:rPr>
                </a:br>
                <a:r>
                  <a:rPr lang="en-US" dirty="0">
                    <a:solidFill>
                      <a:srgbClr val="FF0000"/>
                    </a:solidFill>
                  </a:rPr>
                  <a:t>polarization.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F524EF-0D95-7C9F-2F18-6228A87CA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9354" y="5439629"/>
                <a:ext cx="2062231" cy="923330"/>
              </a:xfrm>
              <a:prstGeom prst="rect">
                <a:avLst/>
              </a:prstGeom>
              <a:blipFill>
                <a:blip r:embed="rId5"/>
                <a:stretch>
                  <a:fillRect l="-2454" t="-2703" r="-1840" b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3B1051-BEB8-B6DA-F37B-6B0E9EF493F2}"/>
                  </a:ext>
                </a:extLst>
              </p:cNvPr>
              <p:cNvSpPr txBox="1"/>
              <p:nvPr/>
            </p:nvSpPr>
            <p:spPr>
              <a:xfrm>
                <a:off x="7176654" y="1549378"/>
                <a:ext cx="34641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If </a:t>
                </a:r>
                <a:r>
                  <a:rPr lang="en-US" i="1" dirty="0">
                    <a:solidFill>
                      <a:srgbClr val="FF0000"/>
                    </a:solidFill>
                  </a:rPr>
                  <a:t>E</a:t>
                </a:r>
                <a:r>
                  <a:rPr lang="en-US" dirty="0">
                    <a:solidFill>
                      <a:srgbClr val="FF0000"/>
                    </a:solidFill>
                  </a:rPr>
                  <a:t> has a frequency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so does </a:t>
                </a:r>
                <a:r>
                  <a:rPr lang="en-US" i="1" dirty="0">
                    <a:solidFill>
                      <a:srgbClr val="FF0000"/>
                    </a:solidFill>
                  </a:rPr>
                  <a:t>P</a:t>
                </a:r>
                <a:r>
                  <a:rPr lang="en-US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3B1051-BEB8-B6DA-F37B-6B0E9EF49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654" y="1549378"/>
                <a:ext cx="3464153" cy="369332"/>
              </a:xfrm>
              <a:prstGeom prst="rect">
                <a:avLst/>
              </a:prstGeom>
              <a:blipFill>
                <a:blip r:embed="rId6"/>
                <a:stretch>
                  <a:fillRect l="-1091" t="-3226" r="-364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325A12-ED91-E9CB-DCF8-F0451319D281}"/>
                  </a:ext>
                </a:extLst>
              </p:cNvPr>
              <p:cNvSpPr txBox="1"/>
              <p:nvPr/>
            </p:nvSpPr>
            <p:spPr>
              <a:xfrm>
                <a:off x="9319962" y="3220415"/>
                <a:ext cx="24827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n-US" i="1" dirty="0">
                    <a:solidFill>
                      <a:srgbClr val="FF0000"/>
                    </a:solidFill>
                  </a:rPr>
                  <a:t>P</a:t>
                </a:r>
                <a:r>
                  <a:rPr lang="en-US" dirty="0">
                    <a:solidFill>
                      <a:srgbClr val="FF0000"/>
                    </a:solidFill>
                  </a:rPr>
                  <a:t> can have frequencies</a:t>
                </a:r>
                <a:br>
                  <a:rPr lang="en-US" dirty="0">
                    <a:solidFill>
                      <a:srgbClr val="FF0000"/>
                    </a:solidFill>
                  </a:rPr>
                </a:br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2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3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𝑒𝑡𝑐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325A12-ED91-E9CB-DCF8-F0451319D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962" y="3220415"/>
                <a:ext cx="2482796" cy="646331"/>
              </a:xfrm>
              <a:prstGeom prst="rect">
                <a:avLst/>
              </a:prstGeom>
              <a:blipFill>
                <a:blip r:embed="rId7"/>
                <a:stretch>
                  <a:fillRect l="-2030" t="-3846" r="-1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4746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D7C82-57B6-50C5-921D-73757EB1E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82" y="302490"/>
            <a:ext cx="10515600" cy="75709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Microscopic (quantum mechanical) theory of the nonlinear optical susceptibility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766B2-484F-97EE-53A0-7AAE9297B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key ingredients for a quantum mechanical description of the optical susceptibility of a semiconductor:</a:t>
            </a:r>
          </a:p>
          <a:p>
            <a:pPr lvl="1"/>
            <a:r>
              <a:rPr lang="en-US" dirty="0"/>
              <a:t>The wavefunctions or eigenstates: </a:t>
            </a:r>
            <a:r>
              <a:rPr lang="en-US" b="1" dirty="0"/>
              <a:t>Bloch waves.</a:t>
            </a:r>
          </a:p>
          <a:p>
            <a:pPr lvl="1"/>
            <a:r>
              <a:rPr lang="en-US" dirty="0"/>
              <a:t>The eigenenergy: </a:t>
            </a:r>
            <a:r>
              <a:rPr lang="en-US" b="1" dirty="0"/>
              <a:t>Energy bands.</a:t>
            </a:r>
          </a:p>
          <a:p>
            <a:pPr marL="457200" lvl="1" indent="0">
              <a:buNone/>
            </a:pPr>
            <a:r>
              <a:rPr lang="en-US" dirty="0"/>
              <a:t>Both the eigenstates and eigenfunctions are indexed by a </a:t>
            </a:r>
            <a:r>
              <a:rPr lang="en-US" b="1" i="1" dirty="0"/>
              <a:t>k-number</a:t>
            </a:r>
            <a:r>
              <a:rPr lang="en-US" dirty="0"/>
              <a:t> and a </a:t>
            </a:r>
            <a:r>
              <a:rPr lang="en-US" b="1" i="1" dirty="0"/>
              <a:t>band</a:t>
            </a:r>
            <a:r>
              <a:rPr lang="en-US" b="1" dirty="0"/>
              <a:t> index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BFD96-E7A3-5971-4955-A8BF1D33C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408" y="4233976"/>
            <a:ext cx="4799446" cy="21546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7635F3-BDE8-F330-1818-FE4D905CE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445635"/>
            <a:ext cx="3976255" cy="173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82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0AC1-A990-742C-E70A-C0E06A478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46" y="191654"/>
            <a:ext cx="10515600" cy="978766"/>
          </a:xfrm>
        </p:spPr>
        <p:txBody>
          <a:bodyPr>
            <a:normAutofit/>
          </a:bodyPr>
          <a:lstStyle/>
          <a:p>
            <a:r>
              <a:rPr lang="en-US" sz="3200" dirty="0"/>
              <a:t>How to get Bloch eigenstates and energy bands: Density Functional Theory (DFT)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68290-6E88-5A63-CA81-D7A698A2F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6" y="1253331"/>
            <a:ext cx="10515600" cy="4351338"/>
          </a:xfrm>
        </p:spPr>
        <p:txBody>
          <a:bodyPr/>
          <a:lstStyle/>
          <a:p>
            <a:r>
              <a:rPr lang="en-US" dirty="0"/>
              <a:t>It allows to determine the Bloch eigenstates and energy bands in a material (semiconductor) self consistently.</a:t>
            </a:r>
          </a:p>
          <a:p>
            <a:r>
              <a:rPr lang="en-US" dirty="0"/>
              <a:t>There are many DFT implementations (codes).</a:t>
            </a:r>
          </a:p>
          <a:p>
            <a:r>
              <a:rPr lang="en-US" dirty="0"/>
              <a:t>We used </a:t>
            </a:r>
            <a:r>
              <a:rPr lang="en-US" i="1" dirty="0"/>
              <a:t>SIESTA</a:t>
            </a:r>
            <a:r>
              <a:rPr lang="en-US" dirty="0"/>
              <a:t>, which writes the Bloch eigenstates as combinations of </a:t>
            </a:r>
            <a:r>
              <a:rPr lang="en-US" b="1" dirty="0"/>
              <a:t>pseudo atomic orbitals </a:t>
            </a:r>
            <a:r>
              <a:rPr lang="en-US" dirty="0"/>
              <a:t>(PAOs):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3346DF-B1F7-4074-9670-12D94EEEA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36" y="3564082"/>
            <a:ext cx="8043423" cy="10598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B27E68-7091-BAD9-75C8-DDFEEF05D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5163" y="2315008"/>
            <a:ext cx="3425310" cy="4351338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5F5B213-6119-E25B-DCC4-095E609A9346}"/>
              </a:ext>
            </a:extLst>
          </p:cNvPr>
          <p:cNvCxnSpPr>
            <a:cxnSpLocks/>
          </p:cNvCxnSpPr>
          <p:nvPr/>
        </p:nvCxnSpPr>
        <p:spPr>
          <a:xfrm>
            <a:off x="6096000" y="4348596"/>
            <a:ext cx="2429163" cy="6251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1FFB74B-632E-7F18-4DB0-FAE413C57494}"/>
              </a:ext>
            </a:extLst>
          </p:cNvPr>
          <p:cNvSpPr txBox="1"/>
          <p:nvPr/>
        </p:nvSpPr>
        <p:spPr>
          <a:xfrm>
            <a:off x="368001" y="5042811"/>
            <a:ext cx="738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final Bloch eigenstates come from a generalized eigenvalue problem: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02554C5-1FA6-2717-F1A3-8FA8BD1BD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14" y="5592252"/>
            <a:ext cx="4570437" cy="6116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F974C3-3D55-B3D5-32FF-56CA853999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7655" y="5334000"/>
            <a:ext cx="3464990" cy="96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059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A58DB-F83E-51E9-4FEA-6C4D8D756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97254"/>
            <a:ext cx="10515600" cy="613972"/>
          </a:xfrm>
        </p:spPr>
        <p:txBody>
          <a:bodyPr>
            <a:normAutofit/>
          </a:bodyPr>
          <a:lstStyle/>
          <a:p>
            <a:r>
              <a:rPr lang="en-US" sz="3200" dirty="0"/>
              <a:t>Independent Particle Approximation (IPA):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192679-E131-5DA6-5CA2-EA63E4691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279" y="2249591"/>
            <a:ext cx="5854700" cy="736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48C9D4-376E-CC7E-85E7-6EADED158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0877" y="2299910"/>
            <a:ext cx="2349500" cy="5461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9AF561E-CFD3-529F-860D-B088E80952C5}"/>
              </a:ext>
            </a:extLst>
          </p:cNvPr>
          <p:cNvSpPr txBox="1"/>
          <p:nvPr/>
        </p:nvSpPr>
        <p:spPr>
          <a:xfrm>
            <a:off x="668650" y="1702997"/>
            <a:ext cx="5924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Light-matter coupling term (velocity gauge):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0D9AAC-EC18-D413-7154-8CA4CCFD23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500" y="1014931"/>
            <a:ext cx="3061990" cy="4905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2FBE61-BC2F-7957-D289-61C03E1700BA}"/>
              </a:ext>
            </a:extLst>
          </p:cNvPr>
          <p:cNvSpPr txBox="1"/>
          <p:nvPr/>
        </p:nvSpPr>
        <p:spPr>
          <a:xfrm>
            <a:off x="2598699" y="1074070"/>
            <a:ext cx="2925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Crystal Hamiltonian: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F8F3D5-B051-E72C-425D-9486892D61C0}"/>
              </a:ext>
            </a:extLst>
          </p:cNvPr>
          <p:cNvSpPr txBox="1"/>
          <p:nvPr/>
        </p:nvSpPr>
        <p:spPr>
          <a:xfrm>
            <a:off x="668650" y="3429000"/>
            <a:ext cx="94929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induced polarization is obtained by calculating the </a:t>
            </a:r>
            <a:r>
              <a:rPr lang="en-US" sz="2400" b="1" dirty="0"/>
              <a:t>density matrix </a:t>
            </a:r>
            <a:br>
              <a:rPr lang="en-US" sz="2400" dirty="0"/>
            </a:br>
            <a:r>
              <a:rPr lang="en-US" sz="2400" dirty="0"/>
              <a:t>in a perturbative way and from it the macroscopic current: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49B1496-FBCF-9701-39F6-44CA01C8C3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3589" y="4440628"/>
            <a:ext cx="4071229" cy="12397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218B05-D0EB-BDA7-6056-549D5F972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644502"/>
            <a:ext cx="2171700" cy="698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11FD14-A243-29B2-B9ED-0153D8EE28A7}"/>
                  </a:ext>
                </a:extLst>
              </p:cNvPr>
              <p:cNvSpPr txBox="1"/>
              <p:nvPr/>
            </p:nvSpPr>
            <p:spPr>
              <a:xfrm>
                <a:off x="1403074" y="5860994"/>
                <a:ext cx="3891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Expansions up to second order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11FD14-A243-29B2-B9ED-0153D8EE2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074" y="5860994"/>
                <a:ext cx="3891258" cy="369332"/>
              </a:xfrm>
              <a:prstGeom prst="rect">
                <a:avLst/>
              </a:prstGeom>
              <a:blipFill>
                <a:blip r:embed="rId7"/>
                <a:stretch>
                  <a:fillRect l="-1303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537D9CFC-7E4C-347F-AD89-7707A24238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7250" y="4644502"/>
            <a:ext cx="2012674" cy="5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36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648013-A0CE-4012-1CB9-501DF3181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240" y="2406752"/>
            <a:ext cx="5829300" cy="723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5AD982-8D27-134F-DDB7-AD085FCBE253}"/>
              </a:ext>
            </a:extLst>
          </p:cNvPr>
          <p:cNvSpPr txBox="1"/>
          <p:nvPr/>
        </p:nvSpPr>
        <p:spPr>
          <a:xfrm>
            <a:off x="1300169" y="1945087"/>
            <a:ext cx="5824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Linear and quadratic optical susceptibility: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E3648D-46B2-F931-AA80-E6C3627D5011}"/>
              </a:ext>
            </a:extLst>
          </p:cNvPr>
          <p:cNvSpPr txBox="1"/>
          <p:nvPr/>
        </p:nvSpPr>
        <p:spPr>
          <a:xfrm>
            <a:off x="3225568" y="3743587"/>
            <a:ext cx="1974002" cy="646331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Linear: symmetric</a:t>
            </a:r>
            <a:br>
              <a:rPr lang="en-US" dirty="0"/>
            </a:br>
            <a:r>
              <a:rPr lang="en-US" dirty="0"/>
              <a:t>tensor of rank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B5F518-A960-100A-AF95-A8E570F181A4}"/>
              </a:ext>
            </a:extLst>
          </p:cNvPr>
          <p:cNvSpPr txBox="1"/>
          <p:nvPr/>
        </p:nvSpPr>
        <p:spPr>
          <a:xfrm>
            <a:off x="7522767" y="3743587"/>
            <a:ext cx="2249655" cy="923330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Quadratic: tensor</a:t>
            </a:r>
            <a:br>
              <a:rPr lang="en-US" dirty="0"/>
            </a:br>
            <a:r>
              <a:rPr lang="en-US" dirty="0"/>
              <a:t>of rank 3 symmetric </a:t>
            </a:r>
            <a:br>
              <a:rPr lang="en-US" dirty="0"/>
            </a:br>
            <a:r>
              <a:rPr lang="en-US" dirty="0"/>
              <a:t>in its last two indices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6C11155-2AD5-375B-7B54-5DA871FB0929}"/>
              </a:ext>
            </a:extLst>
          </p:cNvPr>
          <p:cNvCxnSpPr/>
          <p:nvPr/>
        </p:nvCxnSpPr>
        <p:spPr>
          <a:xfrm flipV="1">
            <a:off x="4899057" y="3016884"/>
            <a:ext cx="554636" cy="7267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9BCB0A7-5A9D-EBE2-1CE6-F274957123BA}"/>
              </a:ext>
            </a:extLst>
          </p:cNvPr>
          <p:cNvCxnSpPr/>
          <p:nvPr/>
        </p:nvCxnSpPr>
        <p:spPr>
          <a:xfrm flipH="1" flipV="1">
            <a:off x="7124969" y="3001893"/>
            <a:ext cx="1146875" cy="7416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482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177091-1419-4FF5-3D81-70B383044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23" y="317500"/>
            <a:ext cx="6553200" cy="3111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AF9BBF-55B4-4AA5-63E2-9E667F4F1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800" y="3429000"/>
            <a:ext cx="7442200" cy="3175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AF18EB-E7B1-AF06-F7D9-66E6726A3E10}"/>
              </a:ext>
            </a:extLst>
          </p:cNvPr>
          <p:cNvSpPr txBox="1"/>
          <p:nvPr/>
        </p:nvSpPr>
        <p:spPr>
          <a:xfrm>
            <a:off x="224853" y="4856813"/>
            <a:ext cx="5753755" cy="1200329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softEdge rad="0"/>
          </a:effectLst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The optical response (at the IPA level)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is written in terms of the single body Bloch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wavefunctions and energy bands.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19F358-51E0-DC45-41A0-48207E012C0B}"/>
              </a:ext>
            </a:extLst>
          </p:cNvPr>
          <p:cNvSpPr txBox="1"/>
          <p:nvPr/>
        </p:nvSpPr>
        <p:spPr>
          <a:xfrm>
            <a:off x="7263953" y="700630"/>
            <a:ext cx="45820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matrix elements of the momentum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operators between Bloch eigenstates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are calculated exploiting the symmetries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of the PAOs. This reduces the computational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effort.</a:t>
            </a:r>
          </a:p>
        </p:txBody>
      </p:sp>
    </p:spTree>
    <p:extLst>
      <p:ext uri="{BB962C8B-B14F-4D97-AF65-F5344CB8AC3E}">
        <p14:creationId xmlns:p14="http://schemas.microsoft.com/office/powerpoint/2010/main" val="2628533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437</Words>
  <Application>Microsoft Macintosh PowerPoint</Application>
  <PresentationFormat>Widescreen</PresentationFormat>
  <Paragraphs>41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Cambria Math</vt:lpstr>
      <vt:lpstr>Office Theme</vt:lpstr>
      <vt:lpstr>PowerPoint Presentation</vt:lpstr>
      <vt:lpstr>PowerPoint Presentation</vt:lpstr>
      <vt:lpstr>Linear and nonlinear optical responses:</vt:lpstr>
      <vt:lpstr>Nonlinear optical response: Phenomenology</vt:lpstr>
      <vt:lpstr>Microscopic (quantum mechanical) theory of the nonlinear optical susceptibility</vt:lpstr>
      <vt:lpstr>How to get Bloch eigenstates and energy bands: Density Functional Theory (DFT) !</vt:lpstr>
      <vt:lpstr>Independent Particle Approximation (IPA):</vt:lpstr>
      <vt:lpstr>PowerPoint Presentation</vt:lpstr>
      <vt:lpstr>PowerPoint Presentation</vt:lpstr>
      <vt:lpstr>Application to cubic silicon carbide (3C-SiC):</vt:lpstr>
      <vt:lpstr>PowerPoint Presentation</vt:lpstr>
      <vt:lpstr>PowerPoint Presentation</vt:lpstr>
      <vt:lpstr>Thank you for listening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angiolo huaman</dc:creator>
  <cp:lastModifiedBy>angiolo huaman</cp:lastModifiedBy>
  <cp:revision>7</cp:revision>
  <dcterms:created xsi:type="dcterms:W3CDTF">2026-08-15T15:02:08Z</dcterms:created>
  <dcterms:modified xsi:type="dcterms:W3CDTF">2026-08-21T11:14:33Z</dcterms:modified>
</cp:coreProperties>
</file>