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2404050" cy="432054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1A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5" d="100"/>
          <a:sy n="25" d="100"/>
        </p:scale>
        <p:origin x="948" y="-22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6"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s-ES" sz="4400" b="0" strike="noStrike" spc="-1">
                <a:latin typeface="Arial"/>
              </a:rPr>
              <a:t>Click to move the slide</a:t>
            </a:r>
          </a:p>
        </p:txBody>
      </p:sp>
      <p:sp>
        <p:nvSpPr>
          <p:cNvPr id="3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es-ES" sz="2000" b="0" strike="noStrike" spc="-1">
                <a:latin typeface="Arial"/>
              </a:rPr>
              <a:t>Click to edit the notes format</a:t>
            </a:r>
          </a:p>
        </p:txBody>
      </p:sp>
      <p:sp>
        <p:nvSpPr>
          <p:cNvPr id="38"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es-ES" sz="1400" b="0" strike="noStrike" spc="-1">
                <a:latin typeface="Times New Roman"/>
              </a:rPr>
              <a:t>&lt;header&gt;</a:t>
            </a:r>
          </a:p>
        </p:txBody>
      </p:sp>
      <p:sp>
        <p:nvSpPr>
          <p:cNvPr id="39" name="PlaceHolder 4"/>
          <p:cNvSpPr>
            <a:spLocks noGrp="1"/>
          </p:cNvSpPr>
          <p:nvPr>
            <p:ph type="dt"/>
          </p:nvPr>
        </p:nvSpPr>
        <p:spPr>
          <a:xfrm>
            <a:off x="4278960" y="0"/>
            <a:ext cx="3280680" cy="534240"/>
          </a:xfrm>
          <a:prstGeom prst="rect">
            <a:avLst/>
          </a:prstGeom>
          <a:noFill/>
          <a:ln w="0">
            <a:noFill/>
          </a:ln>
        </p:spPr>
        <p:txBody>
          <a:bodyPr lIns="0" tIns="0" rIns="0" bIns="0" anchor="t">
            <a:noAutofit/>
          </a:bodyPr>
          <a:lstStyle/>
          <a:p>
            <a:pPr algn="r"/>
            <a:r>
              <a:rPr lang="es-ES" sz="1400" b="0" strike="noStrike" spc="-1">
                <a:latin typeface="Times New Roman"/>
              </a:rPr>
              <a:t>&lt;date/time&gt;</a:t>
            </a:r>
          </a:p>
        </p:txBody>
      </p:sp>
      <p:sp>
        <p:nvSpPr>
          <p:cNvPr id="40" name="PlaceHolder 5"/>
          <p:cNvSpPr>
            <a:spLocks noGrp="1"/>
          </p:cNvSpPr>
          <p:nvPr>
            <p:ph type="ftr"/>
          </p:nvPr>
        </p:nvSpPr>
        <p:spPr>
          <a:xfrm>
            <a:off x="0" y="10157400"/>
            <a:ext cx="3280680" cy="534240"/>
          </a:xfrm>
          <a:prstGeom prst="rect">
            <a:avLst/>
          </a:prstGeom>
          <a:noFill/>
          <a:ln w="0">
            <a:noFill/>
          </a:ln>
        </p:spPr>
        <p:txBody>
          <a:bodyPr lIns="0" tIns="0" rIns="0" bIns="0" anchor="b">
            <a:noAutofit/>
          </a:bodyPr>
          <a:lstStyle/>
          <a:p>
            <a:r>
              <a:rPr lang="es-ES" sz="1400" b="0" strike="noStrike" spc="-1">
                <a:latin typeface="Times New Roman"/>
              </a:rPr>
              <a:t>&lt;footer&gt;</a:t>
            </a:r>
          </a:p>
        </p:txBody>
      </p:sp>
      <p:sp>
        <p:nvSpPr>
          <p:cNvPr id="41" name="PlaceHolder 6"/>
          <p:cNvSpPr>
            <a:spLocks noGrp="1"/>
          </p:cNvSpPr>
          <p:nvPr>
            <p:ph type="sldNum"/>
          </p:nvPr>
        </p:nvSpPr>
        <p:spPr>
          <a:xfrm>
            <a:off x="4278960" y="10157400"/>
            <a:ext cx="3280680" cy="534240"/>
          </a:xfrm>
          <a:prstGeom prst="rect">
            <a:avLst/>
          </a:prstGeom>
          <a:noFill/>
          <a:ln w="0">
            <a:noFill/>
          </a:ln>
        </p:spPr>
        <p:txBody>
          <a:bodyPr lIns="0" tIns="0" rIns="0" bIns="0" anchor="b">
            <a:noAutofit/>
          </a:bodyPr>
          <a:lstStyle/>
          <a:p>
            <a:pPr algn="r"/>
            <a:fld id="{C429C90A-9AA1-4B06-8263-8137C2FE714A}" type="slidenum">
              <a:rPr lang="es-ES" sz="1400" b="0" strike="noStrike" spc="-1">
                <a:latin typeface="Times New Roman"/>
              </a:rPr>
              <a:t>‹Nº›</a:t>
            </a:fld>
            <a:endParaRPr lang="es-E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noRot="1" noChangeAspect="1"/>
          </p:cNvSpPr>
          <p:nvPr>
            <p:ph type="sldImg"/>
          </p:nvPr>
        </p:nvSpPr>
        <p:spPr>
          <a:xfrm>
            <a:off x="2143125" y="685800"/>
            <a:ext cx="2570163" cy="3427413"/>
          </a:xfrm>
          <a:prstGeom prst="rect">
            <a:avLst/>
          </a:prstGeom>
          <a:ln w="0">
            <a:noFill/>
          </a:ln>
        </p:spPr>
      </p:sp>
      <p:sp>
        <p:nvSpPr>
          <p:cNvPr id="78" name="PlaceHolder 2"/>
          <p:cNvSpPr>
            <a:spLocks noGrp="1"/>
          </p:cNvSpPr>
          <p:nvPr>
            <p:ph type="body"/>
          </p:nvPr>
        </p:nvSpPr>
        <p:spPr>
          <a:xfrm>
            <a:off x="685800" y="4343400"/>
            <a:ext cx="5484960" cy="4113360"/>
          </a:xfrm>
          <a:prstGeom prst="rect">
            <a:avLst/>
          </a:prstGeom>
          <a:noFill/>
          <a:ln w="0">
            <a:noFill/>
          </a:ln>
        </p:spPr>
        <p:txBody>
          <a:bodyPr lIns="0" tIns="0" rIns="0" bIns="0" anchor="t">
            <a:noAutofit/>
          </a:bodyPr>
          <a:lstStyle/>
          <a:p>
            <a:endParaRPr lang="es-ES" sz="2000" b="0" strike="noStrike" spc="-1">
              <a:latin typeface="Arial"/>
            </a:endParaRPr>
          </a:p>
        </p:txBody>
      </p:sp>
      <p:sp>
        <p:nvSpPr>
          <p:cNvPr id="79" name="PlaceHolder 3"/>
          <p:cNvSpPr>
            <a:spLocks noGrp="1"/>
          </p:cNvSpPr>
          <p:nvPr>
            <p:ph type="sldNum"/>
          </p:nvPr>
        </p:nvSpPr>
        <p:spPr>
          <a:xfrm>
            <a:off x="3884760" y="8685360"/>
            <a:ext cx="2970360" cy="455760"/>
          </a:xfrm>
          <a:prstGeom prst="rect">
            <a:avLst/>
          </a:prstGeom>
          <a:noFill/>
          <a:ln w="0">
            <a:noFill/>
          </a:ln>
        </p:spPr>
        <p:txBody>
          <a:bodyPr lIns="0" tIns="0" rIns="0" bIns="0" anchor="b">
            <a:noAutofit/>
          </a:bodyPr>
          <a:lstStyle/>
          <a:p>
            <a:pPr algn="r">
              <a:lnSpc>
                <a:spcPct val="100000"/>
              </a:lnSpc>
            </a:pPr>
            <a:fld id="{A84014AA-5684-40DF-B730-4A784EF27EDF}" type="slidenum">
              <a:rPr lang="es-PE" sz="1200" b="0" strike="noStrike" spc="-1">
                <a:solidFill>
                  <a:srgbClr val="000000"/>
                </a:solidFill>
                <a:latin typeface="+mn-lt"/>
                <a:ea typeface="+mn-ea"/>
              </a:rPr>
              <a:t>1</a:t>
            </a:fld>
            <a:endParaRPr lang="es-ES"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22" name="PlaceHolder 2"/>
          <p:cNvSpPr>
            <a:spLocks noGrp="1"/>
          </p:cNvSpPr>
          <p:nvPr>
            <p:ph/>
          </p:nvPr>
        </p:nvSpPr>
        <p:spPr>
          <a:xfrm>
            <a:off x="1620000" y="10109880"/>
            <a:ext cx="2916288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23" name="PlaceHolder 3"/>
          <p:cNvSpPr>
            <a:spLocks noGrp="1"/>
          </p:cNvSpPr>
          <p:nvPr>
            <p:ph/>
          </p:nvPr>
        </p:nvSpPr>
        <p:spPr>
          <a:xfrm>
            <a:off x="1620000" y="23198400"/>
            <a:ext cx="29162880" cy="119527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25" name="PlaceHolder 2"/>
          <p:cNvSpPr>
            <a:spLocks noGrp="1"/>
          </p:cNvSpPr>
          <p:nvPr>
            <p:ph/>
          </p:nvPr>
        </p:nvSpPr>
        <p:spPr>
          <a:xfrm>
            <a:off x="1620000" y="1010988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26" name="PlaceHolder 3"/>
          <p:cNvSpPr>
            <a:spLocks noGrp="1"/>
          </p:cNvSpPr>
          <p:nvPr>
            <p:ph/>
          </p:nvPr>
        </p:nvSpPr>
        <p:spPr>
          <a:xfrm>
            <a:off x="16563240" y="1010988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27" name="PlaceHolder 4"/>
          <p:cNvSpPr>
            <a:spLocks noGrp="1"/>
          </p:cNvSpPr>
          <p:nvPr>
            <p:ph/>
          </p:nvPr>
        </p:nvSpPr>
        <p:spPr>
          <a:xfrm>
            <a:off x="1620000" y="2319840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28" name="PlaceHolder 5"/>
          <p:cNvSpPr>
            <a:spLocks noGrp="1"/>
          </p:cNvSpPr>
          <p:nvPr>
            <p:ph/>
          </p:nvPr>
        </p:nvSpPr>
        <p:spPr>
          <a:xfrm>
            <a:off x="16563240" y="2319840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30" name="PlaceHolder 2"/>
          <p:cNvSpPr>
            <a:spLocks noGrp="1"/>
          </p:cNvSpPr>
          <p:nvPr>
            <p:ph/>
          </p:nvPr>
        </p:nvSpPr>
        <p:spPr>
          <a:xfrm>
            <a:off x="1620000" y="10109880"/>
            <a:ext cx="939024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31" name="PlaceHolder 3"/>
          <p:cNvSpPr>
            <a:spLocks noGrp="1"/>
          </p:cNvSpPr>
          <p:nvPr>
            <p:ph/>
          </p:nvPr>
        </p:nvSpPr>
        <p:spPr>
          <a:xfrm>
            <a:off x="11480040" y="10109880"/>
            <a:ext cx="939024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32" name="PlaceHolder 4"/>
          <p:cNvSpPr>
            <a:spLocks noGrp="1"/>
          </p:cNvSpPr>
          <p:nvPr>
            <p:ph/>
          </p:nvPr>
        </p:nvSpPr>
        <p:spPr>
          <a:xfrm>
            <a:off x="21340440" y="10109880"/>
            <a:ext cx="939024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33" name="PlaceHolder 5"/>
          <p:cNvSpPr>
            <a:spLocks noGrp="1"/>
          </p:cNvSpPr>
          <p:nvPr>
            <p:ph/>
          </p:nvPr>
        </p:nvSpPr>
        <p:spPr>
          <a:xfrm>
            <a:off x="1620000" y="23198400"/>
            <a:ext cx="939024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34" name="PlaceHolder 6"/>
          <p:cNvSpPr>
            <a:spLocks noGrp="1"/>
          </p:cNvSpPr>
          <p:nvPr>
            <p:ph/>
          </p:nvPr>
        </p:nvSpPr>
        <p:spPr>
          <a:xfrm>
            <a:off x="11480040" y="23198400"/>
            <a:ext cx="939024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35" name="PlaceHolder 7"/>
          <p:cNvSpPr>
            <a:spLocks noGrp="1"/>
          </p:cNvSpPr>
          <p:nvPr>
            <p:ph/>
          </p:nvPr>
        </p:nvSpPr>
        <p:spPr>
          <a:xfrm>
            <a:off x="21340440" y="23198400"/>
            <a:ext cx="9390240" cy="119527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3" name="PlaceHolder 2"/>
          <p:cNvSpPr>
            <a:spLocks noGrp="1"/>
          </p:cNvSpPr>
          <p:nvPr>
            <p:ph type="subTitle"/>
          </p:nvPr>
        </p:nvSpPr>
        <p:spPr>
          <a:xfrm>
            <a:off x="1620000" y="10109880"/>
            <a:ext cx="29162880" cy="250585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3" name="PlaceHolder 2"/>
          <p:cNvSpPr>
            <a:spLocks noGrp="1"/>
          </p:cNvSpPr>
          <p:nvPr>
            <p:ph/>
          </p:nvPr>
        </p:nvSpPr>
        <p:spPr>
          <a:xfrm>
            <a:off x="1620000" y="10109880"/>
            <a:ext cx="29162880" cy="250585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5" name="PlaceHolder 2"/>
          <p:cNvSpPr>
            <a:spLocks noGrp="1"/>
          </p:cNvSpPr>
          <p:nvPr>
            <p:ph/>
          </p:nvPr>
        </p:nvSpPr>
        <p:spPr>
          <a:xfrm>
            <a:off x="1620000" y="10109880"/>
            <a:ext cx="14231160" cy="250585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6" name="PlaceHolder 3"/>
          <p:cNvSpPr>
            <a:spLocks noGrp="1"/>
          </p:cNvSpPr>
          <p:nvPr>
            <p:ph/>
          </p:nvPr>
        </p:nvSpPr>
        <p:spPr>
          <a:xfrm>
            <a:off x="16563240" y="10109880"/>
            <a:ext cx="14231160" cy="250585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 name="PlaceHolder 1"/>
          <p:cNvSpPr>
            <a:spLocks noGrp="1"/>
          </p:cNvSpPr>
          <p:nvPr>
            <p:ph type="subTitle"/>
          </p:nvPr>
        </p:nvSpPr>
        <p:spPr>
          <a:xfrm>
            <a:off x="1620000" y="1723680"/>
            <a:ext cx="29162880" cy="334447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10" name="PlaceHolder 2"/>
          <p:cNvSpPr>
            <a:spLocks noGrp="1"/>
          </p:cNvSpPr>
          <p:nvPr>
            <p:ph/>
          </p:nvPr>
        </p:nvSpPr>
        <p:spPr>
          <a:xfrm>
            <a:off x="1620000" y="1010988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11" name="PlaceHolder 3"/>
          <p:cNvSpPr>
            <a:spLocks noGrp="1"/>
          </p:cNvSpPr>
          <p:nvPr>
            <p:ph/>
          </p:nvPr>
        </p:nvSpPr>
        <p:spPr>
          <a:xfrm>
            <a:off x="16563240" y="10109880"/>
            <a:ext cx="14231160" cy="250585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12" name="PlaceHolder 4"/>
          <p:cNvSpPr>
            <a:spLocks noGrp="1"/>
          </p:cNvSpPr>
          <p:nvPr>
            <p:ph/>
          </p:nvPr>
        </p:nvSpPr>
        <p:spPr>
          <a:xfrm>
            <a:off x="1620000" y="2319840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14" name="PlaceHolder 2"/>
          <p:cNvSpPr>
            <a:spLocks noGrp="1"/>
          </p:cNvSpPr>
          <p:nvPr>
            <p:ph/>
          </p:nvPr>
        </p:nvSpPr>
        <p:spPr>
          <a:xfrm>
            <a:off x="1620000" y="10109880"/>
            <a:ext cx="14231160" cy="250585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15" name="PlaceHolder 3"/>
          <p:cNvSpPr>
            <a:spLocks noGrp="1"/>
          </p:cNvSpPr>
          <p:nvPr>
            <p:ph/>
          </p:nvPr>
        </p:nvSpPr>
        <p:spPr>
          <a:xfrm>
            <a:off x="16563240" y="1010988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16" name="PlaceHolder 4"/>
          <p:cNvSpPr>
            <a:spLocks noGrp="1"/>
          </p:cNvSpPr>
          <p:nvPr>
            <p:ph/>
          </p:nvPr>
        </p:nvSpPr>
        <p:spPr>
          <a:xfrm>
            <a:off x="16563240" y="2319840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620000" y="1723680"/>
            <a:ext cx="29162880" cy="7214760"/>
          </a:xfrm>
          <a:prstGeom prst="rect">
            <a:avLst/>
          </a:prstGeom>
          <a:noFill/>
          <a:ln w="0">
            <a:noFill/>
          </a:ln>
        </p:spPr>
        <p:txBody>
          <a:bodyPr lIns="0" tIns="0" rIns="0" bIns="0" anchor="ctr">
            <a:noAutofit/>
          </a:bodyPr>
          <a:lstStyle/>
          <a:p>
            <a:pPr algn="ctr"/>
            <a:endParaRPr lang="es-ES" sz="4400" b="0" strike="noStrike" spc="-1">
              <a:latin typeface="Arial"/>
            </a:endParaRPr>
          </a:p>
        </p:txBody>
      </p:sp>
      <p:sp>
        <p:nvSpPr>
          <p:cNvPr id="18" name="PlaceHolder 2"/>
          <p:cNvSpPr>
            <a:spLocks noGrp="1"/>
          </p:cNvSpPr>
          <p:nvPr>
            <p:ph/>
          </p:nvPr>
        </p:nvSpPr>
        <p:spPr>
          <a:xfrm>
            <a:off x="1620000" y="1010988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19" name="PlaceHolder 3"/>
          <p:cNvSpPr>
            <a:spLocks noGrp="1"/>
          </p:cNvSpPr>
          <p:nvPr>
            <p:ph/>
          </p:nvPr>
        </p:nvSpPr>
        <p:spPr>
          <a:xfrm>
            <a:off x="16563240" y="10109880"/>
            <a:ext cx="14231160" cy="11952720"/>
          </a:xfrm>
          <a:prstGeom prst="rect">
            <a:avLst/>
          </a:prstGeom>
          <a:noFill/>
          <a:ln w="0">
            <a:noFill/>
          </a:ln>
        </p:spPr>
        <p:txBody>
          <a:bodyPr lIns="0" tIns="0" rIns="0" bIns="0" anchor="t">
            <a:normAutofit/>
          </a:bodyPr>
          <a:lstStyle/>
          <a:p>
            <a:endParaRPr lang="es-ES" sz="3200" b="0" strike="noStrike" spc="-1">
              <a:latin typeface="Arial"/>
            </a:endParaRPr>
          </a:p>
        </p:txBody>
      </p:sp>
      <p:sp>
        <p:nvSpPr>
          <p:cNvPr id="20" name="PlaceHolder 4"/>
          <p:cNvSpPr>
            <a:spLocks noGrp="1"/>
          </p:cNvSpPr>
          <p:nvPr>
            <p:ph/>
          </p:nvPr>
        </p:nvSpPr>
        <p:spPr>
          <a:xfrm>
            <a:off x="1620000" y="23198400"/>
            <a:ext cx="29162880" cy="11952720"/>
          </a:xfrm>
          <a:prstGeom prst="rect">
            <a:avLst/>
          </a:prstGeom>
          <a:noFill/>
          <a:ln w="0">
            <a:noFill/>
          </a:ln>
        </p:spPr>
        <p:txBody>
          <a:bodyPr lIns="0" tIns="0" rIns="0" bIns="0" anchor="t">
            <a:normAutofit/>
          </a:bodyPr>
          <a:lstStyle/>
          <a:p>
            <a:endParaRPr lang="es-E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f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fif"/><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2" name="42 Rectángulo redondeado"/>
          <p:cNvSpPr/>
          <p:nvPr/>
        </p:nvSpPr>
        <p:spPr>
          <a:xfrm>
            <a:off x="1008360" y="648000"/>
            <a:ext cx="30385800" cy="46072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43" name="3 CuadroTexto"/>
          <p:cNvSpPr/>
          <p:nvPr/>
        </p:nvSpPr>
        <p:spPr>
          <a:xfrm>
            <a:off x="4618080" y="793080"/>
            <a:ext cx="22920840" cy="449208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s-ES" sz="5400" b="1" strike="noStrike" spc="-1" dirty="0">
                <a:solidFill>
                  <a:srgbClr val="142F4B"/>
                </a:solidFill>
                <a:latin typeface="Century Schoolbook"/>
                <a:ea typeface="SimSun-ExtB"/>
              </a:rPr>
              <a:t>XXV  MEETING OF PHYSICS</a:t>
            </a:r>
            <a:endParaRPr lang="es-ES" sz="5400" b="0" strike="noStrike" spc="-1" dirty="0">
              <a:latin typeface="Arial"/>
            </a:endParaRPr>
          </a:p>
          <a:p>
            <a:pPr algn="ctr">
              <a:lnSpc>
                <a:spcPct val="100000"/>
              </a:lnSpc>
            </a:pPr>
            <a:r>
              <a:rPr lang="es-ES" sz="4800" b="1" strike="noStrike" spc="-1" dirty="0" smtClean="0">
                <a:solidFill>
                  <a:srgbClr val="000000"/>
                </a:solidFill>
                <a:latin typeface="Calibri"/>
                <a:ea typeface="Anton"/>
              </a:rPr>
              <a:t>De los Satélites al Mapa: Cómo la Geodesia Espacial Construye el Marco de Referencia Terrestre</a:t>
            </a:r>
          </a:p>
          <a:p>
            <a:pPr algn="ctr">
              <a:lnSpc>
                <a:spcPct val="100000"/>
              </a:lnSpc>
            </a:pPr>
            <a:r>
              <a:rPr lang="es-PE" sz="3200" b="1" i="1" strike="noStrike" spc="-1" dirty="0" smtClean="0">
                <a:solidFill>
                  <a:srgbClr val="000000"/>
                </a:solidFill>
                <a:latin typeface="Calibri"/>
                <a:ea typeface="Anton"/>
              </a:rPr>
              <a:t>Ponente/Autor primario:</a:t>
            </a:r>
          </a:p>
          <a:p>
            <a:pPr algn="ctr">
              <a:lnSpc>
                <a:spcPct val="100000"/>
              </a:lnSpc>
            </a:pPr>
            <a:r>
              <a:rPr lang="es-PE" sz="3600" b="1" i="1" strike="noStrike" spc="-1" dirty="0" smtClean="0">
                <a:solidFill>
                  <a:srgbClr val="000000"/>
                </a:solidFill>
                <a:latin typeface="Calibri"/>
                <a:ea typeface="Anton"/>
              </a:rPr>
              <a:t>Geom. </a:t>
            </a:r>
            <a:r>
              <a:rPr lang="es-PE" sz="3600" b="1" i="1" strike="noStrike" spc="-1" dirty="0" err="1" smtClean="0">
                <a:solidFill>
                  <a:srgbClr val="000000"/>
                </a:solidFill>
                <a:latin typeface="Calibri"/>
                <a:ea typeface="Anton"/>
              </a:rPr>
              <a:t>Felix</a:t>
            </a:r>
            <a:r>
              <a:rPr lang="es-PE" sz="3600" b="1" i="1" strike="noStrike" spc="-1" dirty="0" smtClean="0">
                <a:solidFill>
                  <a:srgbClr val="000000"/>
                </a:solidFill>
                <a:latin typeface="Calibri"/>
                <a:ea typeface="Anton"/>
              </a:rPr>
              <a:t> </a:t>
            </a:r>
            <a:r>
              <a:rPr lang="es-PE" sz="3600" b="1" i="1" strike="noStrike" spc="-1" dirty="0" err="1" smtClean="0">
                <a:solidFill>
                  <a:srgbClr val="000000"/>
                </a:solidFill>
                <a:latin typeface="Calibri"/>
                <a:ea typeface="Anton"/>
              </a:rPr>
              <a:t>Aldimar</a:t>
            </a:r>
            <a:r>
              <a:rPr lang="es-PE" sz="3600" b="1" i="1" strike="noStrike" spc="-1" dirty="0" smtClean="0">
                <a:solidFill>
                  <a:srgbClr val="000000"/>
                </a:solidFill>
                <a:latin typeface="Calibri"/>
                <a:ea typeface="Anton"/>
              </a:rPr>
              <a:t> </a:t>
            </a:r>
            <a:r>
              <a:rPr lang="es-PE" sz="3600" b="1" i="1" strike="noStrike" spc="-1" dirty="0" err="1" smtClean="0">
                <a:solidFill>
                  <a:srgbClr val="000000"/>
                </a:solidFill>
                <a:latin typeface="Calibri"/>
                <a:ea typeface="Anton"/>
              </a:rPr>
              <a:t>Aiguipa</a:t>
            </a:r>
            <a:r>
              <a:rPr lang="es-PE" sz="3600" b="1" i="1" strike="noStrike" spc="-1" dirty="0" smtClean="0">
                <a:solidFill>
                  <a:srgbClr val="000000"/>
                </a:solidFill>
                <a:latin typeface="Calibri"/>
                <a:ea typeface="Anton"/>
              </a:rPr>
              <a:t> Gonzales</a:t>
            </a:r>
          </a:p>
          <a:p>
            <a:pPr algn="ctr">
              <a:lnSpc>
                <a:spcPct val="100000"/>
              </a:lnSpc>
            </a:pPr>
            <a:r>
              <a:rPr lang="es-PE" sz="3200" b="1" i="1" strike="noStrike" spc="-1" dirty="0" smtClean="0">
                <a:solidFill>
                  <a:srgbClr val="000000"/>
                </a:solidFill>
                <a:latin typeface="Calibri"/>
                <a:ea typeface="Anton"/>
              </a:rPr>
              <a:t>Coautor: </a:t>
            </a:r>
            <a:r>
              <a:rPr lang="es-PE" sz="3200" b="0" i="1" strike="noStrike" spc="-1" dirty="0" err="1" smtClean="0">
                <a:solidFill>
                  <a:srgbClr val="000000"/>
                </a:solidFill>
                <a:latin typeface="Calibri"/>
                <a:ea typeface="Anton"/>
              </a:rPr>
              <a:t>Zayda</a:t>
            </a:r>
            <a:r>
              <a:rPr lang="es-PE" sz="3200" b="0" i="1" strike="noStrike" spc="-1" dirty="0" smtClean="0">
                <a:solidFill>
                  <a:srgbClr val="000000"/>
                </a:solidFill>
                <a:latin typeface="Calibri"/>
                <a:ea typeface="Anton"/>
              </a:rPr>
              <a:t> Gonzales </a:t>
            </a:r>
            <a:r>
              <a:rPr lang="es-PE" sz="3200" b="0" i="1" strike="noStrike" spc="-1" dirty="0" err="1" smtClean="0">
                <a:solidFill>
                  <a:srgbClr val="000000"/>
                </a:solidFill>
                <a:latin typeface="Calibri"/>
                <a:ea typeface="Anton"/>
              </a:rPr>
              <a:t>Taipe</a:t>
            </a:r>
            <a:endParaRPr lang="es-PE" sz="3200" b="0" i="1" strike="noStrike" spc="-1" dirty="0" smtClean="0">
              <a:solidFill>
                <a:srgbClr val="000000"/>
              </a:solidFill>
              <a:latin typeface="Calibri"/>
              <a:ea typeface="Anton"/>
            </a:endParaRPr>
          </a:p>
          <a:p>
            <a:pPr algn="ctr">
              <a:lnSpc>
                <a:spcPct val="100000"/>
              </a:lnSpc>
            </a:pPr>
            <a:r>
              <a:rPr lang="es-PE" sz="3600" b="1" i="1" strike="noStrike" spc="-1" dirty="0" smtClean="0">
                <a:solidFill>
                  <a:srgbClr val="000000"/>
                </a:solidFill>
                <a:latin typeface="Calibri"/>
                <a:ea typeface="Anton"/>
              </a:rPr>
              <a:t>XGEOSPACE TECHNOLOGY</a:t>
            </a:r>
            <a:r>
              <a:rPr lang="es-PE" sz="3200" b="0" i="1" strike="noStrike" spc="-1" dirty="0" smtClean="0">
                <a:solidFill>
                  <a:srgbClr val="000000"/>
                </a:solidFill>
                <a:latin typeface="Calibri"/>
                <a:ea typeface="Anton"/>
              </a:rPr>
              <a:t>, Facultad de Ciencias, UN (Lima, Perú)</a:t>
            </a:r>
            <a:endParaRPr lang="es-ES" sz="3200" b="0" strike="noStrike" spc="-1" dirty="0">
              <a:latin typeface="Arial"/>
            </a:endParaRPr>
          </a:p>
        </p:txBody>
      </p:sp>
      <p:sp>
        <p:nvSpPr>
          <p:cNvPr id="44" name="5 Rectángulo redondeado"/>
          <p:cNvSpPr/>
          <p:nvPr/>
        </p:nvSpPr>
        <p:spPr>
          <a:xfrm>
            <a:off x="936360" y="5328720"/>
            <a:ext cx="30385800" cy="4557600"/>
          </a:xfrm>
          <a:prstGeom prst="roundRect">
            <a:avLst>
              <a:gd name="adj" fmla="val 12784"/>
            </a:avLst>
          </a:prstGeom>
          <a:solidFill>
            <a:srgbClr val="FFFFD7"/>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46" name="4 CuadroTexto"/>
          <p:cNvSpPr/>
          <p:nvPr/>
        </p:nvSpPr>
        <p:spPr>
          <a:xfrm>
            <a:off x="1320120" y="5210640"/>
            <a:ext cx="29762280" cy="481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15000"/>
              </a:lnSpc>
              <a:spcAft>
                <a:spcPts val="1001"/>
              </a:spcAft>
            </a:pPr>
            <a:r>
              <a:rPr lang="en-US" sz="4400" b="1" i="1" strike="noStrike" spc="-1" dirty="0" err="1">
                <a:solidFill>
                  <a:srgbClr val="000000"/>
                </a:solidFill>
                <a:latin typeface="Calibri"/>
                <a:ea typeface="Calibri"/>
              </a:rPr>
              <a:t>Resumen</a:t>
            </a:r>
            <a:endParaRPr lang="es-ES" sz="4400" b="0" strike="noStrike" spc="-1" dirty="0">
              <a:latin typeface="Arial"/>
            </a:endParaRPr>
          </a:p>
          <a:p>
            <a:pPr algn="just">
              <a:lnSpc>
                <a:spcPct val="100000"/>
              </a:lnSpc>
            </a:pPr>
            <a:r>
              <a:rPr lang="es-ES" sz="3200" b="0" i="1" strike="noStrike" spc="-1" dirty="0" smtClean="0">
                <a:solidFill>
                  <a:srgbClr val="000000"/>
                </a:solidFill>
                <a:latin typeface="Calibri"/>
                <a:ea typeface="Calibri"/>
              </a:rPr>
              <a:t>La geodesia espacial constituye el puente fundamental entre la física aplicada y la geomática moderna. Para representar la Tierra de manera precisa en un entorno dinámico y en constante deformación, la cartografía requiere un sistema de coordenadas global y estable. Este trabajo expone cómo las técnicas de geodesia espacial —como GNSS, telemetría láser a satélites (SLR) y la </a:t>
            </a:r>
            <a:r>
              <a:rPr lang="es-ES" sz="3200" b="0" i="1" strike="noStrike" spc="-1" dirty="0" err="1" smtClean="0">
                <a:solidFill>
                  <a:srgbClr val="000000"/>
                </a:solidFill>
                <a:latin typeface="Calibri"/>
                <a:ea typeface="Calibri"/>
              </a:rPr>
              <a:t>interferometría</a:t>
            </a:r>
            <a:r>
              <a:rPr lang="es-ES" sz="3200" b="0" i="1" strike="noStrike" spc="-1" dirty="0" smtClean="0">
                <a:solidFill>
                  <a:srgbClr val="000000"/>
                </a:solidFill>
                <a:latin typeface="Calibri"/>
                <a:ea typeface="Calibri"/>
              </a:rPr>
              <a:t> de muy larga base (VLBI)— aprovechan principios físicos universales, tales como el tiempo de vuelo de la luz y la propagación de ondas electromagnéticas, para realizar mediciones de alta precisión desde el espacio. La integración de estas tecnologías permite definir el Marco Internacional de Referencia Terrestre (ITRF) y sus densificaciones regionales (como SIRGAS). Finalmente, se destaca el impacto directo de esta infraestructura física en las operaciones cotidianas de los Sistemas de Información Geográfica (SIG), la geodesia operativa y la cartografía de precisión.</a:t>
            </a:r>
            <a:endParaRPr lang="es-ES" sz="3200" b="0" strike="noStrike" spc="-1" dirty="0">
              <a:latin typeface="Arial"/>
            </a:endParaRPr>
          </a:p>
        </p:txBody>
      </p:sp>
      <p:sp>
        <p:nvSpPr>
          <p:cNvPr id="48" name="8 Rectángulo redondeado"/>
          <p:cNvSpPr/>
          <p:nvPr/>
        </p:nvSpPr>
        <p:spPr>
          <a:xfrm>
            <a:off x="1161000" y="22179780"/>
            <a:ext cx="12879360" cy="7399440"/>
          </a:xfrm>
          <a:prstGeom prst="roundRect">
            <a:avLst>
              <a:gd name="adj" fmla="val 16667"/>
            </a:avLst>
          </a:prstGeom>
          <a:solidFill>
            <a:srgbClr val="FFFFD7"/>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49" name="9 CuadroTexto"/>
          <p:cNvSpPr/>
          <p:nvPr/>
        </p:nvSpPr>
        <p:spPr>
          <a:xfrm>
            <a:off x="1728360" y="22307940"/>
            <a:ext cx="11833560" cy="76798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s-PE" sz="4400" b="1" i="1" spc="-1" dirty="0">
                <a:solidFill>
                  <a:srgbClr val="000000"/>
                </a:solidFill>
                <a:latin typeface="Calibri"/>
              </a:rPr>
              <a:t>INTRODUCCIÓN Y MARCO TEÓRICO</a:t>
            </a:r>
            <a:endParaRPr lang="es-ES" sz="4400" b="0" strike="noStrike" spc="-1" dirty="0">
              <a:latin typeface="Arial"/>
            </a:endParaRPr>
          </a:p>
        </p:txBody>
      </p:sp>
      <p:sp>
        <p:nvSpPr>
          <p:cNvPr id="50" name="14 Rectángulo redondeado"/>
          <p:cNvSpPr/>
          <p:nvPr/>
        </p:nvSpPr>
        <p:spPr>
          <a:xfrm>
            <a:off x="1096874" y="30069503"/>
            <a:ext cx="12879360" cy="9721645"/>
          </a:xfrm>
          <a:prstGeom prst="roundRect">
            <a:avLst>
              <a:gd name="adj" fmla="val 6066"/>
            </a:avLst>
          </a:prstGeom>
          <a:solidFill>
            <a:srgbClr val="FFFFD7"/>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51" name="16 Rectángulo redondeado"/>
          <p:cNvSpPr/>
          <p:nvPr/>
        </p:nvSpPr>
        <p:spPr>
          <a:xfrm>
            <a:off x="14473800" y="10130400"/>
            <a:ext cx="16920360" cy="24904080"/>
          </a:xfrm>
          <a:prstGeom prst="roundRect">
            <a:avLst>
              <a:gd name="adj" fmla="val 4166"/>
            </a:avLst>
          </a:prstGeom>
          <a:solidFill>
            <a:srgbClr val="FFFFD7"/>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52" name="19 CuadroTexto"/>
          <p:cNvSpPr/>
          <p:nvPr/>
        </p:nvSpPr>
        <p:spPr>
          <a:xfrm>
            <a:off x="16063451" y="10420140"/>
            <a:ext cx="12870600"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pPr>
            <a:r>
              <a:rPr lang="es-PE" sz="3600" b="1" i="1" strike="noStrike" spc="-1" dirty="0" smtClean="0">
                <a:solidFill>
                  <a:srgbClr val="000000"/>
                </a:solidFill>
                <a:latin typeface="Calibri"/>
                <a:ea typeface="DejaVu Sans"/>
              </a:rPr>
              <a:t>FLUJO DE TRABAJO PARA GENERAR CARTOGRAFIA SATELITAL</a:t>
            </a:r>
            <a:endParaRPr lang="es-ES" sz="3600" b="0" strike="noStrike" spc="-1" dirty="0">
              <a:latin typeface="Arial"/>
            </a:endParaRPr>
          </a:p>
        </p:txBody>
      </p:sp>
      <p:sp>
        <p:nvSpPr>
          <p:cNvPr id="53" name="25 Rectángulo redondeado"/>
          <p:cNvSpPr/>
          <p:nvPr/>
        </p:nvSpPr>
        <p:spPr>
          <a:xfrm>
            <a:off x="14401800" y="35242200"/>
            <a:ext cx="17352360" cy="4460458"/>
          </a:xfrm>
          <a:prstGeom prst="roundRect">
            <a:avLst>
              <a:gd name="adj" fmla="val 10955"/>
            </a:avLst>
          </a:prstGeom>
          <a:solidFill>
            <a:srgbClr val="FFFFD7"/>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54" name="26 CuadroTexto"/>
          <p:cNvSpPr/>
          <p:nvPr/>
        </p:nvSpPr>
        <p:spPr>
          <a:xfrm>
            <a:off x="14778291" y="35258307"/>
            <a:ext cx="16704360" cy="439975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s-PE" sz="2800" b="1" i="1" strike="noStrike" spc="-1" dirty="0">
                <a:solidFill>
                  <a:srgbClr val="000000"/>
                </a:solidFill>
                <a:latin typeface="Calibri"/>
                <a:ea typeface="DejaVu Sans"/>
              </a:rPr>
              <a:t>  </a:t>
            </a:r>
            <a:r>
              <a:rPr lang="es-PE" sz="4000" b="1" i="1" strike="noStrike" spc="-1" dirty="0">
                <a:solidFill>
                  <a:srgbClr val="000000"/>
                </a:solidFill>
                <a:latin typeface="Calibri"/>
                <a:ea typeface="DejaVu Sans"/>
              </a:rPr>
              <a:t>Conclusiones:</a:t>
            </a:r>
            <a:endParaRPr lang="es-ES" sz="4000" b="0" strike="noStrike" spc="-1" dirty="0">
              <a:latin typeface="Arial"/>
            </a:endParaRPr>
          </a:p>
          <a:p>
            <a:pPr marL="457200" indent="-457200" algn="just">
              <a:lnSpc>
                <a:spcPct val="100000"/>
              </a:lnSpc>
              <a:buClr>
                <a:srgbClr val="10243E"/>
              </a:buClr>
              <a:buFont typeface="Wingdings" charset="2"/>
              <a:buChar char=""/>
            </a:pPr>
            <a:r>
              <a:rPr lang="es-ES" sz="2400" b="1" spc="-1" dirty="0">
                <a:solidFill>
                  <a:srgbClr val="10243E"/>
                </a:solidFill>
                <a:latin typeface="Calibri"/>
              </a:rPr>
              <a:t>Fundamentación Física de la Cartografía: La cartografía moderna no es una representación geométrica estática, sino la modelación matemática de un planeta dinámico respaldada por principios de la física de ondas y la mecánica celeste.</a:t>
            </a:r>
          </a:p>
          <a:p>
            <a:pPr marL="457200" indent="-457200" algn="just">
              <a:lnSpc>
                <a:spcPct val="100000"/>
              </a:lnSpc>
              <a:buClr>
                <a:srgbClr val="10243E"/>
              </a:buClr>
              <a:buFont typeface="Wingdings" charset="2"/>
              <a:buChar char=""/>
            </a:pPr>
            <a:endParaRPr lang="es-ES" sz="2400" b="1" spc="-1" dirty="0">
              <a:solidFill>
                <a:srgbClr val="10243E"/>
              </a:solidFill>
              <a:latin typeface="Calibri"/>
            </a:endParaRPr>
          </a:p>
          <a:p>
            <a:pPr marL="457200" indent="-457200" algn="just">
              <a:lnSpc>
                <a:spcPct val="100000"/>
              </a:lnSpc>
              <a:buClr>
                <a:srgbClr val="10243E"/>
              </a:buClr>
              <a:buFont typeface="Wingdings" charset="2"/>
              <a:buChar char=""/>
            </a:pPr>
            <a:r>
              <a:rPr lang="es-ES" sz="2400" b="1" spc="-1" dirty="0">
                <a:solidFill>
                  <a:srgbClr val="10243E"/>
                </a:solidFill>
                <a:latin typeface="Calibri"/>
              </a:rPr>
              <a:t>Sinergia </a:t>
            </a:r>
            <a:r>
              <a:rPr lang="es-ES" sz="2400" b="1" spc="-1" dirty="0" err="1">
                <a:solidFill>
                  <a:srgbClr val="10243E"/>
                </a:solidFill>
                <a:latin typeface="Calibri"/>
              </a:rPr>
              <a:t>Multitécnica</a:t>
            </a:r>
            <a:r>
              <a:rPr lang="es-ES" sz="2400" b="1" spc="-1" dirty="0">
                <a:solidFill>
                  <a:srgbClr val="10243E"/>
                </a:solidFill>
                <a:latin typeface="Calibri"/>
              </a:rPr>
              <a:t> Indispensable: Ninguna técnica espacial por sí sola es suficiente para definir el ITRF. La combinación de la sensibilidad del </a:t>
            </a:r>
            <a:r>
              <a:rPr lang="es-ES" sz="2400" b="1" spc="-1" dirty="0" err="1">
                <a:solidFill>
                  <a:srgbClr val="10243E"/>
                </a:solidFill>
                <a:latin typeface="Calibri"/>
              </a:rPr>
              <a:t>geocentro</a:t>
            </a:r>
            <a:r>
              <a:rPr lang="es-ES" sz="2400" b="1" spc="-1" dirty="0">
                <a:solidFill>
                  <a:srgbClr val="10243E"/>
                </a:solidFill>
                <a:latin typeface="Calibri"/>
              </a:rPr>
              <a:t> (SLR), la orientación inercial (VLBI) y la alta cobertura geográfica (GNSS) asegura un marco geodésico global de alta precisión.</a:t>
            </a:r>
          </a:p>
          <a:p>
            <a:pPr marL="457200" indent="-457200" algn="just">
              <a:lnSpc>
                <a:spcPct val="100000"/>
              </a:lnSpc>
              <a:buClr>
                <a:srgbClr val="10243E"/>
              </a:buClr>
              <a:buFont typeface="Wingdings" charset="2"/>
              <a:buChar char=""/>
            </a:pPr>
            <a:endParaRPr lang="es-ES" sz="2400" b="1" spc="-1" dirty="0">
              <a:solidFill>
                <a:srgbClr val="10243E"/>
              </a:solidFill>
              <a:latin typeface="Calibri"/>
            </a:endParaRPr>
          </a:p>
          <a:p>
            <a:pPr marL="457200" indent="-457200" algn="just">
              <a:lnSpc>
                <a:spcPct val="100000"/>
              </a:lnSpc>
              <a:buClr>
                <a:srgbClr val="10243E"/>
              </a:buClr>
              <a:buFont typeface="Wingdings" charset="2"/>
              <a:buChar char=""/>
            </a:pPr>
            <a:r>
              <a:rPr lang="es-ES" sz="2400" b="1" spc="-1" dirty="0">
                <a:solidFill>
                  <a:srgbClr val="10243E"/>
                </a:solidFill>
                <a:latin typeface="Calibri"/>
              </a:rPr>
              <a:t>Impacto en la </a:t>
            </a:r>
            <a:r>
              <a:rPr lang="es-ES" sz="2400" b="1" spc="-1" dirty="0" err="1">
                <a:solidFill>
                  <a:srgbClr val="10243E"/>
                </a:solidFill>
                <a:latin typeface="Calibri"/>
              </a:rPr>
              <a:t>Geoinformación</a:t>
            </a:r>
            <a:r>
              <a:rPr lang="es-ES" sz="2400" b="1" spc="-1" dirty="0">
                <a:solidFill>
                  <a:srgbClr val="10243E"/>
                </a:solidFill>
                <a:latin typeface="Calibri"/>
              </a:rPr>
              <a:t> y SIG: La densificación regional (SIRGAS) transfiere la alta precisión geodésica a las aplicaciones del día a día, garantizando la interoperabilidad espacial en catastro, ingeniería de precisión y análisis en Sistemas de Información Geográfica (SIG).</a:t>
            </a:r>
            <a:r>
              <a:rPr lang="es-MX" sz="2400" b="1" strike="noStrike" spc="-1" dirty="0" smtClean="0">
                <a:solidFill>
                  <a:srgbClr val="000000"/>
                </a:solidFill>
                <a:latin typeface="Calibri"/>
                <a:ea typeface="DejaVu Sans"/>
              </a:rPr>
              <a:t>.</a:t>
            </a:r>
            <a:endParaRPr lang="es-ES" sz="2400" b="0" strike="noStrike" spc="-1" dirty="0">
              <a:latin typeface="Arial"/>
            </a:endParaRPr>
          </a:p>
        </p:txBody>
      </p:sp>
      <p:sp>
        <p:nvSpPr>
          <p:cNvPr id="55" name="40 Rectángulo redondeado"/>
          <p:cNvSpPr/>
          <p:nvPr/>
        </p:nvSpPr>
        <p:spPr>
          <a:xfrm>
            <a:off x="936360" y="39909135"/>
            <a:ext cx="30818160" cy="3067665"/>
          </a:xfrm>
          <a:prstGeom prst="roundRect">
            <a:avLst>
              <a:gd name="adj" fmla="val 13475"/>
            </a:avLst>
          </a:prstGeom>
          <a:solidFill>
            <a:srgbClr val="FFFFD7"/>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56" name="10 CuadroTexto"/>
          <p:cNvSpPr/>
          <p:nvPr/>
        </p:nvSpPr>
        <p:spPr>
          <a:xfrm>
            <a:off x="1046496" y="40519138"/>
            <a:ext cx="22904884" cy="230687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457200" indent="-457200" algn="just">
              <a:lnSpc>
                <a:spcPct val="100000"/>
              </a:lnSpc>
              <a:buClr>
                <a:srgbClr val="000000"/>
              </a:buClr>
              <a:buFont typeface="StarSymbol"/>
              <a:buAutoNum type="arabicPeriod"/>
            </a:pPr>
            <a:r>
              <a:rPr lang="es-PE" sz="2400" b="1" spc="-1" dirty="0" err="1">
                <a:solidFill>
                  <a:srgbClr val="10243E"/>
                </a:solidFill>
                <a:latin typeface="Calibri"/>
              </a:rPr>
              <a:t>Altamimi</a:t>
            </a:r>
            <a:r>
              <a:rPr lang="es-PE" sz="2400" b="1" spc="-1" dirty="0">
                <a:solidFill>
                  <a:srgbClr val="10243E"/>
                </a:solidFill>
                <a:latin typeface="Calibri"/>
              </a:rPr>
              <a:t>, Z., </a:t>
            </a:r>
            <a:r>
              <a:rPr lang="es-PE" sz="2400" b="1" spc="-1" dirty="0" err="1">
                <a:solidFill>
                  <a:srgbClr val="10243E"/>
                </a:solidFill>
                <a:latin typeface="Calibri"/>
              </a:rPr>
              <a:t>Rebischung</a:t>
            </a:r>
            <a:r>
              <a:rPr lang="es-PE" sz="2400" b="1" spc="-1" dirty="0">
                <a:solidFill>
                  <a:srgbClr val="10243E"/>
                </a:solidFill>
                <a:latin typeface="Calibri"/>
              </a:rPr>
              <a:t>, P., </a:t>
            </a:r>
            <a:r>
              <a:rPr lang="es-PE" sz="2400" b="1" spc="-1" dirty="0" err="1">
                <a:solidFill>
                  <a:srgbClr val="10243E"/>
                </a:solidFill>
                <a:latin typeface="Calibri"/>
              </a:rPr>
              <a:t>Métivier</a:t>
            </a:r>
            <a:r>
              <a:rPr lang="es-PE" sz="2400" b="1" spc="-1" dirty="0">
                <a:solidFill>
                  <a:srgbClr val="10243E"/>
                </a:solidFill>
                <a:latin typeface="Calibri"/>
              </a:rPr>
              <a:t>, L., &amp; </a:t>
            </a:r>
            <a:r>
              <a:rPr lang="es-PE" sz="2400" b="1" spc="-1" dirty="0" err="1">
                <a:solidFill>
                  <a:srgbClr val="10243E"/>
                </a:solidFill>
                <a:latin typeface="Calibri"/>
              </a:rPr>
              <a:t>Collilieux</a:t>
            </a:r>
            <a:r>
              <a:rPr lang="es-PE" sz="2400" b="1" spc="-1" dirty="0">
                <a:solidFill>
                  <a:srgbClr val="10243E"/>
                </a:solidFill>
                <a:latin typeface="Calibri"/>
              </a:rPr>
              <a:t>, X. (2016). ITRF2014: A new </a:t>
            </a:r>
            <a:r>
              <a:rPr lang="es-PE" sz="2400" b="1" spc="-1" dirty="0" err="1">
                <a:solidFill>
                  <a:srgbClr val="10243E"/>
                </a:solidFill>
                <a:latin typeface="Calibri"/>
              </a:rPr>
              <a:t>release</a:t>
            </a:r>
            <a:r>
              <a:rPr lang="es-PE" sz="2400" b="1" spc="-1" dirty="0">
                <a:solidFill>
                  <a:srgbClr val="10243E"/>
                </a:solidFill>
                <a:latin typeface="Calibri"/>
              </a:rPr>
              <a:t> of </a:t>
            </a:r>
            <a:r>
              <a:rPr lang="es-PE" sz="2400" b="1" spc="-1" dirty="0" err="1">
                <a:solidFill>
                  <a:srgbClr val="10243E"/>
                </a:solidFill>
                <a:latin typeface="Calibri"/>
              </a:rPr>
              <a:t>the</a:t>
            </a:r>
            <a:r>
              <a:rPr lang="es-PE" sz="2400" b="1" spc="-1" dirty="0">
                <a:solidFill>
                  <a:srgbClr val="10243E"/>
                </a:solidFill>
                <a:latin typeface="Calibri"/>
              </a:rPr>
              <a:t> International </a:t>
            </a:r>
            <a:r>
              <a:rPr lang="es-PE" sz="2400" b="1" spc="-1" dirty="0" err="1">
                <a:solidFill>
                  <a:srgbClr val="10243E"/>
                </a:solidFill>
                <a:latin typeface="Calibri"/>
              </a:rPr>
              <a:t>Terrestrial</a:t>
            </a:r>
            <a:r>
              <a:rPr lang="es-PE" sz="2400" b="1" spc="-1" dirty="0">
                <a:solidFill>
                  <a:srgbClr val="10243E"/>
                </a:solidFill>
                <a:latin typeface="Calibri"/>
              </a:rPr>
              <a:t> Reference </a:t>
            </a:r>
            <a:r>
              <a:rPr lang="es-PE" sz="2400" b="1" spc="-1" dirty="0" err="1">
                <a:solidFill>
                  <a:srgbClr val="10243E"/>
                </a:solidFill>
                <a:latin typeface="Calibri"/>
              </a:rPr>
              <a:t>Frame</a:t>
            </a:r>
            <a:r>
              <a:rPr lang="es-PE" sz="2400" b="1" spc="-1" dirty="0">
                <a:solidFill>
                  <a:srgbClr val="10243E"/>
                </a:solidFill>
                <a:latin typeface="Calibri"/>
              </a:rPr>
              <a:t> </a:t>
            </a:r>
            <a:r>
              <a:rPr lang="es-PE" sz="2400" b="1" spc="-1" dirty="0" err="1">
                <a:solidFill>
                  <a:srgbClr val="10243E"/>
                </a:solidFill>
                <a:latin typeface="Calibri"/>
              </a:rPr>
              <a:t>modeling</a:t>
            </a:r>
            <a:r>
              <a:rPr lang="es-PE" sz="2400" b="1" spc="-1" dirty="0">
                <a:solidFill>
                  <a:srgbClr val="10243E"/>
                </a:solidFill>
                <a:latin typeface="Calibri"/>
              </a:rPr>
              <a:t> </a:t>
            </a:r>
            <a:r>
              <a:rPr lang="es-PE" sz="2400" b="1" spc="-1" dirty="0" err="1">
                <a:solidFill>
                  <a:srgbClr val="10243E"/>
                </a:solidFill>
                <a:latin typeface="Calibri"/>
              </a:rPr>
              <a:t>nonlinear</a:t>
            </a:r>
            <a:r>
              <a:rPr lang="es-PE" sz="2400" b="1" spc="-1" dirty="0">
                <a:solidFill>
                  <a:srgbClr val="10243E"/>
                </a:solidFill>
                <a:latin typeface="Calibri"/>
              </a:rPr>
              <a:t> </a:t>
            </a:r>
            <a:r>
              <a:rPr lang="es-PE" sz="2400" b="1" spc="-1" dirty="0" err="1">
                <a:solidFill>
                  <a:srgbClr val="10243E"/>
                </a:solidFill>
                <a:latin typeface="Calibri"/>
              </a:rPr>
              <a:t>station</a:t>
            </a:r>
            <a:r>
              <a:rPr lang="es-PE" sz="2400" b="1" spc="-1" dirty="0">
                <a:solidFill>
                  <a:srgbClr val="10243E"/>
                </a:solidFill>
                <a:latin typeface="Calibri"/>
              </a:rPr>
              <a:t> </a:t>
            </a:r>
            <a:r>
              <a:rPr lang="es-PE" sz="2400" b="1" spc="-1" dirty="0" err="1">
                <a:solidFill>
                  <a:srgbClr val="10243E"/>
                </a:solidFill>
                <a:latin typeface="Calibri"/>
              </a:rPr>
              <a:t>motions</a:t>
            </a:r>
            <a:r>
              <a:rPr lang="es-PE" sz="2400" b="1" spc="-1" dirty="0">
                <a:solidFill>
                  <a:srgbClr val="10243E"/>
                </a:solidFill>
                <a:latin typeface="Calibri"/>
              </a:rPr>
              <a:t>. </a:t>
            </a:r>
            <a:r>
              <a:rPr lang="es-PE" sz="2400" b="1" spc="-1" dirty="0" err="1">
                <a:solidFill>
                  <a:srgbClr val="10243E"/>
                </a:solidFill>
                <a:latin typeface="Calibri"/>
              </a:rPr>
              <a:t>Journal</a:t>
            </a:r>
            <a:r>
              <a:rPr lang="es-PE" sz="2400" b="1" spc="-1" dirty="0">
                <a:solidFill>
                  <a:srgbClr val="10243E"/>
                </a:solidFill>
                <a:latin typeface="Calibri"/>
              </a:rPr>
              <a:t> of </a:t>
            </a:r>
            <a:r>
              <a:rPr lang="es-PE" sz="2400" b="1" spc="-1" dirty="0" err="1">
                <a:solidFill>
                  <a:srgbClr val="10243E"/>
                </a:solidFill>
                <a:latin typeface="Calibri"/>
              </a:rPr>
              <a:t>Geophysical</a:t>
            </a:r>
            <a:r>
              <a:rPr lang="es-PE" sz="2400" b="1" spc="-1" dirty="0">
                <a:solidFill>
                  <a:srgbClr val="10243E"/>
                </a:solidFill>
                <a:latin typeface="Calibri"/>
              </a:rPr>
              <a:t> </a:t>
            </a:r>
            <a:r>
              <a:rPr lang="es-PE" sz="2400" b="1" spc="-1" dirty="0" err="1">
                <a:solidFill>
                  <a:srgbClr val="10243E"/>
                </a:solidFill>
                <a:latin typeface="Calibri"/>
              </a:rPr>
              <a:t>Research</a:t>
            </a:r>
            <a:r>
              <a:rPr lang="es-PE" sz="2400" b="1" spc="-1" dirty="0">
                <a:solidFill>
                  <a:srgbClr val="10243E"/>
                </a:solidFill>
                <a:latin typeface="Calibri"/>
              </a:rPr>
              <a:t>: Solid </a:t>
            </a:r>
            <a:r>
              <a:rPr lang="es-PE" sz="2400" b="1" spc="-1" dirty="0" err="1">
                <a:solidFill>
                  <a:srgbClr val="10243E"/>
                </a:solidFill>
                <a:latin typeface="Calibri"/>
              </a:rPr>
              <a:t>Earth</a:t>
            </a:r>
            <a:r>
              <a:rPr lang="es-PE" sz="2400" b="1" spc="-1" dirty="0">
                <a:solidFill>
                  <a:srgbClr val="10243E"/>
                </a:solidFill>
                <a:latin typeface="Calibri"/>
              </a:rPr>
              <a:t>, 121(8), 6109–6131</a:t>
            </a:r>
            <a:r>
              <a:rPr lang="es-PE" sz="2400" b="1" spc="-1" dirty="0" smtClean="0">
                <a:solidFill>
                  <a:srgbClr val="10243E"/>
                </a:solidFill>
                <a:latin typeface="Calibri"/>
              </a:rPr>
              <a:t>.</a:t>
            </a:r>
            <a:endParaRPr lang="es-PE" sz="2400" b="1" spc="-1" dirty="0">
              <a:solidFill>
                <a:srgbClr val="10243E"/>
              </a:solidFill>
              <a:latin typeface="Calibri"/>
            </a:endParaRPr>
          </a:p>
          <a:p>
            <a:pPr marL="457200" indent="-457200" algn="just">
              <a:lnSpc>
                <a:spcPct val="100000"/>
              </a:lnSpc>
              <a:buClr>
                <a:srgbClr val="000000"/>
              </a:buClr>
              <a:buFont typeface="StarSymbol"/>
              <a:buAutoNum type="arabicPeriod"/>
            </a:pPr>
            <a:r>
              <a:rPr lang="es-PE" sz="2400" b="1" spc="-1" dirty="0" err="1">
                <a:solidFill>
                  <a:srgbClr val="10243E"/>
                </a:solidFill>
                <a:latin typeface="Calibri"/>
              </a:rPr>
              <a:t>Drewes</a:t>
            </a:r>
            <a:r>
              <a:rPr lang="es-PE" sz="2400" b="1" spc="-1" dirty="0">
                <a:solidFill>
                  <a:srgbClr val="10243E"/>
                </a:solidFill>
                <a:latin typeface="Calibri"/>
              </a:rPr>
              <a:t>, H., &amp; Sánchez, L. (2017). </a:t>
            </a:r>
            <a:r>
              <a:rPr lang="es-PE" sz="2400" b="1" spc="-1" dirty="0" err="1">
                <a:solidFill>
                  <a:srgbClr val="10243E"/>
                </a:solidFill>
                <a:latin typeface="Calibri"/>
              </a:rPr>
              <a:t>The</a:t>
            </a:r>
            <a:r>
              <a:rPr lang="es-PE" sz="2400" b="1" spc="-1" dirty="0">
                <a:solidFill>
                  <a:srgbClr val="10243E"/>
                </a:solidFill>
                <a:latin typeface="Calibri"/>
              </a:rPr>
              <a:t> SIRGAS </a:t>
            </a:r>
            <a:r>
              <a:rPr lang="es-PE" sz="2400" b="1" spc="-1" dirty="0" err="1">
                <a:solidFill>
                  <a:srgbClr val="10243E"/>
                </a:solidFill>
                <a:latin typeface="Calibri"/>
              </a:rPr>
              <a:t>reference</a:t>
            </a:r>
            <a:r>
              <a:rPr lang="es-PE" sz="2400" b="1" spc="-1" dirty="0">
                <a:solidFill>
                  <a:srgbClr val="10243E"/>
                </a:solidFill>
                <a:latin typeface="Calibri"/>
              </a:rPr>
              <a:t> </a:t>
            </a:r>
            <a:r>
              <a:rPr lang="es-PE" sz="2400" b="1" spc="-1" dirty="0" err="1">
                <a:solidFill>
                  <a:srgbClr val="10243E"/>
                </a:solidFill>
                <a:latin typeface="Calibri"/>
              </a:rPr>
              <a:t>frame</a:t>
            </a:r>
            <a:r>
              <a:rPr lang="es-PE" sz="2400" b="1" spc="-1" dirty="0">
                <a:solidFill>
                  <a:srgbClr val="10243E"/>
                </a:solidFill>
                <a:latin typeface="Calibri"/>
              </a:rPr>
              <a:t>: Fundamental </a:t>
            </a:r>
            <a:r>
              <a:rPr lang="es-PE" sz="2400" b="1" spc="-1" dirty="0" err="1">
                <a:solidFill>
                  <a:srgbClr val="10243E"/>
                </a:solidFill>
                <a:latin typeface="Calibri"/>
              </a:rPr>
              <a:t>backbone</a:t>
            </a:r>
            <a:r>
              <a:rPr lang="es-PE" sz="2400" b="1" spc="-1" dirty="0">
                <a:solidFill>
                  <a:srgbClr val="10243E"/>
                </a:solidFill>
                <a:latin typeface="Calibri"/>
              </a:rPr>
              <a:t> </a:t>
            </a:r>
            <a:r>
              <a:rPr lang="es-PE" sz="2400" b="1" spc="-1" dirty="0" err="1">
                <a:solidFill>
                  <a:srgbClr val="10243E"/>
                </a:solidFill>
                <a:latin typeface="Calibri"/>
              </a:rPr>
              <a:t>for</a:t>
            </a:r>
            <a:r>
              <a:rPr lang="es-PE" sz="2400" b="1" spc="-1" dirty="0">
                <a:solidFill>
                  <a:srgbClr val="10243E"/>
                </a:solidFill>
                <a:latin typeface="Calibri"/>
              </a:rPr>
              <a:t> </a:t>
            </a:r>
            <a:r>
              <a:rPr lang="es-PE" sz="2400" b="1" spc="-1" dirty="0" err="1">
                <a:solidFill>
                  <a:srgbClr val="10243E"/>
                </a:solidFill>
                <a:latin typeface="Calibri"/>
              </a:rPr>
              <a:t>geodetic</a:t>
            </a:r>
            <a:r>
              <a:rPr lang="es-PE" sz="2400" b="1" spc="-1" dirty="0">
                <a:solidFill>
                  <a:srgbClr val="10243E"/>
                </a:solidFill>
                <a:latin typeface="Calibri"/>
              </a:rPr>
              <a:t> </a:t>
            </a:r>
            <a:r>
              <a:rPr lang="es-PE" sz="2400" b="1" spc="-1" dirty="0" err="1">
                <a:solidFill>
                  <a:srgbClr val="10243E"/>
                </a:solidFill>
                <a:latin typeface="Calibri"/>
              </a:rPr>
              <a:t>activities</a:t>
            </a:r>
            <a:r>
              <a:rPr lang="es-PE" sz="2400" b="1" spc="-1" dirty="0">
                <a:solidFill>
                  <a:srgbClr val="10243E"/>
                </a:solidFill>
                <a:latin typeface="Calibri"/>
              </a:rPr>
              <a:t> in </a:t>
            </a:r>
            <a:r>
              <a:rPr lang="es-PE" sz="2400" b="1" spc="-1" dirty="0" err="1">
                <a:solidFill>
                  <a:srgbClr val="10243E"/>
                </a:solidFill>
                <a:latin typeface="Calibri"/>
              </a:rPr>
              <a:t>Latin</a:t>
            </a:r>
            <a:r>
              <a:rPr lang="es-PE" sz="2400" b="1" spc="-1" dirty="0">
                <a:solidFill>
                  <a:srgbClr val="10243E"/>
                </a:solidFill>
                <a:latin typeface="Calibri"/>
              </a:rPr>
              <a:t> </a:t>
            </a:r>
            <a:r>
              <a:rPr lang="es-PE" sz="2400" b="1" spc="-1" dirty="0" err="1">
                <a:solidFill>
                  <a:srgbClr val="10243E"/>
                </a:solidFill>
                <a:latin typeface="Calibri"/>
              </a:rPr>
              <a:t>America</a:t>
            </a:r>
            <a:r>
              <a:rPr lang="es-PE" sz="2400" b="1" spc="-1" dirty="0">
                <a:solidFill>
                  <a:srgbClr val="10243E"/>
                </a:solidFill>
                <a:latin typeface="Calibri"/>
              </a:rPr>
              <a:t> and </a:t>
            </a:r>
            <a:r>
              <a:rPr lang="es-PE" sz="2400" b="1" spc="-1" dirty="0" err="1">
                <a:solidFill>
                  <a:srgbClr val="10243E"/>
                </a:solidFill>
                <a:latin typeface="Calibri"/>
              </a:rPr>
              <a:t>the</a:t>
            </a:r>
            <a:r>
              <a:rPr lang="es-PE" sz="2400" b="1" spc="-1" dirty="0">
                <a:solidFill>
                  <a:srgbClr val="10243E"/>
                </a:solidFill>
                <a:latin typeface="Calibri"/>
              </a:rPr>
              <a:t> </a:t>
            </a:r>
            <a:r>
              <a:rPr lang="es-PE" sz="2400" b="1" spc="-1" dirty="0" err="1">
                <a:solidFill>
                  <a:srgbClr val="10243E"/>
                </a:solidFill>
                <a:latin typeface="Calibri"/>
              </a:rPr>
              <a:t>Caribbean</a:t>
            </a:r>
            <a:r>
              <a:rPr lang="es-PE" sz="2400" b="1" spc="-1" dirty="0">
                <a:solidFill>
                  <a:srgbClr val="10243E"/>
                </a:solidFill>
                <a:latin typeface="Calibri"/>
              </a:rPr>
              <a:t>. International </a:t>
            </a:r>
            <a:r>
              <a:rPr lang="es-PE" sz="2400" b="1" spc="-1" dirty="0" err="1">
                <a:solidFill>
                  <a:srgbClr val="10243E"/>
                </a:solidFill>
                <a:latin typeface="Calibri"/>
              </a:rPr>
              <a:t>Association</a:t>
            </a:r>
            <a:r>
              <a:rPr lang="es-PE" sz="2400" b="1" spc="-1" dirty="0">
                <a:solidFill>
                  <a:srgbClr val="10243E"/>
                </a:solidFill>
                <a:latin typeface="Calibri"/>
              </a:rPr>
              <a:t> of </a:t>
            </a:r>
            <a:r>
              <a:rPr lang="es-PE" sz="2400" b="1" spc="-1" dirty="0" err="1">
                <a:solidFill>
                  <a:srgbClr val="10243E"/>
                </a:solidFill>
                <a:latin typeface="Calibri"/>
              </a:rPr>
              <a:t>Geodesy</a:t>
            </a:r>
            <a:r>
              <a:rPr lang="es-PE" sz="2400" b="1" spc="-1" dirty="0">
                <a:solidFill>
                  <a:srgbClr val="10243E"/>
                </a:solidFill>
                <a:latin typeface="Calibri"/>
              </a:rPr>
              <a:t> </a:t>
            </a:r>
            <a:r>
              <a:rPr lang="es-PE" sz="2400" b="1" spc="-1" dirty="0" err="1">
                <a:solidFill>
                  <a:srgbClr val="10243E"/>
                </a:solidFill>
                <a:latin typeface="Calibri"/>
              </a:rPr>
              <a:t>Symposia</a:t>
            </a:r>
            <a:r>
              <a:rPr lang="es-PE" sz="2400" b="1" spc="-1" dirty="0">
                <a:solidFill>
                  <a:srgbClr val="10243E"/>
                </a:solidFill>
                <a:latin typeface="Calibri"/>
              </a:rPr>
              <a:t>. </a:t>
            </a:r>
            <a:r>
              <a:rPr lang="es-PE" sz="2400" b="1" spc="-1" dirty="0" err="1">
                <a:solidFill>
                  <a:srgbClr val="10243E"/>
                </a:solidFill>
                <a:latin typeface="Calibri"/>
              </a:rPr>
              <a:t>Springer</a:t>
            </a:r>
            <a:r>
              <a:rPr lang="es-PE" sz="2400" b="1" spc="-1" dirty="0" smtClean="0">
                <a:solidFill>
                  <a:srgbClr val="10243E"/>
                </a:solidFill>
                <a:latin typeface="Calibri"/>
              </a:rPr>
              <a:t>.</a:t>
            </a:r>
            <a:endParaRPr lang="es-PE" sz="2400" b="1" spc="-1" dirty="0">
              <a:solidFill>
                <a:srgbClr val="10243E"/>
              </a:solidFill>
              <a:latin typeface="Calibri"/>
            </a:endParaRPr>
          </a:p>
          <a:p>
            <a:pPr marL="457200" indent="-457200" algn="just">
              <a:lnSpc>
                <a:spcPct val="100000"/>
              </a:lnSpc>
              <a:buClr>
                <a:srgbClr val="000000"/>
              </a:buClr>
              <a:buFont typeface="StarSymbol"/>
              <a:buAutoNum type="arabicPeriod"/>
            </a:pPr>
            <a:r>
              <a:rPr lang="es-PE" sz="2400" b="1" spc="-1" dirty="0" err="1">
                <a:solidFill>
                  <a:srgbClr val="10243E"/>
                </a:solidFill>
                <a:latin typeface="Calibri"/>
              </a:rPr>
              <a:t>Seeber</a:t>
            </a:r>
            <a:r>
              <a:rPr lang="es-PE" sz="2400" b="1" spc="-1" dirty="0">
                <a:solidFill>
                  <a:srgbClr val="10243E"/>
                </a:solidFill>
                <a:latin typeface="Calibri"/>
              </a:rPr>
              <a:t>, G. (2003). </a:t>
            </a:r>
            <a:r>
              <a:rPr lang="es-PE" sz="2400" b="1" spc="-1" dirty="0" err="1">
                <a:solidFill>
                  <a:srgbClr val="10243E"/>
                </a:solidFill>
                <a:latin typeface="Calibri"/>
              </a:rPr>
              <a:t>Satellite</a:t>
            </a:r>
            <a:r>
              <a:rPr lang="es-PE" sz="2400" b="1" spc="-1" dirty="0">
                <a:solidFill>
                  <a:srgbClr val="10243E"/>
                </a:solidFill>
                <a:latin typeface="Calibri"/>
              </a:rPr>
              <a:t> </a:t>
            </a:r>
            <a:r>
              <a:rPr lang="es-PE" sz="2400" b="1" spc="-1" dirty="0" err="1">
                <a:solidFill>
                  <a:srgbClr val="10243E"/>
                </a:solidFill>
                <a:latin typeface="Calibri"/>
              </a:rPr>
              <a:t>Geodesy</a:t>
            </a:r>
            <a:r>
              <a:rPr lang="es-PE" sz="2400" b="1" spc="-1" dirty="0">
                <a:solidFill>
                  <a:srgbClr val="10243E"/>
                </a:solidFill>
                <a:latin typeface="Calibri"/>
              </a:rPr>
              <a:t>: </a:t>
            </a:r>
            <a:r>
              <a:rPr lang="es-PE" sz="2400" b="1" spc="-1" dirty="0" err="1">
                <a:solidFill>
                  <a:srgbClr val="10243E"/>
                </a:solidFill>
                <a:latin typeface="Calibri"/>
              </a:rPr>
              <a:t>Foundations</a:t>
            </a:r>
            <a:r>
              <a:rPr lang="es-PE" sz="2400" b="1" spc="-1" dirty="0">
                <a:solidFill>
                  <a:srgbClr val="10243E"/>
                </a:solidFill>
                <a:latin typeface="Calibri"/>
              </a:rPr>
              <a:t>, </a:t>
            </a:r>
            <a:r>
              <a:rPr lang="es-PE" sz="2400" b="1" spc="-1" dirty="0" err="1">
                <a:solidFill>
                  <a:srgbClr val="10243E"/>
                </a:solidFill>
                <a:latin typeface="Calibri"/>
              </a:rPr>
              <a:t>Methods</a:t>
            </a:r>
            <a:r>
              <a:rPr lang="es-PE" sz="2400" b="1" spc="-1" dirty="0">
                <a:solidFill>
                  <a:srgbClr val="10243E"/>
                </a:solidFill>
                <a:latin typeface="Calibri"/>
              </a:rPr>
              <a:t>, and </a:t>
            </a:r>
            <a:r>
              <a:rPr lang="es-PE" sz="2400" b="1" spc="-1" dirty="0" err="1">
                <a:solidFill>
                  <a:srgbClr val="10243E"/>
                </a:solidFill>
                <a:latin typeface="Calibri"/>
              </a:rPr>
              <a:t>Applications</a:t>
            </a:r>
            <a:r>
              <a:rPr lang="es-PE" sz="2400" b="1" spc="-1" dirty="0">
                <a:solidFill>
                  <a:srgbClr val="10243E"/>
                </a:solidFill>
                <a:latin typeface="Calibri"/>
              </a:rPr>
              <a:t> (2nd ed.). Walter de </a:t>
            </a:r>
            <a:r>
              <a:rPr lang="es-PE" sz="2400" b="1" spc="-1" dirty="0" err="1">
                <a:solidFill>
                  <a:srgbClr val="10243E"/>
                </a:solidFill>
                <a:latin typeface="Calibri"/>
              </a:rPr>
              <a:t>Gruyter</a:t>
            </a:r>
            <a:r>
              <a:rPr lang="es-PE" sz="2400" b="1" spc="-1" dirty="0" smtClean="0">
                <a:solidFill>
                  <a:srgbClr val="10243E"/>
                </a:solidFill>
                <a:latin typeface="Calibri"/>
              </a:rPr>
              <a:t>.</a:t>
            </a:r>
            <a:endParaRPr lang="es-PE" sz="2400" b="1" spc="-1" dirty="0">
              <a:solidFill>
                <a:srgbClr val="10243E"/>
              </a:solidFill>
              <a:latin typeface="Calibri"/>
            </a:endParaRPr>
          </a:p>
          <a:p>
            <a:pPr marL="457200" indent="-457200" algn="just">
              <a:lnSpc>
                <a:spcPct val="100000"/>
              </a:lnSpc>
              <a:buClr>
                <a:srgbClr val="000000"/>
              </a:buClr>
              <a:buFont typeface="StarSymbol"/>
              <a:buAutoNum type="arabicPeriod"/>
            </a:pPr>
            <a:r>
              <a:rPr lang="es-PE" sz="2400" b="1" spc="-1" dirty="0" err="1">
                <a:solidFill>
                  <a:srgbClr val="10243E"/>
                </a:solidFill>
                <a:latin typeface="Calibri"/>
              </a:rPr>
              <a:t>Torge</a:t>
            </a:r>
            <a:r>
              <a:rPr lang="es-PE" sz="2400" b="1" spc="-1" dirty="0">
                <a:solidFill>
                  <a:srgbClr val="10243E"/>
                </a:solidFill>
                <a:latin typeface="Calibri"/>
              </a:rPr>
              <a:t>, W., &amp; Müller, J. (2012). </a:t>
            </a:r>
            <a:r>
              <a:rPr lang="es-PE" sz="2400" b="1" spc="-1" dirty="0" err="1">
                <a:solidFill>
                  <a:srgbClr val="10243E"/>
                </a:solidFill>
                <a:latin typeface="Calibri"/>
              </a:rPr>
              <a:t>Geodesy</a:t>
            </a:r>
            <a:r>
              <a:rPr lang="es-PE" sz="2400" b="1" spc="-1" dirty="0">
                <a:solidFill>
                  <a:srgbClr val="10243E"/>
                </a:solidFill>
                <a:latin typeface="Calibri"/>
              </a:rPr>
              <a:t> (4th ed.). De </a:t>
            </a:r>
            <a:r>
              <a:rPr lang="es-PE" sz="2400" b="1" spc="-1" dirty="0" err="1">
                <a:solidFill>
                  <a:srgbClr val="10243E"/>
                </a:solidFill>
                <a:latin typeface="Calibri"/>
              </a:rPr>
              <a:t>Gruyter</a:t>
            </a:r>
            <a:r>
              <a:rPr lang="es-PE" sz="2400" b="1" spc="-1" dirty="0">
                <a:solidFill>
                  <a:srgbClr val="10243E"/>
                </a:solidFill>
                <a:latin typeface="Calibri"/>
              </a:rPr>
              <a:t>.</a:t>
            </a:r>
            <a:endParaRPr lang="es-ES" sz="2400" b="1" spc="-1" dirty="0">
              <a:solidFill>
                <a:srgbClr val="10243E"/>
              </a:solidFill>
              <a:latin typeface="Calibri"/>
            </a:endParaRPr>
          </a:p>
        </p:txBody>
      </p:sp>
      <p:sp>
        <p:nvSpPr>
          <p:cNvPr id="57" name="41 CuadroTexto"/>
          <p:cNvSpPr/>
          <p:nvPr/>
        </p:nvSpPr>
        <p:spPr>
          <a:xfrm>
            <a:off x="1445597" y="39891902"/>
            <a:ext cx="3224160" cy="759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PE" sz="4400" b="1" i="1" strike="noStrike" spc="-1" dirty="0">
                <a:solidFill>
                  <a:srgbClr val="000000"/>
                </a:solidFill>
                <a:latin typeface="Calibri"/>
                <a:ea typeface="DejaVu Sans"/>
              </a:rPr>
              <a:t>Referencias</a:t>
            </a:r>
            <a:endParaRPr lang="es-ES" sz="4400" b="0" strike="noStrike" spc="-1" dirty="0">
              <a:latin typeface="Arial"/>
            </a:endParaRPr>
          </a:p>
        </p:txBody>
      </p:sp>
      <p:sp>
        <p:nvSpPr>
          <p:cNvPr id="58" name="Rectangle 2"/>
          <p:cNvSpPr/>
          <p:nvPr/>
        </p:nvSpPr>
        <p:spPr>
          <a:xfrm>
            <a:off x="0" y="0"/>
            <a:ext cx="32402520" cy="360"/>
          </a:xfrm>
          <a:prstGeom prst="rect">
            <a:avLst/>
          </a:prstGeom>
          <a:noFill/>
          <a:ln w="0">
            <a:noFill/>
          </a:ln>
        </p:spPr>
        <p:style>
          <a:lnRef idx="0">
            <a:scrgbClr r="0" g="0" b="0"/>
          </a:lnRef>
          <a:fillRef idx="0">
            <a:scrgbClr r="0" g="0" b="0"/>
          </a:fillRef>
          <a:effectRef idx="0">
            <a:scrgbClr r="0" g="0" b="0"/>
          </a:effectRef>
          <a:fontRef idx="minor"/>
        </p:style>
      </p:sp>
      <p:sp>
        <p:nvSpPr>
          <p:cNvPr id="62" name="CuadroTexto 29"/>
          <p:cNvSpPr/>
          <p:nvPr/>
        </p:nvSpPr>
        <p:spPr>
          <a:xfrm>
            <a:off x="1438106" y="23066477"/>
            <a:ext cx="12159907" cy="600525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r>
              <a:rPr lang="es-ES" sz="3200" dirty="0" smtClean="0"/>
              <a:t>La superficie terrestre está sujeta a deformaciones continuas provocadas por la tectónica de placas, variaciones de masa en la atmósfera e hidrosfera, y mareas terrestres. En consecuencia, definir la ubicación exacta de un punto en la Tierra exige un marco de referencia espacial unificado y consistente en el tiempo.</a:t>
            </a:r>
          </a:p>
          <a:p>
            <a:pPr algn="just"/>
            <a:endParaRPr lang="es-ES" sz="3200" dirty="0" smtClean="0"/>
          </a:p>
          <a:p>
            <a:pPr algn="just"/>
            <a:r>
              <a:rPr lang="es-ES" sz="3200" dirty="0" smtClean="0"/>
              <a:t>La geodesia espacial combina principios de mecánica celeste, teoría electromagnética y relatividad general para establecer un sistema cartesiano tridimensional geocéntrico con una precisión milimétrica. La combinación de observaciones espaciales permite vincular el espacio inercial con la corteza terrestre en movimiento.</a:t>
            </a:r>
          </a:p>
          <a:p>
            <a:pPr algn="just">
              <a:lnSpc>
                <a:spcPct val="100000"/>
              </a:lnSpc>
            </a:pPr>
            <a:endParaRPr lang="es-ES" sz="2800" b="0" strike="noStrike" spc="-1" dirty="0">
              <a:latin typeface="Arial"/>
            </a:endParaRPr>
          </a:p>
        </p:txBody>
      </p:sp>
      <p:sp>
        <p:nvSpPr>
          <p:cNvPr id="63" name="CuadroTexto 43"/>
          <p:cNvSpPr/>
          <p:nvPr/>
        </p:nvSpPr>
        <p:spPr>
          <a:xfrm>
            <a:off x="2482684" y="30259898"/>
            <a:ext cx="9981360" cy="759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4400" b="1" i="1" strike="noStrike" spc="-1" dirty="0" err="1">
                <a:solidFill>
                  <a:srgbClr val="000000"/>
                </a:solidFill>
                <a:latin typeface="Calibri"/>
                <a:ea typeface="DejaVu Sans"/>
              </a:rPr>
              <a:t>Aplicaciones</a:t>
            </a:r>
            <a:r>
              <a:rPr lang="en-US" sz="4400" b="1" i="1" strike="noStrike" spc="-1" dirty="0">
                <a:solidFill>
                  <a:srgbClr val="000000"/>
                </a:solidFill>
                <a:latin typeface="Calibri"/>
                <a:ea typeface="DejaVu Sans"/>
              </a:rPr>
              <a:t> </a:t>
            </a:r>
            <a:r>
              <a:rPr lang="en-US" sz="4400" b="1" i="1" strike="noStrike" spc="-1" dirty="0" err="1">
                <a:solidFill>
                  <a:srgbClr val="000000"/>
                </a:solidFill>
                <a:latin typeface="Calibri"/>
                <a:ea typeface="DejaVu Sans"/>
              </a:rPr>
              <a:t>Experimentales</a:t>
            </a:r>
            <a:endParaRPr lang="es-ES" sz="4400" b="0" strike="noStrike" spc="-1" dirty="0">
              <a:latin typeface="Arial"/>
            </a:endParaRPr>
          </a:p>
        </p:txBody>
      </p:sp>
      <p:sp>
        <p:nvSpPr>
          <p:cNvPr id="64" name="CuadroTexto 52"/>
          <p:cNvSpPr/>
          <p:nvPr/>
        </p:nvSpPr>
        <p:spPr>
          <a:xfrm>
            <a:off x="15139440" y="30664800"/>
            <a:ext cx="15942600" cy="520560"/>
          </a:xfrm>
          <a:prstGeom prst="rect">
            <a:avLst/>
          </a:prstGeom>
          <a:noFill/>
          <a:ln w="0">
            <a:noFill/>
          </a:ln>
        </p:spPr>
        <p:style>
          <a:lnRef idx="0">
            <a:scrgbClr r="0" g="0" b="0"/>
          </a:lnRef>
          <a:fillRef idx="0">
            <a:scrgbClr r="0" g="0" b="0"/>
          </a:fillRef>
          <a:effectRef idx="0">
            <a:scrgbClr r="0" g="0" b="0"/>
          </a:effectRef>
          <a:fontRef idx="minor"/>
        </p:style>
      </p:sp>
      <p:pic>
        <p:nvPicPr>
          <p:cNvPr id="75" name="Imagen 74"/>
          <p:cNvPicPr/>
          <p:nvPr/>
        </p:nvPicPr>
        <p:blipFill>
          <a:blip r:embed="rId3"/>
          <a:stretch/>
        </p:blipFill>
        <p:spPr>
          <a:xfrm>
            <a:off x="27900000" y="687600"/>
            <a:ext cx="3336480" cy="4547160"/>
          </a:xfrm>
          <a:prstGeom prst="rect">
            <a:avLst/>
          </a:prstGeom>
          <a:ln w="0">
            <a:noFill/>
          </a:ln>
        </p:spPr>
      </p:pic>
      <p:pic>
        <p:nvPicPr>
          <p:cNvPr id="76" name="Imagen 75"/>
          <p:cNvPicPr/>
          <p:nvPr/>
        </p:nvPicPr>
        <p:blipFill>
          <a:blip r:embed="rId4"/>
          <a:stretch/>
        </p:blipFill>
        <p:spPr>
          <a:xfrm>
            <a:off x="1009440" y="648000"/>
            <a:ext cx="3628080" cy="4562280"/>
          </a:xfrm>
          <a:prstGeom prst="rect">
            <a:avLst/>
          </a:prstGeom>
          <a:ln w="0">
            <a:noFill/>
          </a:ln>
        </p:spPr>
      </p:pic>
      <p:sp>
        <p:nvSpPr>
          <p:cNvPr id="2" name="Rectángulo 1"/>
          <p:cNvSpPr/>
          <p:nvPr/>
        </p:nvSpPr>
        <p:spPr>
          <a:xfrm>
            <a:off x="1571165" y="31202314"/>
            <a:ext cx="12144835" cy="8463855"/>
          </a:xfrm>
          <a:prstGeom prst="rect">
            <a:avLst/>
          </a:prstGeom>
        </p:spPr>
        <p:txBody>
          <a:bodyPr wrap="square">
            <a:spAutoFit/>
          </a:bodyPr>
          <a:lstStyle/>
          <a:p>
            <a:r>
              <a:rPr lang="es-PE" sz="2800" b="1" dirty="0" smtClean="0"/>
              <a:t>GNSS (Global </a:t>
            </a:r>
            <a:r>
              <a:rPr lang="es-PE" sz="2800" b="1" dirty="0" err="1" smtClean="0"/>
              <a:t>Navigation</a:t>
            </a:r>
            <a:r>
              <a:rPr lang="es-PE" sz="2800" b="1" dirty="0" smtClean="0"/>
              <a:t> </a:t>
            </a:r>
            <a:r>
              <a:rPr lang="es-PE" sz="2800" b="1" dirty="0" err="1" smtClean="0"/>
              <a:t>Satellite</a:t>
            </a:r>
            <a:r>
              <a:rPr lang="es-PE" sz="2800" b="1" dirty="0" smtClean="0"/>
              <a:t> </a:t>
            </a:r>
            <a:r>
              <a:rPr lang="es-PE" sz="2800" b="1" dirty="0" err="1" smtClean="0"/>
              <a:t>Systems</a:t>
            </a:r>
            <a:r>
              <a:rPr lang="es-PE" sz="2800" b="1" dirty="0" smtClean="0"/>
              <a:t>):</a:t>
            </a:r>
          </a:p>
          <a:p>
            <a:r>
              <a:rPr lang="es-PE" sz="2400" dirty="0" smtClean="0"/>
              <a:t>Basado en la emisión continua de ondas electromagnéticas desde constelaciones satelitales (GPS, GLONASS, Galileo) hacia receptores en tierra. Se calcula el tiempo de vuelo de la señal para estimar posiciones tridimensionales y velocidades de deformación de la corteza con alta frecuencia temporal.</a:t>
            </a:r>
          </a:p>
          <a:p>
            <a:endParaRPr lang="es-PE" sz="2400" dirty="0" smtClean="0"/>
          </a:p>
          <a:p>
            <a:r>
              <a:rPr lang="es-PE" sz="2800" b="1" dirty="0"/>
              <a:t>SLR (</a:t>
            </a:r>
            <a:r>
              <a:rPr lang="es-PE" sz="2800" b="1" dirty="0" err="1"/>
              <a:t>Satellite</a:t>
            </a:r>
            <a:r>
              <a:rPr lang="es-PE" sz="2800" b="1" dirty="0"/>
              <a:t> Laser </a:t>
            </a:r>
            <a:r>
              <a:rPr lang="es-PE" sz="2800" b="1" dirty="0" err="1"/>
              <a:t>Ranging</a:t>
            </a:r>
            <a:r>
              <a:rPr lang="es-PE" sz="2800" b="1" dirty="0"/>
              <a:t>):</a:t>
            </a:r>
          </a:p>
          <a:p>
            <a:r>
              <a:rPr lang="es-PE" sz="2400" dirty="0" smtClean="0"/>
              <a:t>Mide el tiempo de viaje de ida y vuelta de pulsos láser ultracortos emitidos desde estaciones terrenas hacia satélites pasivos equipados con </a:t>
            </a:r>
            <a:r>
              <a:rPr lang="es-PE" sz="2400" dirty="0" err="1" smtClean="0"/>
              <a:t>retrorreflectores</a:t>
            </a:r>
            <a:r>
              <a:rPr lang="es-PE" sz="2400" dirty="0" smtClean="0"/>
              <a:t>. Esta técnica proporciona la definición más precisa del centro de masa de la Tierra (</a:t>
            </a:r>
            <a:r>
              <a:rPr lang="es-PE" sz="2400" dirty="0" err="1" smtClean="0"/>
              <a:t>geocentro</a:t>
            </a:r>
            <a:r>
              <a:rPr lang="es-PE" sz="2400" dirty="0" smtClean="0"/>
              <a:t>).</a:t>
            </a:r>
          </a:p>
          <a:p>
            <a:endParaRPr lang="es-PE" sz="2400" dirty="0" smtClean="0"/>
          </a:p>
          <a:p>
            <a:r>
              <a:rPr lang="es-PE" sz="2800" b="1" dirty="0"/>
              <a:t>VLBI (</a:t>
            </a:r>
            <a:r>
              <a:rPr lang="es-PE" sz="2800" b="1" dirty="0" err="1"/>
              <a:t>Very</a:t>
            </a:r>
            <a:r>
              <a:rPr lang="es-PE" sz="2800" b="1" dirty="0"/>
              <a:t> Long </a:t>
            </a:r>
            <a:r>
              <a:rPr lang="es-PE" sz="2800" b="1" dirty="0" err="1"/>
              <a:t>Baseline</a:t>
            </a:r>
            <a:r>
              <a:rPr lang="es-PE" sz="2800" b="1" dirty="0"/>
              <a:t> </a:t>
            </a:r>
            <a:r>
              <a:rPr lang="es-PE" sz="2800" b="1" dirty="0" err="1"/>
              <a:t>Interferometry</a:t>
            </a:r>
            <a:r>
              <a:rPr lang="es-PE" sz="2800" b="1" dirty="0"/>
              <a:t>):</a:t>
            </a:r>
          </a:p>
          <a:p>
            <a:r>
              <a:rPr lang="es-PE" sz="2400" dirty="0" smtClean="0"/>
              <a:t>Mide la diferencia de tiempo en la llegada de ondas de radio provenientes de objetos </a:t>
            </a:r>
            <a:r>
              <a:rPr lang="es-PE" sz="2400" dirty="0" err="1" smtClean="0"/>
              <a:t>extragalácticos</a:t>
            </a:r>
            <a:r>
              <a:rPr lang="es-PE" sz="2400" dirty="0" smtClean="0"/>
              <a:t> (cuásares) registradas simultáneamente por dos o más radiotelescopios terrestres. Es la única técnica capaz de vincular el marco terrestre con el marco celeste inercial y determinar los Parámetros de Orientación de la Tierra (EOP).</a:t>
            </a:r>
          </a:p>
          <a:p>
            <a:endParaRPr lang="es-PE" sz="2400" dirty="0" smtClean="0"/>
          </a:p>
          <a:p>
            <a:r>
              <a:rPr lang="es-PE" sz="2800" b="1" dirty="0"/>
              <a:t>Densificación Regional (SIRGAS):</a:t>
            </a:r>
          </a:p>
          <a:p>
            <a:r>
              <a:rPr lang="es-PE" sz="2400" dirty="0" smtClean="0"/>
              <a:t>El Sistema de Referencia Geocéntrico para las Américas (SIRGAS) densifica el ITRF en el continente latinoamericano mediante una red continua de estaciones GNSS. Garantiza que la geodesia operativa, los levantamientos topográficos y la información geomática utilicen coordenadas coherentes con el marco global.</a:t>
            </a:r>
            <a:endParaRPr lang="es-PE" sz="2400" dirty="0"/>
          </a:p>
        </p:txBody>
      </p:sp>
      <p:pic>
        <p:nvPicPr>
          <p:cNvPr id="5" name="Imagen 4"/>
          <p:cNvPicPr>
            <a:picLocks noChangeAspect="1"/>
          </p:cNvPicPr>
          <p:nvPr/>
        </p:nvPicPr>
        <p:blipFill>
          <a:blip r:embed="rId5"/>
          <a:stretch>
            <a:fillRect/>
          </a:stretch>
        </p:blipFill>
        <p:spPr>
          <a:xfrm>
            <a:off x="14772830" y="11091365"/>
            <a:ext cx="16469170" cy="18416871"/>
          </a:xfrm>
          <a:prstGeom prst="rect">
            <a:avLst/>
          </a:prstGeom>
        </p:spPr>
      </p:pic>
      <p:pic>
        <p:nvPicPr>
          <p:cNvPr id="6" name="Imagen 5"/>
          <p:cNvPicPr>
            <a:picLocks noChangeAspect="1"/>
          </p:cNvPicPr>
          <p:nvPr/>
        </p:nvPicPr>
        <p:blipFill rotWithShape="1">
          <a:blip r:embed="rId6">
            <a:extLst>
              <a:ext uri="{28A0092B-C50C-407E-A947-70E740481C1C}">
                <a14:useLocalDpi xmlns:a14="http://schemas.microsoft.com/office/drawing/2010/main" val="0"/>
              </a:ext>
            </a:extLst>
          </a:blip>
          <a:srcRect l="3158"/>
          <a:stretch/>
        </p:blipFill>
        <p:spPr>
          <a:xfrm>
            <a:off x="1157976" y="10363200"/>
            <a:ext cx="13082452" cy="11468100"/>
          </a:xfrm>
          <a:prstGeom prst="rect">
            <a:avLst/>
          </a:prstGeom>
          <a:ln w="38100">
            <a:solidFill>
              <a:schemeClr val="bg1"/>
            </a:solidFill>
          </a:ln>
        </p:spPr>
      </p:pic>
      <p:pic>
        <p:nvPicPr>
          <p:cNvPr id="7" name="Imagen 6"/>
          <p:cNvPicPr>
            <a:picLocks noChangeAspect="1"/>
          </p:cNvPicPr>
          <p:nvPr/>
        </p:nvPicPr>
        <p:blipFill rotWithShape="1">
          <a:blip r:embed="rId7">
            <a:extLst>
              <a:ext uri="{28A0092B-C50C-407E-A947-70E740481C1C}">
                <a14:useLocalDpi xmlns:a14="http://schemas.microsoft.com/office/drawing/2010/main" val="0"/>
              </a:ext>
            </a:extLst>
          </a:blip>
          <a:srcRect t="2001"/>
          <a:stretch/>
        </p:blipFill>
        <p:spPr>
          <a:xfrm>
            <a:off x="14859000" y="30441900"/>
            <a:ext cx="16240125" cy="4076700"/>
          </a:xfrm>
          <a:prstGeom prst="roundRect">
            <a:avLst>
              <a:gd name="adj" fmla="val 9190"/>
            </a:avLst>
          </a:prstGeom>
        </p:spPr>
      </p:pic>
      <p:sp>
        <p:nvSpPr>
          <p:cNvPr id="77" name="19 CuadroTexto"/>
          <p:cNvSpPr/>
          <p:nvPr/>
        </p:nvSpPr>
        <p:spPr>
          <a:xfrm>
            <a:off x="16878300" y="29603490"/>
            <a:ext cx="12870600"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pPr>
            <a:r>
              <a:rPr lang="es-PE" sz="3600" b="1" i="1" strike="noStrike" spc="-1" dirty="0" smtClean="0">
                <a:solidFill>
                  <a:srgbClr val="000000"/>
                </a:solidFill>
                <a:latin typeface="Calibri"/>
                <a:ea typeface="DejaVu Sans"/>
              </a:rPr>
              <a:t>GEODESIA ESPACIAL </a:t>
            </a:r>
            <a:endParaRPr lang="es-ES" sz="3600" b="0" strike="noStrike" spc="-1" dirty="0">
              <a:latin typeface="Arial"/>
            </a:endParaRPr>
          </a:p>
        </p:txBody>
      </p:sp>
      <p:pic>
        <p:nvPicPr>
          <p:cNvPr id="8" name="Imagen 7"/>
          <p:cNvPicPr>
            <a:picLocks noChangeAspect="1"/>
          </p:cNvPicPr>
          <p:nvPr/>
        </p:nvPicPr>
        <p:blipFill>
          <a:blip r:embed="rId8"/>
          <a:stretch>
            <a:fillRect/>
          </a:stretch>
        </p:blipFill>
        <p:spPr>
          <a:xfrm>
            <a:off x="24157858" y="40403415"/>
            <a:ext cx="2094271" cy="2239356"/>
          </a:xfrm>
          <a:prstGeom prst="rect">
            <a:avLst/>
          </a:prstGeom>
        </p:spPr>
      </p:pic>
      <p:sp>
        <p:nvSpPr>
          <p:cNvPr id="9" name="Rectángulo 8"/>
          <p:cNvSpPr/>
          <p:nvPr/>
        </p:nvSpPr>
        <p:spPr>
          <a:xfrm>
            <a:off x="25396724" y="40882529"/>
            <a:ext cx="6194322" cy="1569660"/>
          </a:xfrm>
          <a:prstGeom prst="rect">
            <a:avLst/>
          </a:prstGeom>
        </p:spPr>
        <p:txBody>
          <a:bodyPr wrap="square">
            <a:spAutoFit/>
          </a:bodyPr>
          <a:lstStyle/>
          <a:p>
            <a:pPr algn="ctr"/>
            <a:r>
              <a:rPr lang="es-PE" sz="9600" b="1" spc="-1" dirty="0" smtClean="0">
                <a:solidFill>
                  <a:srgbClr val="021A45"/>
                </a:solidFill>
                <a:latin typeface="Cascadia Mono" panose="020B0609020000020004" pitchFamily="49" charset="0"/>
                <a:ea typeface="Anton"/>
                <a:cs typeface="Cascadia Mono" panose="020B0609020000020004" pitchFamily="49" charset="0"/>
              </a:rPr>
              <a:t>GEOSPACE</a:t>
            </a:r>
            <a:endParaRPr lang="es-PE" sz="9600" dirty="0">
              <a:solidFill>
                <a:srgbClr val="021A45"/>
              </a:solidFill>
              <a:latin typeface="Cascadia Mono" panose="020B0609020000020004" pitchFamily="49" charset="0"/>
              <a:cs typeface="Cascadia Mono" panose="020B0609020000020004" pitchFamily="49"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TotalTime>
  <Words>806</Words>
  <Application>Microsoft Office PowerPoint</Application>
  <PresentationFormat>Personalizado</PresentationFormat>
  <Paragraphs>39</Paragraphs>
  <Slides>1</Slides>
  <Notes>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vt:i4>
      </vt:variant>
    </vt:vector>
  </HeadingPairs>
  <TitlesOfParts>
    <vt:vector size="12" baseType="lpstr">
      <vt:lpstr>SimSun-ExtB</vt:lpstr>
      <vt:lpstr>Anton</vt:lpstr>
      <vt:lpstr>Arial</vt:lpstr>
      <vt:lpstr>Calibri</vt:lpstr>
      <vt:lpstr>Cascadia Mono</vt:lpstr>
      <vt:lpstr>Century Schoolbook</vt:lpstr>
      <vt:lpstr>DejaVu Sans</vt:lpstr>
      <vt:lpstr>StarSymbol</vt:lpstr>
      <vt:lpstr>Times New Roman</vt:lpstr>
      <vt:lpstr>Wingdings</vt:lpstr>
      <vt:lpstr>Office Theme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Moises H. Garcia</dc:creator>
  <dc:description/>
  <cp:lastModifiedBy>LITE</cp:lastModifiedBy>
  <cp:revision>204</cp:revision>
  <dcterms:created xsi:type="dcterms:W3CDTF">2012-10-07T23:27:00Z</dcterms:created>
  <dcterms:modified xsi:type="dcterms:W3CDTF">2026-08-18T22:42:25Z</dcterms:modified>
  <dc:language>es-ES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13E6C62BC20C4C26A7009A83DEA8276B_13</vt:lpwstr>
  </property>
  <property fmtid="{D5CDD505-2E9C-101B-9397-08002B2CF9AE}" pid="3" name="KSOProductBuildVer">
    <vt:lpwstr>2058-12.2.0.23155</vt:lpwstr>
  </property>
  <property fmtid="{D5CDD505-2E9C-101B-9397-08002B2CF9AE}" pid="4" name="Notes">
    <vt:r8>1</vt:r8>
  </property>
  <property fmtid="{D5CDD505-2E9C-101B-9397-08002B2CF9AE}" pid="5" name="PresentationFormat">
    <vt:lpwstr>Personalizado</vt:lpwstr>
  </property>
  <property fmtid="{D5CDD505-2E9C-101B-9397-08002B2CF9AE}" pid="6" name="Slides">
    <vt:r8>1</vt:r8>
  </property>
</Properties>
</file>