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1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4cf3b6cbc1_0_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g34cf3b6cbc1_0_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f76eaa6b81_0_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3f76eaa6b81_0_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7854852e9_0_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3f7854852e9_0_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f7854852e9_0_9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g3f7854852e9_0_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f7854852e9_0_10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3f7854852e9_0_1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f76eaa6b81_0_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g3f76eaa6b81_0_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f76eaa6b81_0_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3f76eaa6b81_0_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f789f55ca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g3f789f55ca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f789f55ca2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g3f789f55ca2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f76eaa6b8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3f76eaa6b8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76eaa6b81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f76eaa6b81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f76eaa6b81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3f76eaa6b81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f76eaa6b81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3f76eaa6b81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f76eaa6b81_0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g3f76eaa6b81_0_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76eaa6b81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3f76eaa6b81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f76eaa6b81_0_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g3f76eaa6b81_0_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f7854852e9_0_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3f7854852e9_0_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2135"/>
              </a:buClr>
              <a:buSzPts val="4500"/>
              <a:buFont typeface="Verdana"/>
              <a:buNone/>
              <a:defRPr sz="4500">
                <a:solidFill>
                  <a:srgbClr val="93213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342901" y="273844"/>
            <a:ext cx="85899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2135"/>
              </a:buClr>
              <a:buSzPts val="23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342900" y="1369219"/>
            <a:ext cx="85899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idx="12" type="sldNum"/>
          </p:nvPr>
        </p:nvSpPr>
        <p:spPr>
          <a:xfrm>
            <a:off x="6875393" y="4705480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623888" y="921125"/>
            <a:ext cx="7886700" cy="25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2135"/>
              </a:buClr>
              <a:buSzPts val="4500"/>
              <a:buFont typeface="Verdana"/>
              <a:buNone/>
              <a:defRPr sz="45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623888" y="3442098"/>
            <a:ext cx="78867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6" name="Google Shape;66;p16"/>
          <p:cNvSpPr txBox="1"/>
          <p:nvPr>
            <p:ph idx="12" type="sldNum"/>
          </p:nvPr>
        </p:nvSpPr>
        <p:spPr>
          <a:xfrm>
            <a:off x="6875393" y="4705480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/>
          <p:nvPr>
            <p:ph type="title"/>
          </p:nvPr>
        </p:nvSpPr>
        <p:spPr>
          <a:xfrm>
            <a:off x="342901" y="273844"/>
            <a:ext cx="85899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2135"/>
              </a:buClr>
              <a:buSzPts val="23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9" name="Google Shape;69;p17"/>
          <p:cNvSpPr txBox="1"/>
          <p:nvPr>
            <p:ph idx="1" type="body"/>
          </p:nvPr>
        </p:nvSpPr>
        <p:spPr>
          <a:xfrm>
            <a:off x="628650" y="1369219"/>
            <a:ext cx="3886200" cy="29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2" type="body"/>
          </p:nvPr>
        </p:nvSpPr>
        <p:spPr>
          <a:xfrm>
            <a:off x="4605619" y="1369219"/>
            <a:ext cx="40446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2" type="sldNum"/>
          </p:nvPr>
        </p:nvSpPr>
        <p:spPr>
          <a:xfrm>
            <a:off x="6875393" y="4705480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2135"/>
              </a:buClr>
              <a:buSzPts val="23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" type="body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75" name="Google Shape;75;p18"/>
          <p:cNvSpPr txBox="1"/>
          <p:nvPr>
            <p:ph idx="2" type="body"/>
          </p:nvPr>
        </p:nvSpPr>
        <p:spPr>
          <a:xfrm>
            <a:off x="629841" y="1878806"/>
            <a:ext cx="3868500" cy="24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3" type="body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77" name="Google Shape;77;p18"/>
          <p:cNvSpPr txBox="1"/>
          <p:nvPr>
            <p:ph idx="4" type="body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2" type="sldNum"/>
          </p:nvPr>
        </p:nvSpPr>
        <p:spPr>
          <a:xfrm>
            <a:off x="6875393" y="4705480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/>
          <p:nvPr>
            <p:ph type="title"/>
          </p:nvPr>
        </p:nvSpPr>
        <p:spPr>
          <a:xfrm>
            <a:off x="342901" y="273844"/>
            <a:ext cx="85899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2135"/>
              </a:buClr>
              <a:buSzPts val="23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2" type="sldNum"/>
          </p:nvPr>
        </p:nvSpPr>
        <p:spPr>
          <a:xfrm>
            <a:off x="6875393" y="4705480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/>
          <p:nvPr>
            <p:ph idx="12" type="sldNum"/>
          </p:nvPr>
        </p:nvSpPr>
        <p:spPr>
          <a:xfrm>
            <a:off x="6875393" y="4705480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 txBox="1"/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2135"/>
              </a:buClr>
              <a:buSzPts val="2400"/>
              <a:buFont typeface="Verdana"/>
              <a:buNone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6" name="Google Shape;86;p21"/>
          <p:cNvSpPr txBox="1"/>
          <p:nvPr>
            <p:ph idx="1" type="body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87" name="Google Shape;87;p21"/>
          <p:cNvSpPr txBox="1"/>
          <p:nvPr>
            <p:ph idx="2" type="body"/>
          </p:nvPr>
        </p:nvSpPr>
        <p:spPr>
          <a:xfrm>
            <a:off x="629841" y="1543050"/>
            <a:ext cx="2949000" cy="27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88" name="Google Shape;88;p21"/>
          <p:cNvSpPr txBox="1"/>
          <p:nvPr>
            <p:ph idx="12" type="sldNum"/>
          </p:nvPr>
        </p:nvSpPr>
        <p:spPr>
          <a:xfrm>
            <a:off x="6875393" y="4705480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/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2135"/>
              </a:buClr>
              <a:buSzPts val="2400"/>
              <a:buFont typeface="Verdana"/>
              <a:buNone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1" name="Google Shape;91;p22"/>
          <p:cNvSpPr/>
          <p:nvPr>
            <p:ph idx="2" type="pic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Google Shape;92;p22"/>
          <p:cNvSpPr txBox="1"/>
          <p:nvPr>
            <p:ph idx="1" type="body"/>
          </p:nvPr>
        </p:nvSpPr>
        <p:spPr>
          <a:xfrm>
            <a:off x="629841" y="1543050"/>
            <a:ext cx="2949000" cy="27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93" name="Google Shape;93;p22"/>
          <p:cNvSpPr txBox="1"/>
          <p:nvPr>
            <p:ph idx="12" type="sldNum"/>
          </p:nvPr>
        </p:nvSpPr>
        <p:spPr>
          <a:xfrm>
            <a:off x="6875393" y="4705480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"/>
          <p:cNvSpPr txBox="1"/>
          <p:nvPr>
            <p:ph type="title"/>
          </p:nvPr>
        </p:nvSpPr>
        <p:spPr>
          <a:xfrm>
            <a:off x="342901" y="273844"/>
            <a:ext cx="85899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2135"/>
              </a:buClr>
              <a:buSzPts val="23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6" name="Google Shape;96;p23"/>
          <p:cNvSpPr txBox="1"/>
          <p:nvPr>
            <p:ph idx="1" type="body"/>
          </p:nvPr>
        </p:nvSpPr>
        <p:spPr>
          <a:xfrm rot="5400000">
            <a:off x="3129893" y="-1417781"/>
            <a:ext cx="3015900" cy="85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7" name="Google Shape;97;p23"/>
          <p:cNvSpPr txBox="1"/>
          <p:nvPr>
            <p:ph idx="12" type="sldNum"/>
          </p:nvPr>
        </p:nvSpPr>
        <p:spPr>
          <a:xfrm>
            <a:off x="6875393" y="4705480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/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2135"/>
              </a:buClr>
              <a:buSzPts val="23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0" name="Google Shape;100;p24"/>
          <p:cNvSpPr txBox="1"/>
          <p:nvPr>
            <p:ph idx="1" type="body"/>
          </p:nvPr>
        </p:nvSpPr>
        <p:spPr>
          <a:xfrm rot="5400000">
            <a:off x="1473225" y="-570806"/>
            <a:ext cx="41115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1" name="Google Shape;101;p24"/>
          <p:cNvSpPr txBox="1"/>
          <p:nvPr>
            <p:ph idx="12" type="sldNum"/>
          </p:nvPr>
        </p:nvSpPr>
        <p:spPr>
          <a:xfrm>
            <a:off x="6875393" y="4705480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 showMasterSp="0">
  <p:cSld name="Custom Layou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48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42901" y="273844"/>
            <a:ext cx="85899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2135"/>
              </a:buClr>
              <a:buSzPts val="2300"/>
              <a:buFont typeface="Verdana"/>
              <a:buNone/>
              <a:defRPr b="1" i="0" sz="23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42900" y="1369219"/>
            <a:ext cx="85899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342900" lvl="1" marL="9144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323850" lvl="2" marL="13716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31750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31750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" name="Google Shape;53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42900" y="4400550"/>
            <a:ext cx="1616533" cy="5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3"/>
          <p:cNvSpPr txBox="1"/>
          <p:nvPr>
            <p:ph idx="12" type="sldNum"/>
          </p:nvPr>
        </p:nvSpPr>
        <p:spPr>
          <a:xfrm>
            <a:off x="6875393" y="46410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algn="r">
              <a:spcBef>
                <a:spcPts val="0"/>
              </a:spcBef>
              <a:buNone/>
              <a:defRPr b="0" i="0" sz="800" u="none" cap="none" strike="noStrike">
                <a:solidFill>
                  <a:srgbClr val="93213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Relationship Id="rId4" Type="http://schemas.openxmlformats.org/officeDocument/2006/relationships/image" Target="../media/image4.png"/><Relationship Id="rId5" Type="http://schemas.openxmlformats.org/officeDocument/2006/relationships/image" Target="../media/image8.png"/><Relationship Id="rId6" Type="http://schemas.openxmlformats.org/officeDocument/2006/relationships/image" Target="../media/image1.png"/><Relationship Id="rId7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23.png"/><Relationship Id="rId10" Type="http://schemas.openxmlformats.org/officeDocument/2006/relationships/image" Target="../media/image26.png"/><Relationship Id="rId12" Type="http://schemas.openxmlformats.org/officeDocument/2006/relationships/image" Target="../media/image27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9" Type="http://schemas.openxmlformats.org/officeDocument/2006/relationships/image" Target="../media/image32.png"/><Relationship Id="rId5" Type="http://schemas.openxmlformats.org/officeDocument/2006/relationships/image" Target="../media/image14.png"/><Relationship Id="rId6" Type="http://schemas.openxmlformats.org/officeDocument/2006/relationships/image" Target="../media/image21.png"/><Relationship Id="rId7" Type="http://schemas.openxmlformats.org/officeDocument/2006/relationships/image" Target="../media/image43.gif"/><Relationship Id="rId8" Type="http://schemas.openxmlformats.org/officeDocument/2006/relationships/image" Target="../media/image39.png"/></Relationships>
</file>

<file path=ppt/slides/_rels/slide11.xml.rels><?xml version="1.0" encoding="UTF-8" standalone="yes"?><Relationships xmlns="http://schemas.openxmlformats.org/package/2006/relationships"><Relationship Id="rId10" Type="http://schemas.openxmlformats.org/officeDocument/2006/relationships/image" Target="../media/image33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9" Type="http://schemas.openxmlformats.org/officeDocument/2006/relationships/image" Target="../media/image38.png"/><Relationship Id="rId5" Type="http://schemas.openxmlformats.org/officeDocument/2006/relationships/image" Target="../media/image14.png"/><Relationship Id="rId6" Type="http://schemas.openxmlformats.org/officeDocument/2006/relationships/image" Target="../media/image42.png"/><Relationship Id="rId7" Type="http://schemas.openxmlformats.org/officeDocument/2006/relationships/image" Target="../media/image36.png"/><Relationship Id="rId8" Type="http://schemas.openxmlformats.org/officeDocument/2006/relationships/image" Target="../media/image41.png"/></Relationships>
</file>

<file path=ppt/slides/_rels/slide12.xml.rels><?xml version="1.0" encoding="UTF-8" standalone="yes"?><Relationships xmlns="http://schemas.openxmlformats.org/package/2006/relationships"><Relationship Id="rId10" Type="http://schemas.openxmlformats.org/officeDocument/2006/relationships/image" Target="../media/image31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9" Type="http://schemas.openxmlformats.org/officeDocument/2006/relationships/image" Target="../media/image40.png"/><Relationship Id="rId5" Type="http://schemas.openxmlformats.org/officeDocument/2006/relationships/image" Target="../media/image14.png"/><Relationship Id="rId6" Type="http://schemas.openxmlformats.org/officeDocument/2006/relationships/image" Target="../media/image34.png"/><Relationship Id="rId7" Type="http://schemas.openxmlformats.org/officeDocument/2006/relationships/image" Target="../media/image46.png"/><Relationship Id="rId8" Type="http://schemas.openxmlformats.org/officeDocument/2006/relationships/image" Target="../media/image4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14.png"/><Relationship Id="rId6" Type="http://schemas.openxmlformats.org/officeDocument/2006/relationships/image" Target="../media/image5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7.png"/><Relationship Id="rId4" Type="http://schemas.openxmlformats.org/officeDocument/2006/relationships/image" Target="../media/image50.gif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image" Target="../media/image44.gif"/><Relationship Id="rId8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1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5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14.png"/><Relationship Id="rId6" Type="http://schemas.openxmlformats.org/officeDocument/2006/relationships/image" Target="../media/image49.png"/><Relationship Id="rId7" Type="http://schemas.openxmlformats.org/officeDocument/2006/relationships/image" Target="../media/image5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14.png"/><Relationship Id="rId6" Type="http://schemas.openxmlformats.org/officeDocument/2006/relationships/image" Target="../media/image4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Relationship Id="rId4" Type="http://schemas.openxmlformats.org/officeDocument/2006/relationships/image" Target="../media/image8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7.png"/><Relationship Id="rId8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5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1.png"/><Relationship Id="rId7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28.png"/><Relationship Id="rId5" Type="http://schemas.openxmlformats.org/officeDocument/2006/relationships/image" Target="../media/image5.pn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17.png"/><Relationship Id="rId6" Type="http://schemas.openxmlformats.org/officeDocument/2006/relationships/image" Target="../media/image7.png"/><Relationship Id="rId7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1.png"/><Relationship Id="rId5" Type="http://schemas.openxmlformats.org/officeDocument/2006/relationships/image" Target="../media/image8.png"/><Relationship Id="rId6" Type="http://schemas.openxmlformats.org/officeDocument/2006/relationships/image" Target="../media/image25.png"/><Relationship Id="rId7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29.png"/><Relationship Id="rId10" Type="http://schemas.openxmlformats.org/officeDocument/2006/relationships/image" Target="../media/image30.png"/><Relationship Id="rId13" Type="http://schemas.openxmlformats.org/officeDocument/2006/relationships/image" Target="../media/image19.png"/><Relationship Id="rId12" Type="http://schemas.openxmlformats.org/officeDocument/2006/relationships/image" Target="../media/image22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9" Type="http://schemas.openxmlformats.org/officeDocument/2006/relationships/image" Target="../media/image14.png"/><Relationship Id="rId5" Type="http://schemas.openxmlformats.org/officeDocument/2006/relationships/image" Target="../media/image10.png"/><Relationship Id="rId6" Type="http://schemas.openxmlformats.org/officeDocument/2006/relationships/image" Target="../media/image16.png"/><Relationship Id="rId7" Type="http://schemas.openxmlformats.org/officeDocument/2006/relationships/image" Target="../media/image13.png"/><Relationship Id="rId8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14.png"/><Relationship Id="rId6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6"/>
          <p:cNvSpPr txBox="1"/>
          <p:nvPr>
            <p:ph type="title"/>
          </p:nvPr>
        </p:nvSpPr>
        <p:spPr>
          <a:xfrm>
            <a:off x="245419" y="123757"/>
            <a:ext cx="8203800" cy="4014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00">
                <a:latin typeface="Palatino"/>
                <a:ea typeface="Palatino"/>
                <a:cs typeface="Palatino"/>
                <a:sym typeface="Palatino"/>
              </a:rPr>
              <a:t>Dense GNSS mapping of Ionospheric Equatorial</a:t>
            </a:r>
            <a:endParaRPr sz="21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108" name="Google Shape;108;p26" title="WhatsApp Image 2025-12-10 at 11.10.29 AM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625" y="1440675"/>
            <a:ext cx="4821075" cy="259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2950" y="1884519"/>
            <a:ext cx="3758124" cy="1879062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6"/>
          <p:cNvSpPr txBox="1"/>
          <p:nvPr>
            <p:ph type="title"/>
          </p:nvPr>
        </p:nvSpPr>
        <p:spPr>
          <a:xfrm>
            <a:off x="323169" y="740607"/>
            <a:ext cx="8203800" cy="401400"/>
          </a:xfrm>
          <a:prstGeom prst="rect">
            <a:avLst/>
          </a:prstGeom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>
                <a:latin typeface="Palatino"/>
                <a:ea typeface="Palatino"/>
                <a:cs typeface="Palatino"/>
                <a:sym typeface="Palatino"/>
              </a:rPr>
              <a:t>Falta de datos de cantidad total de electrones en la ionosfera </a:t>
            </a:r>
            <a:endParaRPr sz="17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111" name="Google Shape;11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6"/>
          <p:cNvPicPr preferRelativeResize="0"/>
          <p:nvPr/>
        </p:nvPicPr>
        <p:blipFill rotWithShape="1">
          <a:blip r:embed="rId6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6"/>
          <p:cNvSpPr txBox="1"/>
          <p:nvPr/>
        </p:nvSpPr>
        <p:spPr>
          <a:xfrm>
            <a:off x="6147600" y="4541750"/>
            <a:ext cx="29964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Palatino"/>
                <a:ea typeface="Palatino"/>
                <a:cs typeface="Palatino"/>
                <a:sym typeface="Palatino"/>
              </a:rPr>
              <a:t>Leo Anthony Rufino Robledo</a:t>
            </a:r>
            <a:endParaRPr sz="1600">
              <a:solidFill>
                <a:schemeClr val="dk1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114" name="Google Shape;114;p26" title="Frame 1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5"/>
          <p:cNvSpPr txBox="1"/>
          <p:nvPr>
            <p:ph type="title"/>
          </p:nvPr>
        </p:nvSpPr>
        <p:spPr>
          <a:xfrm>
            <a:off x="109344" y="293057"/>
            <a:ext cx="8203800" cy="401400"/>
          </a:xfrm>
          <a:prstGeom prst="rect">
            <a:avLst/>
          </a:prstGeom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>
                <a:latin typeface="Palatino"/>
                <a:ea typeface="Palatino"/>
                <a:cs typeface="Palatino"/>
                <a:sym typeface="Palatino"/>
              </a:rPr>
              <a:t>Descripción metodológica II </a:t>
            </a:r>
            <a:endParaRPr sz="17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210" name="Google Shape;210;p35"/>
          <p:cNvPicPr preferRelativeResize="0"/>
          <p:nvPr/>
        </p:nvPicPr>
        <p:blipFill rotWithShape="1">
          <a:blip r:embed="rId3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5" title="Frame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5"/>
          <p:cNvPicPr preferRelativeResize="0"/>
          <p:nvPr/>
        </p:nvPicPr>
        <p:blipFill rotWithShape="1">
          <a:blip r:embed="rId6">
            <a:alphaModFix/>
          </a:blip>
          <a:srcRect b="0" l="0" r="81657" t="0"/>
          <a:stretch/>
        </p:blipFill>
        <p:spPr>
          <a:xfrm>
            <a:off x="4909225" y="1061950"/>
            <a:ext cx="943450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5"/>
          <p:cNvPicPr preferRelativeResize="0"/>
          <p:nvPr/>
        </p:nvPicPr>
        <p:blipFill rotWithShape="1">
          <a:blip r:embed="rId6">
            <a:alphaModFix/>
          </a:blip>
          <a:srcRect b="0" l="19406" r="32189" t="0"/>
          <a:stretch/>
        </p:blipFill>
        <p:spPr>
          <a:xfrm>
            <a:off x="4178400" y="1516863"/>
            <a:ext cx="2489700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5"/>
          <p:cNvPicPr preferRelativeResize="0"/>
          <p:nvPr/>
        </p:nvPicPr>
        <p:blipFill rotWithShape="1">
          <a:blip r:embed="rId6">
            <a:alphaModFix/>
          </a:blip>
          <a:srcRect b="0" l="68545" r="0" t="0"/>
          <a:stretch/>
        </p:blipFill>
        <p:spPr>
          <a:xfrm>
            <a:off x="4572000" y="1971788"/>
            <a:ext cx="1617925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5" title="scatter_vtec_jicamarca.gif"/>
          <p:cNvPicPr preferRelativeResize="0"/>
          <p:nvPr/>
        </p:nvPicPr>
        <p:blipFill rotWithShape="1">
          <a:blip r:embed="rId7">
            <a:alphaModFix/>
          </a:blip>
          <a:srcRect b="13372" l="0" r="9132" t="19532"/>
          <a:stretch/>
        </p:blipFill>
        <p:spPr>
          <a:xfrm>
            <a:off x="246850" y="958528"/>
            <a:ext cx="3697624" cy="2925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5" title="scatter_vtec_jicamarca.gif"/>
          <p:cNvPicPr preferRelativeResize="0"/>
          <p:nvPr/>
        </p:nvPicPr>
        <p:blipFill rotWithShape="1">
          <a:blip r:embed="rId7">
            <a:alphaModFix/>
          </a:blip>
          <a:srcRect b="89311" l="44895" r="9134" t="2978"/>
          <a:stretch/>
        </p:blipFill>
        <p:spPr>
          <a:xfrm>
            <a:off x="1329650" y="783725"/>
            <a:ext cx="1870624" cy="33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72625" y="2468507"/>
            <a:ext cx="116205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872625" y="2748350"/>
            <a:ext cx="1617925" cy="19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872625" y="3029800"/>
            <a:ext cx="1652900" cy="19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872625" y="3760728"/>
            <a:ext cx="4880703" cy="142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886925" y="3455682"/>
            <a:ext cx="1133475" cy="20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6"/>
          <p:cNvSpPr txBox="1"/>
          <p:nvPr>
            <p:ph type="title"/>
          </p:nvPr>
        </p:nvSpPr>
        <p:spPr>
          <a:xfrm>
            <a:off x="109344" y="293057"/>
            <a:ext cx="8203800" cy="401400"/>
          </a:xfrm>
          <a:prstGeom prst="rect">
            <a:avLst/>
          </a:prstGeom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>
                <a:latin typeface="Palatino"/>
                <a:ea typeface="Palatino"/>
                <a:cs typeface="Palatino"/>
                <a:sym typeface="Palatino"/>
              </a:rPr>
              <a:t>Resultado </a:t>
            </a:r>
            <a:r>
              <a:rPr lang="en" sz="1700">
                <a:latin typeface="Palatino"/>
                <a:ea typeface="Palatino"/>
                <a:cs typeface="Palatino"/>
                <a:sym typeface="Palatino"/>
              </a:rPr>
              <a:t>preliminar</a:t>
            </a:r>
            <a:r>
              <a:rPr lang="en" sz="1700">
                <a:latin typeface="Palatino"/>
                <a:ea typeface="Palatino"/>
                <a:cs typeface="Palatino"/>
                <a:sym typeface="Palatino"/>
              </a:rPr>
              <a:t> </a:t>
            </a:r>
            <a:r>
              <a:rPr lang="en" sz="1700">
                <a:latin typeface="Palatino"/>
                <a:ea typeface="Palatino"/>
                <a:cs typeface="Palatino"/>
                <a:sym typeface="Palatino"/>
              </a:rPr>
              <a:t>II </a:t>
            </a:r>
            <a:endParaRPr sz="17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228" name="Google Shape;228;p36"/>
          <p:cNvPicPr preferRelativeResize="0"/>
          <p:nvPr/>
        </p:nvPicPr>
        <p:blipFill rotWithShape="1">
          <a:blip r:embed="rId3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6" title="Frame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32153" y="1281637"/>
            <a:ext cx="4229048" cy="282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9350" y="1336044"/>
            <a:ext cx="4066101" cy="2715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66988" y="883257"/>
            <a:ext cx="344805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2475" y="910463"/>
            <a:ext cx="344805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536900" y="4147141"/>
            <a:ext cx="5833510" cy="142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7"/>
          <p:cNvSpPr txBox="1"/>
          <p:nvPr>
            <p:ph type="title"/>
          </p:nvPr>
        </p:nvSpPr>
        <p:spPr>
          <a:xfrm>
            <a:off x="109344" y="293057"/>
            <a:ext cx="8203800" cy="401400"/>
          </a:xfrm>
          <a:prstGeom prst="rect">
            <a:avLst/>
          </a:prstGeom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>
                <a:latin typeface="Palatino"/>
                <a:ea typeface="Palatino"/>
                <a:cs typeface="Palatino"/>
                <a:sym typeface="Palatino"/>
              </a:rPr>
              <a:t>Descripción metodológica III</a:t>
            </a:r>
            <a:endParaRPr sz="17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241" name="Google Shape;241;p37"/>
          <p:cNvPicPr preferRelativeResize="0"/>
          <p:nvPr/>
        </p:nvPicPr>
        <p:blipFill rotWithShape="1">
          <a:blip r:embed="rId3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7" title="Frame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7100" y="1238725"/>
            <a:ext cx="2112450" cy="6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28925" y="1216019"/>
            <a:ext cx="466725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7088" y="2185994"/>
            <a:ext cx="2257425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87096" y="3510982"/>
            <a:ext cx="19812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942775" y="3258563"/>
            <a:ext cx="2750084" cy="77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8"/>
          <p:cNvSpPr txBox="1"/>
          <p:nvPr>
            <p:ph type="title"/>
          </p:nvPr>
        </p:nvSpPr>
        <p:spPr>
          <a:xfrm>
            <a:off x="109344" y="293057"/>
            <a:ext cx="8203800" cy="401400"/>
          </a:xfrm>
          <a:prstGeom prst="rect">
            <a:avLst/>
          </a:prstGeom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>
                <a:latin typeface="Palatino"/>
                <a:ea typeface="Palatino"/>
                <a:cs typeface="Palatino"/>
                <a:sym typeface="Palatino"/>
              </a:rPr>
              <a:t>Resultado preliminar III </a:t>
            </a:r>
            <a:endParaRPr sz="17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254" name="Google Shape;254;p38"/>
          <p:cNvPicPr preferRelativeResize="0"/>
          <p:nvPr/>
        </p:nvPicPr>
        <p:blipFill rotWithShape="1">
          <a:blip r:embed="rId3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8" title="Frame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8"/>
          <p:cNvPicPr preferRelativeResize="0"/>
          <p:nvPr/>
        </p:nvPicPr>
        <p:blipFill rotWithShape="1">
          <a:blip r:embed="rId6">
            <a:alphaModFix/>
          </a:blip>
          <a:srcRect b="69034" l="0" r="0" t="0"/>
          <a:stretch/>
        </p:blipFill>
        <p:spPr>
          <a:xfrm>
            <a:off x="1169425" y="771364"/>
            <a:ext cx="6568450" cy="348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9"/>
          <p:cNvSpPr txBox="1"/>
          <p:nvPr>
            <p:ph type="title"/>
          </p:nvPr>
        </p:nvSpPr>
        <p:spPr>
          <a:xfrm>
            <a:off x="351744" y="316282"/>
            <a:ext cx="8203800" cy="4014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00">
                <a:latin typeface="Palatino"/>
                <a:ea typeface="Palatino"/>
                <a:cs typeface="Palatino"/>
                <a:sym typeface="Palatino"/>
              </a:rPr>
              <a:t>En proceso</a:t>
            </a:r>
            <a:endParaRPr sz="21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263" name="Google Shape;26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7650" y="290100"/>
            <a:ext cx="5209452" cy="1569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9" title="videoplayback-ezgif.com-video-to-gif-converter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8775" y="2388207"/>
            <a:ext cx="3651175" cy="2253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9"/>
          <p:cNvPicPr preferRelativeResize="0"/>
          <p:nvPr/>
        </p:nvPicPr>
        <p:blipFill rotWithShape="1">
          <a:blip r:embed="rId5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9" title="VID-20250430-WA00041-ezgif.com-video-to-gif-converter.gif"/>
          <p:cNvPicPr preferRelativeResize="0"/>
          <p:nvPr/>
        </p:nvPicPr>
        <p:blipFill rotWithShape="1">
          <a:blip r:embed="rId7">
            <a:alphaModFix/>
          </a:blip>
          <a:srcRect b="8898" l="4448" r="8170" t="13190"/>
          <a:stretch/>
        </p:blipFill>
        <p:spPr>
          <a:xfrm>
            <a:off x="96725" y="1340832"/>
            <a:ext cx="2988200" cy="159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9" title="Frame 1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0"/>
          <p:cNvSpPr txBox="1"/>
          <p:nvPr>
            <p:ph type="title"/>
          </p:nvPr>
        </p:nvSpPr>
        <p:spPr>
          <a:xfrm>
            <a:off x="351744" y="234107"/>
            <a:ext cx="8203800" cy="4014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00">
                <a:latin typeface="Palatino"/>
                <a:ea typeface="Palatino"/>
                <a:cs typeface="Palatino"/>
                <a:sym typeface="Palatino"/>
              </a:rPr>
              <a:t>Resumen</a:t>
            </a:r>
            <a:endParaRPr sz="21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274" name="Google Shape;274;p40"/>
          <p:cNvPicPr preferRelativeResize="0"/>
          <p:nvPr/>
        </p:nvPicPr>
        <p:blipFill rotWithShape="1">
          <a:blip r:embed="rId3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40" title="Frame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0975" y="692800"/>
            <a:ext cx="3057049" cy="147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26414" y="635500"/>
            <a:ext cx="2375935" cy="158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40"/>
          <p:cNvPicPr preferRelativeResize="0"/>
          <p:nvPr/>
        </p:nvPicPr>
        <p:blipFill rotWithShape="1">
          <a:blip r:embed="rId8">
            <a:alphaModFix/>
          </a:blip>
          <a:srcRect b="69034" l="0" r="0" t="0"/>
          <a:stretch/>
        </p:blipFill>
        <p:spPr>
          <a:xfrm>
            <a:off x="2463500" y="2095625"/>
            <a:ext cx="3980324" cy="2110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1"/>
          <p:cNvSpPr txBox="1"/>
          <p:nvPr>
            <p:ph type="title"/>
          </p:nvPr>
        </p:nvSpPr>
        <p:spPr>
          <a:xfrm>
            <a:off x="351744" y="234107"/>
            <a:ext cx="8203800" cy="4014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00">
                <a:latin typeface="Palatino"/>
                <a:ea typeface="Palatino"/>
                <a:cs typeface="Palatino"/>
                <a:sym typeface="Palatino"/>
              </a:rPr>
              <a:t>Extra</a:t>
            </a:r>
            <a:endParaRPr sz="21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285" name="Google Shape;285;p41"/>
          <p:cNvPicPr preferRelativeResize="0"/>
          <p:nvPr/>
        </p:nvPicPr>
        <p:blipFill rotWithShape="1">
          <a:blip r:embed="rId3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41" title="Frame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49547" y="234102"/>
            <a:ext cx="6189249" cy="129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52347" y="1662550"/>
            <a:ext cx="4886102" cy="253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2"/>
          <p:cNvSpPr txBox="1"/>
          <p:nvPr>
            <p:ph type="title"/>
          </p:nvPr>
        </p:nvSpPr>
        <p:spPr>
          <a:xfrm>
            <a:off x="351744" y="234107"/>
            <a:ext cx="8203800" cy="4014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00">
                <a:latin typeface="Palatino"/>
                <a:ea typeface="Palatino"/>
                <a:cs typeface="Palatino"/>
                <a:sym typeface="Palatino"/>
              </a:rPr>
              <a:t>Extra</a:t>
            </a:r>
            <a:endParaRPr sz="21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295" name="Google Shape;295;p42"/>
          <p:cNvPicPr preferRelativeResize="0"/>
          <p:nvPr/>
        </p:nvPicPr>
        <p:blipFill rotWithShape="1">
          <a:blip r:embed="rId3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2" title="Frame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07713" y="744857"/>
            <a:ext cx="7128575" cy="3390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7"/>
          <p:cNvSpPr txBox="1"/>
          <p:nvPr>
            <p:ph type="title"/>
          </p:nvPr>
        </p:nvSpPr>
        <p:spPr>
          <a:xfrm>
            <a:off x="351744" y="316282"/>
            <a:ext cx="8203800" cy="401400"/>
          </a:xfrm>
          <a:prstGeom prst="rect">
            <a:avLst/>
          </a:prstGeom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>
                <a:latin typeface="Palatino"/>
                <a:ea typeface="Palatino"/>
                <a:cs typeface="Palatino"/>
                <a:sym typeface="Palatino"/>
              </a:rPr>
              <a:t>La</a:t>
            </a:r>
            <a:r>
              <a:rPr lang="en" sz="1700">
                <a:latin typeface="Palatino"/>
                <a:ea typeface="Palatino"/>
                <a:cs typeface="Palatino"/>
                <a:sym typeface="Palatino"/>
              </a:rPr>
              <a:t> Red Geodésica GNSS Nacional - IGN y el CONIDA  </a:t>
            </a:r>
            <a:endParaRPr sz="17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120" name="Google Shape;120;p27"/>
          <p:cNvPicPr preferRelativeResize="0"/>
          <p:nvPr/>
        </p:nvPicPr>
        <p:blipFill rotWithShape="1">
          <a:blip r:embed="rId3">
            <a:alphaModFix/>
          </a:blip>
          <a:srcRect b="0" l="11352" r="6688" t="8029"/>
          <a:stretch/>
        </p:blipFill>
        <p:spPr>
          <a:xfrm>
            <a:off x="171450" y="1192125"/>
            <a:ext cx="1830900" cy="265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7"/>
          <p:cNvPicPr preferRelativeResize="0"/>
          <p:nvPr/>
        </p:nvPicPr>
        <p:blipFill rotWithShape="1">
          <a:blip r:embed="rId5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7"/>
          <p:cNvSpPr txBox="1"/>
          <p:nvPr/>
        </p:nvSpPr>
        <p:spPr>
          <a:xfrm>
            <a:off x="4435000" y="1129063"/>
            <a:ext cx="4242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alatino"/>
                <a:ea typeface="Palatino"/>
                <a:cs typeface="Palatino"/>
                <a:sym typeface="Palatino"/>
              </a:rPr>
              <a:t>Y ahora que podemos estimar la cantidad de electrones…</a:t>
            </a:r>
            <a:endParaRPr sz="1800">
              <a:solidFill>
                <a:schemeClr val="dk1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124" name="Google Shape;124;p27"/>
          <p:cNvSpPr txBox="1"/>
          <p:nvPr/>
        </p:nvSpPr>
        <p:spPr>
          <a:xfrm>
            <a:off x="4911350" y="2279350"/>
            <a:ext cx="26694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¿</a:t>
            </a:r>
            <a:r>
              <a:rPr lang="en" sz="2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Serán</a:t>
            </a:r>
            <a:r>
              <a:rPr lang="en" sz="2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correctas las </a:t>
            </a:r>
            <a:r>
              <a:rPr lang="en" sz="2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estimaciones</a:t>
            </a:r>
            <a:r>
              <a:rPr lang="en" sz="2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?</a:t>
            </a:r>
            <a:endParaRPr sz="2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25" name="Google Shape;125;p27"/>
          <p:cNvPicPr preferRelativeResize="0"/>
          <p:nvPr/>
        </p:nvPicPr>
        <p:blipFill rotWithShape="1">
          <a:blip r:embed="rId6">
            <a:alphaModFix/>
          </a:blip>
          <a:srcRect b="0" l="17666" r="23641" t="4862"/>
          <a:stretch/>
        </p:blipFill>
        <p:spPr>
          <a:xfrm flipH="1">
            <a:off x="7443300" y="2480450"/>
            <a:ext cx="1623251" cy="175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7"/>
          <p:cNvPicPr preferRelativeResize="0"/>
          <p:nvPr/>
        </p:nvPicPr>
        <p:blipFill rotWithShape="1">
          <a:blip r:embed="rId7">
            <a:alphaModFix/>
          </a:blip>
          <a:srcRect b="0" l="16862" r="27081" t="0"/>
          <a:stretch/>
        </p:blipFill>
        <p:spPr>
          <a:xfrm>
            <a:off x="2184650" y="1136962"/>
            <a:ext cx="2068047" cy="277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7" title="Frame 1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8"/>
          <p:cNvSpPr txBox="1"/>
          <p:nvPr>
            <p:ph type="title"/>
          </p:nvPr>
        </p:nvSpPr>
        <p:spPr>
          <a:xfrm>
            <a:off x="330219" y="251707"/>
            <a:ext cx="8203800" cy="401400"/>
          </a:xfrm>
          <a:prstGeom prst="rect">
            <a:avLst/>
          </a:prstGeom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00">
                <a:latin typeface="Palatino"/>
                <a:ea typeface="Palatino"/>
                <a:cs typeface="Palatino"/>
                <a:sym typeface="Palatino"/>
              </a:rPr>
              <a:t>Tabla de contenidos</a:t>
            </a:r>
            <a:endParaRPr sz="2100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133" name="Google Shape;133;p28"/>
          <p:cNvSpPr txBox="1"/>
          <p:nvPr/>
        </p:nvSpPr>
        <p:spPr>
          <a:xfrm>
            <a:off x="593975" y="1263275"/>
            <a:ext cx="6198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4" name="Google Shape;134;p28"/>
          <p:cNvSpPr txBox="1"/>
          <p:nvPr>
            <p:ph type="title"/>
          </p:nvPr>
        </p:nvSpPr>
        <p:spPr>
          <a:xfrm>
            <a:off x="243525" y="810500"/>
            <a:ext cx="9012600" cy="25905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-341489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78"/>
              <a:buFont typeface="Palatino"/>
              <a:buChar char="●"/>
            </a:pPr>
            <a:r>
              <a:rPr b="0" lang="en" sz="1778">
                <a:solidFill>
                  <a:schemeClr val="dk1"/>
                </a:solidFill>
                <a:latin typeface="Palatino"/>
                <a:ea typeface="Palatino"/>
                <a:cs typeface="Palatino"/>
                <a:sym typeface="Palatino"/>
              </a:rPr>
              <a:t>Estructura de la ionosfera</a:t>
            </a:r>
            <a:endParaRPr b="0" sz="1778">
              <a:solidFill>
                <a:schemeClr val="dk1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indent="-341489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78"/>
              <a:buFont typeface="Palatino"/>
              <a:buChar char="●"/>
            </a:pPr>
            <a:r>
              <a:rPr b="0" lang="en" sz="1778">
                <a:solidFill>
                  <a:schemeClr val="dk1"/>
                </a:solidFill>
                <a:latin typeface="Palatino"/>
                <a:ea typeface="Palatino"/>
                <a:cs typeface="Palatino"/>
                <a:sym typeface="Palatino"/>
              </a:rPr>
              <a:t>¿Qué es el “TEC”?</a:t>
            </a:r>
            <a:endParaRPr b="0" sz="1778">
              <a:solidFill>
                <a:schemeClr val="dk1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indent="-33972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Palatino"/>
              <a:buChar char="●"/>
            </a:pPr>
            <a:r>
              <a:rPr b="0" lang="en" sz="1750">
                <a:solidFill>
                  <a:schemeClr val="dk1"/>
                </a:solidFill>
                <a:latin typeface="Palatino"/>
                <a:ea typeface="Palatino"/>
                <a:cs typeface="Palatino"/>
                <a:sym typeface="Palatino"/>
              </a:rPr>
              <a:t>Cobertura de la Red Geodésica GNSS Nacional - IGN</a:t>
            </a:r>
            <a:r>
              <a:rPr b="0" lang="en" sz="1750">
                <a:latin typeface="Palatino"/>
                <a:ea typeface="Palatino"/>
                <a:cs typeface="Palatino"/>
                <a:sym typeface="Palatino"/>
              </a:rPr>
              <a:t> </a:t>
            </a:r>
            <a:endParaRPr b="0" sz="1750">
              <a:latin typeface="Palatino"/>
              <a:ea typeface="Palatino"/>
              <a:cs typeface="Palatino"/>
              <a:sym typeface="Palatino"/>
            </a:endParaRPr>
          </a:p>
          <a:p>
            <a:pPr indent="-33972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Palatino"/>
              <a:buChar char="●"/>
            </a:pPr>
            <a:r>
              <a:rPr b="0" lang="en" sz="1750">
                <a:solidFill>
                  <a:schemeClr val="dk1"/>
                </a:solidFill>
                <a:latin typeface="Palatino"/>
                <a:ea typeface="Palatino"/>
                <a:cs typeface="Palatino"/>
                <a:sym typeface="Palatino"/>
              </a:rPr>
              <a:t>El Radio Observatorio de Jicamarca-ROJ y sus mediciones con el ISR</a:t>
            </a:r>
            <a:endParaRPr b="0" sz="1750">
              <a:solidFill>
                <a:schemeClr val="dk1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indent="-341489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78"/>
              <a:buFont typeface="Palatino"/>
              <a:buChar char="●"/>
            </a:pPr>
            <a:r>
              <a:rPr b="0" lang="en" sz="1778">
                <a:solidFill>
                  <a:schemeClr val="dk1"/>
                </a:solidFill>
                <a:latin typeface="Palatino"/>
                <a:ea typeface="Palatino"/>
                <a:cs typeface="Palatino"/>
                <a:sym typeface="Palatino"/>
              </a:rPr>
              <a:t>Metodología</a:t>
            </a:r>
            <a:r>
              <a:rPr b="0" lang="en" sz="1778">
                <a:solidFill>
                  <a:schemeClr val="dk1"/>
                </a:solidFill>
                <a:latin typeface="Palatino"/>
                <a:ea typeface="Palatino"/>
                <a:cs typeface="Palatino"/>
                <a:sym typeface="Palatino"/>
              </a:rPr>
              <a:t> de comparación y resultados preliminares</a:t>
            </a:r>
            <a:endParaRPr b="0" sz="1778">
              <a:solidFill>
                <a:schemeClr val="dk1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indent="-341489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78"/>
              <a:buFont typeface="Palatino"/>
              <a:buChar char="●"/>
            </a:pPr>
            <a:r>
              <a:rPr b="0" lang="en" sz="1778">
                <a:solidFill>
                  <a:schemeClr val="dk1"/>
                </a:solidFill>
                <a:latin typeface="Palatino"/>
                <a:ea typeface="Palatino"/>
                <a:cs typeface="Palatino"/>
                <a:sym typeface="Palatino"/>
              </a:rPr>
              <a:t>Resumen</a:t>
            </a:r>
            <a:endParaRPr b="0" sz="1778">
              <a:solidFill>
                <a:schemeClr val="dk1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1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135" name="Google Shape;13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8"/>
          <p:cNvPicPr preferRelativeResize="0"/>
          <p:nvPr/>
        </p:nvPicPr>
        <p:blipFill rotWithShape="1">
          <a:blip r:embed="rId4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8" title="Frame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9"/>
          <p:cNvSpPr txBox="1"/>
          <p:nvPr>
            <p:ph type="title"/>
          </p:nvPr>
        </p:nvSpPr>
        <p:spPr>
          <a:xfrm>
            <a:off x="351744" y="269807"/>
            <a:ext cx="8203800" cy="401400"/>
          </a:xfrm>
          <a:prstGeom prst="rect">
            <a:avLst/>
          </a:prstGeom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00">
                <a:latin typeface="Palatino"/>
                <a:ea typeface="Palatino"/>
                <a:cs typeface="Palatino"/>
                <a:sym typeface="Palatino"/>
              </a:rPr>
              <a:t>Estructura de la ionosfera</a:t>
            </a:r>
            <a:endParaRPr sz="21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143" name="Google Shape;143;p29"/>
          <p:cNvPicPr preferRelativeResize="0"/>
          <p:nvPr/>
        </p:nvPicPr>
        <p:blipFill rotWithShape="1">
          <a:blip r:embed="rId3">
            <a:alphaModFix/>
          </a:blip>
          <a:srcRect b="0" l="5599" r="3796" t="12626"/>
          <a:stretch/>
        </p:blipFill>
        <p:spPr>
          <a:xfrm>
            <a:off x="136550" y="940450"/>
            <a:ext cx="3760901" cy="2944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9"/>
          <p:cNvPicPr preferRelativeResize="0"/>
          <p:nvPr/>
        </p:nvPicPr>
        <p:blipFill rotWithShape="1">
          <a:blip r:embed="rId4">
            <a:alphaModFix/>
          </a:blip>
          <a:srcRect b="0" l="4013" r="3093" t="17763"/>
          <a:stretch/>
        </p:blipFill>
        <p:spPr>
          <a:xfrm>
            <a:off x="3897450" y="1532225"/>
            <a:ext cx="5089726" cy="137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9"/>
          <p:cNvPicPr preferRelativeResize="0"/>
          <p:nvPr/>
        </p:nvPicPr>
        <p:blipFill rotWithShape="1">
          <a:blip r:embed="rId6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9" title="Frame 1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0"/>
          <p:cNvSpPr txBox="1"/>
          <p:nvPr>
            <p:ph type="title"/>
          </p:nvPr>
        </p:nvSpPr>
        <p:spPr>
          <a:xfrm>
            <a:off x="276419" y="253057"/>
            <a:ext cx="8203800" cy="401400"/>
          </a:xfrm>
          <a:prstGeom prst="rect">
            <a:avLst/>
          </a:prstGeom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00">
                <a:latin typeface="Palatino"/>
                <a:ea typeface="Palatino"/>
                <a:cs typeface="Palatino"/>
                <a:sym typeface="Palatino"/>
              </a:rPr>
              <a:t>¿Qué es el TEC?</a:t>
            </a:r>
            <a:endParaRPr sz="21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153" name="Google Shape;15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075" y="892825"/>
            <a:ext cx="4460325" cy="289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8062" y="1844550"/>
            <a:ext cx="1572982" cy="61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2050" y="2571750"/>
            <a:ext cx="3284999" cy="61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0"/>
          <p:cNvPicPr preferRelativeResize="0"/>
          <p:nvPr/>
        </p:nvPicPr>
        <p:blipFill rotWithShape="1">
          <a:blip r:embed="rId6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0" title="Frame 1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1"/>
          <p:cNvSpPr txBox="1"/>
          <p:nvPr>
            <p:ph type="title"/>
          </p:nvPr>
        </p:nvSpPr>
        <p:spPr>
          <a:xfrm>
            <a:off x="351744" y="316282"/>
            <a:ext cx="8203800" cy="401400"/>
          </a:xfrm>
          <a:prstGeom prst="rect">
            <a:avLst/>
          </a:prstGeom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00">
                <a:latin typeface="Palatino"/>
                <a:ea typeface="Palatino"/>
                <a:cs typeface="Palatino"/>
                <a:sym typeface="Palatino"/>
              </a:rPr>
              <a:t>Cobertura </a:t>
            </a:r>
            <a:r>
              <a:rPr lang="en" sz="2100">
                <a:latin typeface="Palatino"/>
                <a:ea typeface="Palatino"/>
                <a:cs typeface="Palatino"/>
                <a:sym typeface="Palatino"/>
              </a:rPr>
              <a:t>de la Red Geodésica GNSS Nacional - IGN </a:t>
            </a:r>
            <a:endParaRPr sz="21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164" name="Google Shape;164;p31"/>
          <p:cNvPicPr preferRelativeResize="0"/>
          <p:nvPr/>
        </p:nvPicPr>
        <p:blipFill rotWithShape="1">
          <a:blip r:embed="rId3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1100" y="949900"/>
            <a:ext cx="2233875" cy="288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82461" y="1012000"/>
            <a:ext cx="3835940" cy="288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1" title="Frame 1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2"/>
          <p:cNvSpPr txBox="1"/>
          <p:nvPr>
            <p:ph type="title"/>
          </p:nvPr>
        </p:nvSpPr>
        <p:spPr>
          <a:xfrm>
            <a:off x="351744" y="316282"/>
            <a:ext cx="8203800" cy="401400"/>
          </a:xfrm>
          <a:prstGeom prst="rect">
            <a:avLst/>
          </a:prstGeom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47143"/>
              <a:buNone/>
            </a:pPr>
            <a:r>
              <a:rPr lang="en" sz="2100">
                <a:latin typeface="Palatino"/>
                <a:ea typeface="Palatino"/>
                <a:cs typeface="Palatino"/>
                <a:sym typeface="Palatino"/>
              </a:rPr>
              <a:t>El Radio Observatorio de Jicamarca-ROJ y sus mediciones con el ISR</a:t>
            </a:r>
            <a:endParaRPr sz="21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174" name="Google Shape;174;p32"/>
          <p:cNvPicPr preferRelativeResize="0"/>
          <p:nvPr/>
        </p:nvPicPr>
        <p:blipFill rotWithShape="1">
          <a:blip r:embed="rId3">
            <a:alphaModFix/>
          </a:blip>
          <a:srcRect b="0" l="0" r="0" t="10450"/>
          <a:stretch/>
        </p:blipFill>
        <p:spPr>
          <a:xfrm>
            <a:off x="5037275" y="1398775"/>
            <a:ext cx="3518275" cy="2362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2"/>
          <p:cNvPicPr preferRelativeResize="0"/>
          <p:nvPr/>
        </p:nvPicPr>
        <p:blipFill rotWithShape="1">
          <a:blip r:embed="rId4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1200" y="1087450"/>
            <a:ext cx="3860799" cy="298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2" title="Frame 1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3"/>
          <p:cNvSpPr txBox="1"/>
          <p:nvPr>
            <p:ph type="title"/>
          </p:nvPr>
        </p:nvSpPr>
        <p:spPr>
          <a:xfrm>
            <a:off x="77269" y="272332"/>
            <a:ext cx="8203800" cy="401400"/>
          </a:xfrm>
          <a:prstGeom prst="rect">
            <a:avLst/>
          </a:prstGeom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>
                <a:latin typeface="Palatino"/>
                <a:ea typeface="Palatino"/>
                <a:cs typeface="Palatino"/>
                <a:sym typeface="Palatino"/>
              </a:rPr>
              <a:t>Descripción </a:t>
            </a:r>
            <a:r>
              <a:rPr lang="en" sz="1700">
                <a:latin typeface="Palatino"/>
                <a:ea typeface="Palatino"/>
                <a:cs typeface="Palatino"/>
                <a:sym typeface="Palatino"/>
              </a:rPr>
              <a:t>metodológica I:</a:t>
            </a:r>
            <a:endParaRPr sz="17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184" name="Google Shape;184;p33"/>
          <p:cNvPicPr preferRelativeResize="0"/>
          <p:nvPr/>
        </p:nvPicPr>
        <p:blipFill rotWithShape="1">
          <a:blip r:embed="rId3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3"/>
          <p:cNvPicPr preferRelativeResize="0"/>
          <p:nvPr/>
        </p:nvPicPr>
        <p:blipFill rotWithShape="1">
          <a:blip r:embed="rId5">
            <a:alphaModFix/>
          </a:blip>
          <a:srcRect b="0" l="0" r="28449" t="-15207"/>
          <a:stretch/>
        </p:blipFill>
        <p:spPr>
          <a:xfrm>
            <a:off x="3400013" y="2864632"/>
            <a:ext cx="3552025" cy="389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3"/>
          <p:cNvPicPr preferRelativeResize="0"/>
          <p:nvPr/>
        </p:nvPicPr>
        <p:blipFill rotWithShape="1">
          <a:blip r:embed="rId5">
            <a:alphaModFix/>
          </a:blip>
          <a:srcRect b="0" l="72156" r="0" t="0"/>
          <a:stretch/>
        </p:blipFill>
        <p:spPr>
          <a:xfrm>
            <a:off x="3331663" y="3446962"/>
            <a:ext cx="1354659" cy="331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65463" y="2444274"/>
            <a:ext cx="1005437" cy="337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3" title="Formulatrapecios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00026" y="1270696"/>
            <a:ext cx="1286300" cy="565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81238" y="2054076"/>
            <a:ext cx="1523866" cy="172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3" title="Frame 1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52400" y="826132"/>
            <a:ext cx="2580243" cy="3352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470428" y="1223562"/>
            <a:ext cx="1903598" cy="70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388062" y="843860"/>
            <a:ext cx="49530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028937" y="843862"/>
            <a:ext cx="1781175" cy="20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4"/>
          <p:cNvSpPr txBox="1"/>
          <p:nvPr>
            <p:ph type="title"/>
          </p:nvPr>
        </p:nvSpPr>
        <p:spPr>
          <a:xfrm>
            <a:off x="77269" y="272332"/>
            <a:ext cx="8203800" cy="401400"/>
          </a:xfrm>
          <a:prstGeom prst="rect">
            <a:avLst/>
          </a:prstGeom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>
                <a:latin typeface="Palatino"/>
                <a:ea typeface="Palatino"/>
                <a:cs typeface="Palatino"/>
                <a:sym typeface="Palatino"/>
              </a:rPr>
              <a:t>Resultado preliminar</a:t>
            </a:r>
            <a:r>
              <a:rPr lang="en" sz="1700">
                <a:latin typeface="Palatino"/>
                <a:ea typeface="Palatino"/>
                <a:cs typeface="Palatino"/>
                <a:sym typeface="Palatino"/>
              </a:rPr>
              <a:t> I:</a:t>
            </a:r>
            <a:endParaRPr sz="170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201" name="Google Shape;201;p34"/>
          <p:cNvPicPr preferRelativeResize="0"/>
          <p:nvPr/>
        </p:nvPicPr>
        <p:blipFill rotWithShape="1">
          <a:blip r:embed="rId3">
            <a:alphaModFix/>
          </a:blip>
          <a:srcRect b="0" l="5545" r="0" t="8692"/>
          <a:stretch/>
        </p:blipFill>
        <p:spPr>
          <a:xfrm>
            <a:off x="3028925" y="4442875"/>
            <a:ext cx="1039100" cy="6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1225" y="4331150"/>
            <a:ext cx="590521" cy="7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4" title="Frame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0963" y="4452102"/>
            <a:ext cx="465375" cy="46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3311" y="711837"/>
            <a:ext cx="7437391" cy="358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