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0" r:id="rId4"/>
    <p:sldId id="291" r:id="rId5"/>
    <p:sldId id="292" r:id="rId6"/>
    <p:sldId id="293" r:id="rId7"/>
    <p:sldId id="295" r:id="rId8"/>
    <p:sldId id="296" r:id="rId9"/>
    <p:sldId id="297" r:id="rId10"/>
    <p:sldId id="294" r:id="rId11"/>
    <p:sldId id="298" r:id="rId12"/>
    <p:sldId id="299" r:id="rId13"/>
    <p:sldId id="311" r:id="rId14"/>
    <p:sldId id="284" r:id="rId15"/>
    <p:sldId id="315" r:id="rId16"/>
    <p:sldId id="312" r:id="rId17"/>
    <p:sldId id="313" r:id="rId18"/>
    <p:sldId id="314" r:id="rId19"/>
    <p:sldId id="276" r:id="rId20"/>
    <p:sldId id="301" r:id="rId21"/>
    <p:sldId id="259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282" r:id="rId31"/>
    <p:sldId id="31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395"/>
    <a:srgbClr val="437BAE"/>
    <a:srgbClr val="85A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562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7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216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0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283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393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249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473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939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694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926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1E5A-7912-43F8-A660-0354486355ED}" type="datetimeFigureOut">
              <a:rPr lang="es-PE" smtClean="0"/>
              <a:t>11/04/2019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04EFD-0EFF-4AD1-8778-056C995C9E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67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788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Effect in the Parton Distribution Functions of the Nucleon</a:t>
            </a:r>
            <a:endPara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5674" y="2866497"/>
            <a:ext cx="10240652" cy="3737503"/>
          </a:xfrm>
        </p:spPr>
        <p:txBody>
          <a:bodyPr>
            <a:normAutofit/>
          </a:bodyPr>
          <a:lstStyle/>
          <a:p>
            <a:r>
              <a:rPr lang="es-P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Yunhua</a:t>
            </a:r>
            <a:r>
              <a:rPr lang="es-P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Zhang, </a:t>
            </a:r>
            <a:r>
              <a:rPr lang="es-P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Lijing</a:t>
            </a:r>
            <a:r>
              <a:rPr lang="es-P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Shao</a:t>
            </a:r>
            <a:r>
              <a:rPr lang="es-P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Bo-</a:t>
            </a:r>
            <a:r>
              <a:rPr lang="es-P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Qiang</a:t>
            </a:r>
            <a:r>
              <a:rPr lang="es-P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es-P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Physics and State Key Laboratory of Nuclear Physics and Technology, Peking University</a:t>
            </a:r>
            <a:endParaRPr lang="es-PE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P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P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Club UNI Física de Partículas: Sesión 0</a:t>
            </a:r>
          </a:p>
          <a:p>
            <a:pPr algn="r"/>
            <a:r>
              <a:rPr lang="es-P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Benel, Junior Alegre</a:t>
            </a:r>
            <a:endParaRPr lang="es-P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22253"/>
            <a:ext cx="3994484" cy="19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dl2.pushbulletusercontent.com/7iD4CeXNQym4DS6Xr9pxaq39xdy3HvNK/IMG_20190411_093641_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77642" y="-1222731"/>
            <a:ext cx="5436713" cy="102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aurore court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72" y="47252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dl2.pushbulletusercontent.com/7iD4CeXNQym4DS6Xr9pxaq39xdy3HvNK/IMG_20190411_093641_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77642" y="-1222731"/>
            <a:ext cx="5436713" cy="102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aurore court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72" y="47252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n para hadronic phy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8" y="1655695"/>
            <a:ext cx="7048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642" y="1772242"/>
            <a:ext cx="9008714" cy="50088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487" y="1092380"/>
            <a:ext cx="78009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05" y="2735217"/>
            <a:ext cx="6945721" cy="17435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105" y="2378286"/>
            <a:ext cx="33337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90" y="3022715"/>
            <a:ext cx="4771784" cy="26841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49378" y="2113110"/>
            <a:ext cx="31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 </a:t>
            </a:r>
            <a:r>
              <a:rPr lang="es-PE" sz="2400" dirty="0" smtClean="0"/>
              <a:t>    ESTADO DEL ARTE ?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0838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1" y="2853666"/>
            <a:ext cx="4771784" cy="26841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90272" y="2159213"/>
            <a:ext cx="2419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ESTADO DEL ARTE</a:t>
            </a:r>
            <a:endParaRPr lang="es-PE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330567" y="3053451"/>
            <a:ext cx="3519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KEYWORDS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err="1" smtClean="0"/>
              <a:t>Statistical</a:t>
            </a:r>
            <a:r>
              <a:rPr lang="es-PE" dirty="0" smtClean="0"/>
              <a:t> </a:t>
            </a:r>
            <a:r>
              <a:rPr lang="es-PE" dirty="0" err="1" smtClean="0"/>
              <a:t>Model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err="1" smtClean="0"/>
              <a:t>Parton</a:t>
            </a:r>
            <a:r>
              <a:rPr lang="es-PE" dirty="0" smtClean="0"/>
              <a:t> </a:t>
            </a:r>
            <a:r>
              <a:rPr lang="es-PE" dirty="0" err="1" smtClean="0"/>
              <a:t>Distribution</a:t>
            </a:r>
            <a:r>
              <a:rPr lang="es-PE" dirty="0" smtClean="0"/>
              <a:t> </a:t>
            </a:r>
            <a:r>
              <a:rPr lang="es-PE" dirty="0" err="1" smtClean="0"/>
              <a:t>Functions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err="1" smtClean="0"/>
              <a:t>Nucleon</a:t>
            </a:r>
            <a:r>
              <a:rPr lang="es-PE" dirty="0" smtClean="0"/>
              <a:t> </a:t>
            </a:r>
            <a:r>
              <a:rPr lang="es-PE" dirty="0" err="1" smtClean="0"/>
              <a:t>Structure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Light-Front </a:t>
            </a:r>
            <a:r>
              <a:rPr lang="es-PE" dirty="0" err="1" smtClean="0"/>
              <a:t>Formalism</a:t>
            </a:r>
            <a:endParaRPr lang="es-PE" dirty="0"/>
          </a:p>
        </p:txBody>
      </p:sp>
      <p:sp>
        <p:nvSpPr>
          <p:cNvPr id="3" name="Flecha a la derecha con bandas 2"/>
          <p:cNvSpPr/>
          <p:nvPr/>
        </p:nvSpPr>
        <p:spPr>
          <a:xfrm>
            <a:off x="5325035" y="3419395"/>
            <a:ext cx="1360074" cy="91159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89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7" y="1241039"/>
            <a:ext cx="7903897" cy="531043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55995" y="2989089"/>
            <a:ext cx="174765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 err="1" smtClean="0"/>
              <a:t>Statistical</a:t>
            </a:r>
            <a:r>
              <a:rPr lang="es-PE" dirty="0" smtClean="0"/>
              <a:t> </a:t>
            </a:r>
            <a:r>
              <a:rPr lang="es-PE" dirty="0" err="1" smtClean="0"/>
              <a:t>Model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51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72" y="3076134"/>
            <a:ext cx="2381250" cy="26574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77" y="2154009"/>
            <a:ext cx="6193917" cy="45017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33688" y="1555120"/>
            <a:ext cx="1891352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 err="1" smtClean="0"/>
              <a:t>Nucleon</a:t>
            </a:r>
            <a:r>
              <a:rPr lang="es-PE" dirty="0" smtClean="0"/>
              <a:t> </a:t>
            </a:r>
            <a:r>
              <a:rPr lang="es-PE" dirty="0" err="1" smtClean="0"/>
              <a:t>Structure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81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46" y="1879587"/>
            <a:ext cx="7010400" cy="45434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155995" y="2989089"/>
            <a:ext cx="2001222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 err="1" smtClean="0"/>
              <a:t>Parton</a:t>
            </a:r>
            <a:r>
              <a:rPr lang="es-PE" dirty="0" smtClean="0"/>
              <a:t> </a:t>
            </a:r>
            <a:r>
              <a:rPr lang="es-PE" dirty="0" err="1" smtClean="0"/>
              <a:t>Distribution</a:t>
            </a:r>
            <a:r>
              <a:rPr lang="es-PE" dirty="0" smtClean="0"/>
              <a:t> </a:t>
            </a:r>
            <a:r>
              <a:rPr lang="es-PE" dirty="0" err="1" smtClean="0"/>
              <a:t>Functions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346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To apply a </a:t>
            </a:r>
            <a:r>
              <a:rPr lang="en-US" sz="4800" b="1" dirty="0" smtClean="0"/>
              <a:t>simple</a:t>
            </a:r>
            <a:r>
              <a:rPr lang="en-US" sz="4800" dirty="0" smtClean="0"/>
              <a:t> </a:t>
            </a:r>
            <a:r>
              <a:rPr lang="en-US" sz="4800" dirty="0"/>
              <a:t>statistical approach </a:t>
            </a:r>
            <a:r>
              <a:rPr lang="en-US" sz="4800" dirty="0" smtClean="0"/>
              <a:t>to </a:t>
            </a:r>
            <a:r>
              <a:rPr lang="en-US" sz="4800" dirty="0"/>
              <a:t>calculate the </a:t>
            </a:r>
            <a:r>
              <a:rPr lang="en-US" sz="4800" dirty="0" err="1"/>
              <a:t>parton</a:t>
            </a:r>
            <a:r>
              <a:rPr lang="en-US" sz="4800" dirty="0"/>
              <a:t> distribution functions (PDFs) of the </a:t>
            </a:r>
            <a:r>
              <a:rPr lang="en-US" sz="4800" dirty="0" smtClean="0"/>
              <a:t>nucleon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82" y="1208478"/>
            <a:ext cx="9402434" cy="5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7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To apply a </a:t>
            </a:r>
            <a:r>
              <a:rPr lang="en-US" sz="4800" b="1" dirty="0" smtClean="0"/>
              <a:t>simple</a:t>
            </a:r>
            <a:r>
              <a:rPr lang="en-US" sz="4800" dirty="0" smtClean="0"/>
              <a:t> </a:t>
            </a:r>
            <a:r>
              <a:rPr lang="en-US" sz="4800" dirty="0"/>
              <a:t>statistical approach </a:t>
            </a:r>
            <a:r>
              <a:rPr lang="en-US" sz="4800" dirty="0" smtClean="0"/>
              <a:t>to </a:t>
            </a:r>
            <a:r>
              <a:rPr lang="en-US" sz="4800" dirty="0"/>
              <a:t>calculate the </a:t>
            </a:r>
            <a:r>
              <a:rPr lang="en-US" sz="4800" dirty="0" err="1"/>
              <a:t>parton</a:t>
            </a:r>
            <a:r>
              <a:rPr lang="en-US" sz="4800" dirty="0"/>
              <a:t> distribution functions (PDFs) of the </a:t>
            </a:r>
            <a:r>
              <a:rPr lang="en-US" sz="4800" dirty="0" smtClean="0"/>
              <a:t>nucleon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s-ES" sz="3600" dirty="0"/>
              <a:t>A</a:t>
            </a:r>
            <a:r>
              <a:rPr lang="es-ES" sz="3600" dirty="0" smtClean="0"/>
              <a:t>plicar </a:t>
            </a:r>
            <a:r>
              <a:rPr lang="es-ES" sz="3600" dirty="0"/>
              <a:t>un enfoque estadístico </a:t>
            </a:r>
            <a:r>
              <a:rPr lang="es-ES" sz="3600" b="1" dirty="0"/>
              <a:t>simple</a:t>
            </a:r>
            <a:r>
              <a:rPr lang="es-ES" sz="3600" dirty="0"/>
              <a:t> para calcular las funciones de distribución de </a:t>
            </a:r>
            <a:r>
              <a:rPr lang="es-ES" sz="3600" dirty="0" err="1"/>
              <a:t>partones</a:t>
            </a:r>
            <a:r>
              <a:rPr lang="es-ES" sz="3600" dirty="0"/>
              <a:t> (</a:t>
            </a:r>
            <a:r>
              <a:rPr lang="es-ES" sz="3600" dirty="0" err="1" smtClean="0"/>
              <a:t>PDFs</a:t>
            </a:r>
            <a:r>
              <a:rPr lang="es-ES" sz="3600" dirty="0" smtClean="0"/>
              <a:t>) </a:t>
            </a:r>
            <a:r>
              <a:rPr lang="es-ES" sz="3600" dirty="0"/>
              <a:t>del nucleón</a:t>
            </a:r>
            <a:endParaRPr lang="en-US" sz="36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3894"/>
            <a:ext cx="10515600" cy="371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Suponer que el nucleón es un sistema térmico en equilibrio</a:t>
            </a:r>
          </a:p>
          <a:p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547937"/>
            <a:ext cx="5791200" cy="176212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3894"/>
            <a:ext cx="10515600" cy="371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Cambiamos de SR al de light-</a:t>
            </a:r>
            <a:r>
              <a:rPr lang="es-P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es-P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endParaRPr lang="es-P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49" y="2208296"/>
            <a:ext cx="7886700" cy="9334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75084"/>
            <a:ext cx="4410075" cy="11620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52650" y="3359681"/>
            <a:ext cx="767014" cy="162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204" y="4615499"/>
            <a:ext cx="5413590" cy="10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3894"/>
            <a:ext cx="10515600" cy="371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Cambiamos de SR al de light-</a:t>
            </a:r>
            <a:r>
              <a:rPr lang="es-P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es-P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endParaRPr lang="es-P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49" y="2208296"/>
            <a:ext cx="7886700" cy="9334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75084"/>
            <a:ext cx="4410075" cy="11620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52650" y="3359681"/>
            <a:ext cx="767014" cy="162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204" y="4615499"/>
            <a:ext cx="5413590" cy="1091221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7260799" y="4537134"/>
            <a:ext cx="1356670" cy="13566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/>
          <p:cNvSpPr/>
          <p:nvPr/>
        </p:nvSpPr>
        <p:spPr>
          <a:xfrm>
            <a:off x="4569939" y="1979232"/>
            <a:ext cx="1686481" cy="13566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86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3894"/>
                <a:ext cx="10515600" cy="3711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PE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Aplicamos una condición </a:t>
                </a:r>
                <a:r>
                  <a:rPr lang="es-PE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on-shell</a:t>
                </a:r>
                <a:endParaRPr lang="es-PE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</m:sub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n-US" sz="3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;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</m:t>
                      </m:r>
                      <m:acc>
                        <m:accPr>
                          <m:chr m:val="̅"/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</m:acc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PE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P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3894"/>
                <a:ext cx="10515600" cy="3711575"/>
              </a:xfrm>
              <a:blipFill>
                <a:blip r:embed="rId2"/>
                <a:stretch>
                  <a:fillRect l="-928" t="-213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52650" y="3359681"/>
            <a:ext cx="767014" cy="162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4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3893"/>
                <a:ext cx="10515600" cy="50092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PE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Aplicamos una condición </a:t>
                </a:r>
                <a:r>
                  <a:rPr lang="es-PE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on-shell</a:t>
                </a:r>
                <a:endParaRPr lang="es-PE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</m:sub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n-US" sz="36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;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</m:t>
                      </m:r>
                      <m:acc>
                        <m:accPr>
                          <m:chr m:val="̅"/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</m:acc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</m:sub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s-PE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P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PE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3893"/>
                <a:ext cx="10515600" cy="5009201"/>
              </a:xfrm>
              <a:blipFill>
                <a:blip r:embed="rId2"/>
                <a:stretch>
                  <a:fillRect l="-928" t="-158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52650" y="3359681"/>
            <a:ext cx="767014" cy="162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12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3893"/>
            <a:ext cx="10515600" cy="500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Cambio de SR + condición </a:t>
            </a:r>
            <a:r>
              <a:rPr lang="es-P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on-shell</a:t>
            </a: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52650" y="3359681"/>
            <a:ext cx="767014" cy="162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37" y="2711117"/>
            <a:ext cx="11275124" cy="17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3893"/>
            <a:ext cx="10515600" cy="500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Integrando, suponiendo que es isotrópico en </a:t>
            </a:r>
            <a:r>
              <a:rPr lang="es-PE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/>
              <a:t>⟂</a:t>
            </a:r>
            <a:endParaRPr lang="es-PE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PE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P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52650" y="3359681"/>
            <a:ext cx="767014" cy="162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3993"/>
            <a:ext cx="7010400" cy="1714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58" y="4449251"/>
            <a:ext cx="10341142" cy="16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3893"/>
            <a:ext cx="10515600" cy="500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obtiene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finalmente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s-PE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52650" y="3359681"/>
            <a:ext cx="767014" cy="162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8" y="2213155"/>
            <a:ext cx="11222381" cy="3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3893"/>
            <a:ext cx="10515600" cy="500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obtiene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finalmente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s-PE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52650" y="3359681"/>
            <a:ext cx="767014" cy="162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8" y="2213155"/>
            <a:ext cx="11222381" cy="359067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 flipH="1" flipV="1">
            <a:off x="6509678" y="4379571"/>
            <a:ext cx="773438" cy="7734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930316" y="2034825"/>
            <a:ext cx="898358" cy="644207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2694842" y="2174457"/>
            <a:ext cx="769791" cy="595264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Resultado de imagen para quantum rea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8" y="1325563"/>
            <a:ext cx="11811961" cy="49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000" y="1825625"/>
            <a:ext cx="10845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The </a:t>
            </a:r>
            <a:r>
              <a:rPr lang="en-US" sz="5400" dirty="0"/>
              <a:t>statistical effect is not everything, </a:t>
            </a:r>
            <a:r>
              <a:rPr lang="en-US" sz="5400" dirty="0" smtClean="0"/>
              <a:t>but it </a:t>
            </a:r>
            <a:r>
              <a:rPr lang="en-US" sz="5400" dirty="0"/>
              <a:t>is very important to some aspects of the nucleon structure</a:t>
            </a:r>
            <a:endParaRPr lang="es-PE" sz="5400" b="1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000" y="1825624"/>
            <a:ext cx="108458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The </a:t>
            </a:r>
            <a:r>
              <a:rPr lang="en-US" sz="5400" dirty="0"/>
              <a:t>statistical effect is not everything, </a:t>
            </a:r>
            <a:r>
              <a:rPr lang="en-US" sz="5400" dirty="0" smtClean="0"/>
              <a:t>but it </a:t>
            </a:r>
            <a:r>
              <a:rPr lang="en-US" sz="5400" dirty="0"/>
              <a:t>is very important to some aspects of the nucleon </a:t>
            </a:r>
            <a:r>
              <a:rPr lang="en-US" sz="5400" dirty="0" smtClean="0"/>
              <a:t>structure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s-ES" sz="3600" dirty="0"/>
              <a:t>El efecto estadístico no lo es todo, pero es muy importante para algunos aspectos de la estructura del nucleón.</a:t>
            </a:r>
            <a:endParaRPr lang="es-PE" sz="36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n para schrodinger eq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02" y="1242411"/>
            <a:ext cx="9253994" cy="51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n para uni facultad de cien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7" y="2660634"/>
            <a:ext cx="8572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n para uni facultad de cien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7" y="2660634"/>
            <a:ext cx="8572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pucp fis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21" y="1325563"/>
            <a:ext cx="7561900" cy="43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sultado de imagen para u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843" y="1972018"/>
            <a:ext cx="72675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sultado de imagen para u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843" y="1972018"/>
            <a:ext cx="72675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l2.pushbulletusercontent.com/FZ9nhLEEAehkiEnkkkVxGD39JspZ9V5d/IMG_20190411_094003_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81" y="1325563"/>
            <a:ext cx="2851576" cy="53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P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PE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E" sz="2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PE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sultado de imagen para u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843" y="1972018"/>
            <a:ext cx="72675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l2.pushbulletusercontent.com/FZ9nhLEEAehkiEnkkkVxGD39JspZ9V5d/IMG_20190411_094003_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81" y="1325563"/>
            <a:ext cx="2851576" cy="53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54" y="11212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571</Words>
  <Application>Microsoft Office PowerPoint</Application>
  <PresentationFormat>Panorámica</PresentationFormat>
  <Paragraphs>90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Tema de Office</vt:lpstr>
      <vt:lpstr>Statistical Effect in the Parton Distribution Functions of the Nucleon</vt:lpstr>
      <vt:lpstr>Motivation - Introduction – Objective – Methodology – Results - Conclusions</vt:lpstr>
      <vt:lpstr>Motivation - Introduction – Objective – Methodology – Results - Conclusions</vt:lpstr>
      <vt:lpstr>Motivation - Introduction – Objective – Methodology – Results - Conclusions</vt:lpstr>
      <vt:lpstr>Motivation - Introduction – Objective – Methodology – Results - Conclusions</vt:lpstr>
      <vt:lpstr>Motivation - Introduction – Objective – Methodology – Results - Conclusions</vt:lpstr>
      <vt:lpstr>Motivation - Introduction – Objective – Methodology – Results - Conclusions</vt:lpstr>
      <vt:lpstr>Motivation - Introduction – Objective – Methodology – Results - Conclusions</vt:lpstr>
      <vt:lpstr>Motivation - Introduction – Objective – Methodology – Results - Conclusions</vt:lpstr>
      <vt:lpstr>Motivation - Introduction – Objective – Methodology – Results - Conclusions</vt:lpstr>
      <vt:lpstr>Motivation - Introduction – Objective – Methodology – Results - Conclusions</vt:lpstr>
      <vt:lpstr>Motivation - Introduction – Objective – Methodology – Results - Conclusions</vt:lpstr>
      <vt:lpstr>Motivation - Introduction – Objective – Methodology – Results - Conclusions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Binary-phase compression of stretched pulses</dc:title>
  <dc:creator>Coco Benel</dc:creator>
  <cp:lastModifiedBy>HP</cp:lastModifiedBy>
  <cp:revision>37</cp:revision>
  <dcterms:created xsi:type="dcterms:W3CDTF">2019-01-27T05:12:23Z</dcterms:created>
  <dcterms:modified xsi:type="dcterms:W3CDTF">2019-04-11T17:10:16Z</dcterms:modified>
</cp:coreProperties>
</file>