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29" r:id="rId2"/>
    <p:sldId id="292" r:id="rId3"/>
    <p:sldId id="256" r:id="rId4"/>
    <p:sldId id="259" r:id="rId5"/>
    <p:sldId id="326" r:id="rId6"/>
    <p:sldId id="328" r:id="rId7"/>
    <p:sldId id="318" r:id="rId8"/>
    <p:sldId id="325" r:id="rId9"/>
    <p:sldId id="264" r:id="rId10"/>
    <p:sldId id="261" r:id="rId11"/>
    <p:sldId id="263" r:id="rId12"/>
    <p:sldId id="262" r:id="rId13"/>
    <p:sldId id="265" r:id="rId14"/>
    <p:sldId id="266" r:id="rId15"/>
    <p:sldId id="267" r:id="rId16"/>
    <p:sldId id="268" r:id="rId17"/>
    <p:sldId id="287" r:id="rId18"/>
    <p:sldId id="290" r:id="rId19"/>
    <p:sldId id="288" r:id="rId20"/>
    <p:sldId id="272" r:id="rId21"/>
    <p:sldId id="291" r:id="rId22"/>
    <p:sldId id="308" r:id="rId23"/>
    <p:sldId id="307" r:id="rId24"/>
    <p:sldId id="276" r:id="rId25"/>
    <p:sldId id="306" r:id="rId26"/>
    <p:sldId id="303" r:id="rId2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6" autoAdjust="0"/>
    <p:restoredTop sz="94660"/>
  </p:normalViewPr>
  <p:slideViewPr>
    <p:cSldViewPr snapToGrid="0">
      <p:cViewPr varScale="1">
        <p:scale>
          <a:sx n="114" d="100"/>
          <a:sy n="114" d="100"/>
        </p:scale>
        <p:origin x="10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6FBD64-EDE1-4F46-B571-117D2EDB687D}" type="datetimeFigureOut">
              <a:rPr lang="it-IT" smtClean="0"/>
              <a:t>24/09/2020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70C0B-7AD4-4F3C-AF99-4368D9584A5D}" type="slidenum">
              <a:rPr lang="it-IT" smtClean="0"/>
              <a:t>‹Nº›</a:t>
            </a:fld>
            <a:endParaRPr lang="it-IT"/>
          </a:p>
        </p:txBody>
      </p:sp>
    </p:spTree>
    <p:extLst>
      <p:ext uri="{BB962C8B-B14F-4D97-AF65-F5344CB8AC3E}">
        <p14:creationId xmlns:p14="http://schemas.microsoft.com/office/powerpoint/2010/main" val="2677667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B7100C9-F223-4FE6-846A-36EE6A1997AA}" type="datetimeFigureOut">
              <a:rPr lang="it-IT" smtClean="0"/>
              <a:t>24/09/2020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A9B1859-FC9D-40C0-9536-CE4D530330EF}" type="slidenum">
              <a:rPr lang="it-IT" smtClean="0"/>
              <a:t>‹Nº›</a:t>
            </a:fld>
            <a:endParaRPr lang="it-IT"/>
          </a:p>
        </p:txBody>
      </p:sp>
    </p:spTree>
    <p:extLst>
      <p:ext uri="{BB962C8B-B14F-4D97-AF65-F5344CB8AC3E}">
        <p14:creationId xmlns:p14="http://schemas.microsoft.com/office/powerpoint/2010/main" val="1706576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B7100C9-F223-4FE6-846A-36EE6A1997AA}" type="datetimeFigureOut">
              <a:rPr lang="it-IT" smtClean="0"/>
              <a:t>24/09/2020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A9B1859-FC9D-40C0-9536-CE4D530330EF}" type="slidenum">
              <a:rPr lang="it-IT" smtClean="0"/>
              <a:t>‹Nº›</a:t>
            </a:fld>
            <a:endParaRPr lang="it-IT"/>
          </a:p>
        </p:txBody>
      </p:sp>
    </p:spTree>
    <p:extLst>
      <p:ext uri="{BB962C8B-B14F-4D97-AF65-F5344CB8AC3E}">
        <p14:creationId xmlns:p14="http://schemas.microsoft.com/office/powerpoint/2010/main" val="4172484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B7100C9-F223-4FE6-846A-36EE6A1997AA}" type="datetimeFigureOut">
              <a:rPr lang="it-IT" smtClean="0"/>
              <a:t>24/09/2020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A9B1859-FC9D-40C0-9536-CE4D530330EF}" type="slidenum">
              <a:rPr lang="it-IT" smtClean="0"/>
              <a:t>‹Nº›</a:t>
            </a:fld>
            <a:endParaRPr lang="it-IT"/>
          </a:p>
        </p:txBody>
      </p:sp>
    </p:spTree>
    <p:extLst>
      <p:ext uri="{BB962C8B-B14F-4D97-AF65-F5344CB8AC3E}">
        <p14:creationId xmlns:p14="http://schemas.microsoft.com/office/powerpoint/2010/main" val="3978460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B7100C9-F223-4FE6-846A-36EE6A1997AA}" type="datetimeFigureOut">
              <a:rPr lang="it-IT" smtClean="0"/>
              <a:t>24/09/2020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A9B1859-FC9D-40C0-9536-CE4D530330EF}" type="slidenum">
              <a:rPr lang="it-IT" smtClean="0"/>
              <a:t>‹Nº›</a:t>
            </a:fld>
            <a:endParaRPr lang="it-IT"/>
          </a:p>
        </p:txBody>
      </p:sp>
    </p:spTree>
    <p:extLst>
      <p:ext uri="{BB962C8B-B14F-4D97-AF65-F5344CB8AC3E}">
        <p14:creationId xmlns:p14="http://schemas.microsoft.com/office/powerpoint/2010/main" val="3247820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2B7100C9-F223-4FE6-846A-36EE6A1997AA}" type="datetimeFigureOut">
              <a:rPr lang="it-IT" smtClean="0"/>
              <a:t>24/09/2020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A9B1859-FC9D-40C0-9536-CE4D530330EF}" type="slidenum">
              <a:rPr lang="it-IT" smtClean="0"/>
              <a:t>‹Nº›</a:t>
            </a:fld>
            <a:endParaRPr lang="it-IT"/>
          </a:p>
        </p:txBody>
      </p:sp>
    </p:spTree>
    <p:extLst>
      <p:ext uri="{BB962C8B-B14F-4D97-AF65-F5344CB8AC3E}">
        <p14:creationId xmlns:p14="http://schemas.microsoft.com/office/powerpoint/2010/main" val="120483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B7100C9-F223-4FE6-846A-36EE6A1997AA}" type="datetimeFigureOut">
              <a:rPr lang="it-IT" smtClean="0"/>
              <a:t>24/09/2020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A9B1859-FC9D-40C0-9536-CE4D530330EF}" type="slidenum">
              <a:rPr lang="it-IT" smtClean="0"/>
              <a:t>‹Nº›</a:t>
            </a:fld>
            <a:endParaRPr lang="it-IT"/>
          </a:p>
        </p:txBody>
      </p:sp>
    </p:spTree>
    <p:extLst>
      <p:ext uri="{BB962C8B-B14F-4D97-AF65-F5344CB8AC3E}">
        <p14:creationId xmlns:p14="http://schemas.microsoft.com/office/powerpoint/2010/main" val="754515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B7100C9-F223-4FE6-846A-36EE6A1997AA}" type="datetimeFigureOut">
              <a:rPr lang="it-IT" smtClean="0"/>
              <a:t>24/09/2020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A9B1859-FC9D-40C0-9536-CE4D530330EF}" type="slidenum">
              <a:rPr lang="it-IT" smtClean="0"/>
              <a:t>‹Nº›</a:t>
            </a:fld>
            <a:endParaRPr lang="it-IT"/>
          </a:p>
        </p:txBody>
      </p:sp>
    </p:spTree>
    <p:extLst>
      <p:ext uri="{BB962C8B-B14F-4D97-AF65-F5344CB8AC3E}">
        <p14:creationId xmlns:p14="http://schemas.microsoft.com/office/powerpoint/2010/main" val="2860793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B7100C9-F223-4FE6-846A-36EE6A1997AA}" type="datetimeFigureOut">
              <a:rPr lang="it-IT" smtClean="0"/>
              <a:t>24/09/2020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A9B1859-FC9D-40C0-9536-CE4D530330EF}" type="slidenum">
              <a:rPr lang="it-IT" smtClean="0"/>
              <a:t>‹Nº›</a:t>
            </a:fld>
            <a:endParaRPr lang="it-IT"/>
          </a:p>
        </p:txBody>
      </p:sp>
    </p:spTree>
    <p:extLst>
      <p:ext uri="{BB962C8B-B14F-4D97-AF65-F5344CB8AC3E}">
        <p14:creationId xmlns:p14="http://schemas.microsoft.com/office/powerpoint/2010/main" val="3691338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B7100C9-F223-4FE6-846A-36EE6A1997AA}" type="datetimeFigureOut">
              <a:rPr lang="it-IT" smtClean="0"/>
              <a:t>24/09/2020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A9B1859-FC9D-40C0-9536-CE4D530330EF}" type="slidenum">
              <a:rPr lang="it-IT" smtClean="0"/>
              <a:t>‹Nº›</a:t>
            </a:fld>
            <a:endParaRPr lang="it-IT"/>
          </a:p>
        </p:txBody>
      </p:sp>
    </p:spTree>
    <p:extLst>
      <p:ext uri="{BB962C8B-B14F-4D97-AF65-F5344CB8AC3E}">
        <p14:creationId xmlns:p14="http://schemas.microsoft.com/office/powerpoint/2010/main" val="2660489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2B7100C9-F223-4FE6-846A-36EE6A1997AA}" type="datetimeFigureOut">
              <a:rPr lang="it-IT" smtClean="0"/>
              <a:t>24/09/2020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A9B1859-FC9D-40C0-9536-CE4D530330EF}" type="slidenum">
              <a:rPr lang="it-IT" smtClean="0"/>
              <a:t>‹Nº›</a:t>
            </a:fld>
            <a:endParaRPr lang="it-IT"/>
          </a:p>
        </p:txBody>
      </p:sp>
    </p:spTree>
    <p:extLst>
      <p:ext uri="{BB962C8B-B14F-4D97-AF65-F5344CB8AC3E}">
        <p14:creationId xmlns:p14="http://schemas.microsoft.com/office/powerpoint/2010/main" val="1703036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2B7100C9-F223-4FE6-846A-36EE6A1997AA}" type="datetimeFigureOut">
              <a:rPr lang="it-IT" smtClean="0"/>
              <a:t>24/09/2020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A9B1859-FC9D-40C0-9536-CE4D530330EF}" type="slidenum">
              <a:rPr lang="it-IT" smtClean="0"/>
              <a:t>‹Nº›</a:t>
            </a:fld>
            <a:endParaRPr lang="it-IT"/>
          </a:p>
        </p:txBody>
      </p:sp>
    </p:spTree>
    <p:extLst>
      <p:ext uri="{BB962C8B-B14F-4D97-AF65-F5344CB8AC3E}">
        <p14:creationId xmlns:p14="http://schemas.microsoft.com/office/powerpoint/2010/main" val="2020861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100C9-F223-4FE6-846A-36EE6A1997AA}" type="datetimeFigureOut">
              <a:rPr lang="it-IT" smtClean="0"/>
              <a:t>24/09/2020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9B1859-FC9D-40C0-9536-CE4D530330EF}" type="slidenum">
              <a:rPr lang="it-IT" smtClean="0"/>
              <a:t>‹Nº›</a:t>
            </a:fld>
            <a:endParaRPr lang="it-IT"/>
          </a:p>
        </p:txBody>
      </p:sp>
    </p:spTree>
    <p:extLst>
      <p:ext uri="{BB962C8B-B14F-4D97-AF65-F5344CB8AC3E}">
        <p14:creationId xmlns:p14="http://schemas.microsoft.com/office/powerpoint/2010/main" val="2652004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jpg"/><Relationship Id="rId4" Type="http://schemas.openxmlformats.org/officeDocument/2006/relationships/image" Target="../media/image11.jp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040234"/>
            <a:ext cx="9144000" cy="2810311"/>
          </a:xfrm>
        </p:spPr>
        <p:txBody>
          <a:bodyPr>
            <a:normAutofit fontScale="90000"/>
          </a:bodyPr>
          <a:lstStyle/>
          <a:p>
            <a:r>
              <a:rPr lang="en-US" sz="2700" b="1" dirty="0" smtClean="0">
                <a:latin typeface="+mn-lt"/>
              </a:rPr>
              <a:t/>
            </a:r>
            <a:br>
              <a:rPr lang="en-US" sz="2700" b="1" dirty="0" smtClean="0">
                <a:latin typeface="+mn-lt"/>
              </a:rPr>
            </a:br>
            <a:r>
              <a:rPr lang="en-US" sz="2700" b="1" dirty="0" smtClean="0">
                <a:latin typeface="+mn-lt"/>
              </a:rPr>
              <a:t/>
            </a:r>
            <a:br>
              <a:rPr lang="en-US" sz="2700" b="1" dirty="0" smtClean="0">
                <a:latin typeface="+mn-lt"/>
              </a:rPr>
            </a:br>
            <a:r>
              <a:rPr lang="en-US" sz="2700" b="1" dirty="0" smtClean="0">
                <a:latin typeface="+mn-lt"/>
              </a:rPr>
              <a:t>XIX MEETING OF PHYSICS</a:t>
            </a:r>
            <a:br>
              <a:rPr lang="en-US" sz="2700" b="1" dirty="0" smtClean="0">
                <a:latin typeface="+mn-lt"/>
              </a:rPr>
            </a:br>
            <a:r>
              <a:rPr lang="en-US" sz="2700" b="1" dirty="0">
                <a:latin typeface="+mn-lt"/>
              </a:rPr>
              <a:t/>
            </a:r>
            <a:br>
              <a:rPr lang="en-US" sz="2700" b="1" dirty="0">
                <a:latin typeface="+mn-lt"/>
              </a:rPr>
            </a:br>
            <a:r>
              <a:rPr lang="en-US" sz="2700" b="1" dirty="0" smtClean="0">
                <a:latin typeface="+mn-lt"/>
              </a:rPr>
              <a:t>URBAN </a:t>
            </a:r>
            <a:r>
              <a:rPr lang="en-US" sz="2700" b="1" dirty="0">
                <a:latin typeface="+mn-lt"/>
              </a:rPr>
              <a:t>ARCHAEO-GEOPHYSICS A CHALLENGE FOR THE </a:t>
            </a:r>
            <a:r>
              <a:rPr lang="en-US" sz="2700" b="1" dirty="0" smtClean="0">
                <a:latin typeface="+mn-lt"/>
              </a:rPr>
              <a:t>	SUSTAINABLE </a:t>
            </a:r>
            <a:r>
              <a:rPr lang="en-US" sz="2700" b="1" dirty="0">
                <a:latin typeface="+mn-lt"/>
              </a:rPr>
              <a:t>DEVELOPMENT OF OUR TOWNS</a:t>
            </a:r>
            <a:r>
              <a:rPr lang="en-US" sz="2700" b="1" dirty="0" smtClean="0">
                <a:latin typeface="+mn-lt"/>
              </a:rPr>
              <a:t>.</a:t>
            </a:r>
            <a:br>
              <a:rPr lang="en-US" sz="2700" b="1" dirty="0" smtClean="0">
                <a:latin typeface="+mn-lt"/>
              </a:rPr>
            </a:br>
            <a:r>
              <a:rPr lang="en-US" sz="2700" b="1" dirty="0" smtClean="0">
                <a:latin typeface="+mn-lt"/>
              </a:rPr>
              <a:t> </a:t>
            </a:r>
            <a:r>
              <a:rPr lang="en-US" sz="2700" b="1" dirty="0">
                <a:latin typeface="+mn-lt"/>
              </a:rPr>
              <a:t>THE CASE OF CUSCO IN PERU</a:t>
            </a:r>
            <a:r>
              <a:rPr lang="it-IT" b="1" dirty="0"/>
              <a:t/>
            </a:r>
            <a:br>
              <a:rPr lang="it-IT" b="1" dirty="0"/>
            </a:br>
            <a:endParaRPr lang="en-US" dirty="0"/>
          </a:p>
        </p:txBody>
      </p:sp>
      <p:sp>
        <p:nvSpPr>
          <p:cNvPr id="3" name="Subtítulo 2"/>
          <p:cNvSpPr>
            <a:spLocks noGrp="1"/>
          </p:cNvSpPr>
          <p:nvPr>
            <p:ph type="subTitle" idx="1"/>
          </p:nvPr>
        </p:nvSpPr>
        <p:spPr>
          <a:xfrm>
            <a:off x="1524000" y="3665990"/>
            <a:ext cx="9144000" cy="1728132"/>
          </a:xfrm>
        </p:spPr>
        <p:txBody>
          <a:bodyPr>
            <a:normAutofit fontScale="85000" lnSpcReduction="20000"/>
          </a:bodyPr>
          <a:lstStyle/>
          <a:p>
            <a:r>
              <a:rPr lang="it-IT" b="1" dirty="0" smtClean="0"/>
              <a:t>MSC: David </a:t>
            </a:r>
            <a:r>
              <a:rPr lang="it-IT" b="1" dirty="0"/>
              <a:t>Vera </a:t>
            </a:r>
            <a:r>
              <a:rPr lang="it-IT" b="1" dirty="0" smtClean="0"/>
              <a:t>Victoria</a:t>
            </a:r>
          </a:p>
          <a:p>
            <a:endParaRPr lang="it-IT" b="1" dirty="0" smtClean="0"/>
          </a:p>
          <a:p>
            <a:r>
              <a:rPr lang="it-IT" b="1" dirty="0" smtClean="0"/>
              <a:t>24 September 2020, </a:t>
            </a:r>
            <a:r>
              <a:rPr lang="it-IT" b="1" dirty="0" smtClean="0"/>
              <a:t>UNI</a:t>
            </a:r>
          </a:p>
          <a:p>
            <a:endParaRPr lang="it-IT" b="1" dirty="0" smtClean="0"/>
          </a:p>
          <a:p>
            <a:r>
              <a:rPr lang="it-IT" b="1" dirty="0" smtClean="0"/>
              <a:t> </a:t>
            </a:r>
            <a:r>
              <a:rPr lang="it-IT" b="1" dirty="0" smtClean="0"/>
              <a:t>LIMA-PERU</a:t>
            </a:r>
          </a:p>
          <a:p>
            <a:endParaRPr lang="it-IT" b="1" dirty="0"/>
          </a:p>
          <a:p>
            <a:endParaRPr lang="en-US" dirty="0"/>
          </a:p>
        </p:txBody>
      </p:sp>
    </p:spTree>
    <p:extLst>
      <p:ext uri="{BB962C8B-B14F-4D97-AF65-F5344CB8AC3E}">
        <p14:creationId xmlns:p14="http://schemas.microsoft.com/office/powerpoint/2010/main" val="3012718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asellaDiTesto 23"/>
          <p:cNvSpPr txBox="1"/>
          <p:nvPr/>
        </p:nvSpPr>
        <p:spPr>
          <a:xfrm>
            <a:off x="9448134" y="903549"/>
            <a:ext cx="2756610" cy="5432256"/>
          </a:xfrm>
          <a:prstGeom prst="rect">
            <a:avLst/>
          </a:prstGeom>
          <a:noFill/>
        </p:spPr>
        <p:txBody>
          <a:bodyPr wrap="square" rtlCol="0">
            <a:spAutoFit/>
          </a:bodyPr>
          <a:lstStyle/>
          <a:p>
            <a:r>
              <a:rPr lang="it-IT" sz="1400" b="1" dirty="0" smtClean="0"/>
              <a:t>Investigated areas:</a:t>
            </a:r>
          </a:p>
          <a:p>
            <a:pPr marL="285750" lvl="0" indent="-285750">
              <a:buFont typeface="Arial" panose="020B0604020202020204" pitchFamily="34" charset="0"/>
              <a:buChar char="•"/>
            </a:pPr>
            <a:r>
              <a:rPr lang="it-IT" sz="1400" b="1" dirty="0" smtClean="0"/>
              <a:t>Paraninfo, central area, 64 </a:t>
            </a:r>
            <a:r>
              <a:rPr lang="it-IT" sz="1400" b="1" dirty="0"/>
              <a:t>x</a:t>
            </a:r>
            <a:r>
              <a:rPr lang="it-IT" sz="1400" b="1" dirty="0" smtClean="0"/>
              <a:t> 40 profiles </a:t>
            </a:r>
            <a:r>
              <a:rPr lang="en-US" altLang="en-US" sz="1400" b="1" dirty="0">
                <a:solidFill>
                  <a:srgbClr val="222222"/>
                </a:solidFill>
              </a:rPr>
              <a:t>between longitudinal and transversal</a:t>
            </a:r>
            <a:r>
              <a:rPr lang="en-US" altLang="en-US" sz="1400" b="1" dirty="0"/>
              <a:t> </a:t>
            </a:r>
            <a:endParaRPr lang="en-US" altLang="en-US" sz="1400" b="1" dirty="0" smtClean="0"/>
          </a:p>
          <a:p>
            <a:pPr lvl="0"/>
            <a:endParaRPr lang="en-US" altLang="en-US" sz="1400" b="1" dirty="0"/>
          </a:p>
          <a:p>
            <a:pPr marL="285750" indent="-285750">
              <a:buFont typeface="Arial" panose="020B0604020202020204" pitchFamily="34" charset="0"/>
              <a:buChar char="•"/>
            </a:pPr>
            <a:r>
              <a:rPr lang="en-US" altLang="en-US" sz="1400" b="1" dirty="0">
                <a:solidFill>
                  <a:srgbClr val="222222"/>
                </a:solidFill>
              </a:rPr>
              <a:t>Plaza 1, area </a:t>
            </a:r>
            <a:r>
              <a:rPr lang="en-US" altLang="en-US" sz="1400" b="1" dirty="0" smtClean="0">
                <a:solidFill>
                  <a:srgbClr val="222222"/>
                </a:solidFill>
              </a:rPr>
              <a:t>10m x 23m, </a:t>
            </a:r>
            <a:r>
              <a:rPr lang="en-US" altLang="en-US" sz="1400" b="1" dirty="0">
                <a:solidFill>
                  <a:srgbClr val="222222"/>
                </a:solidFill>
              </a:rPr>
              <a:t>25 longitudinal profiles</a:t>
            </a:r>
            <a:endParaRPr lang="it-IT" sz="1400" b="1" dirty="0" smtClean="0"/>
          </a:p>
          <a:p>
            <a:endParaRPr lang="it-IT" sz="1400" b="1" dirty="0" smtClean="0"/>
          </a:p>
          <a:p>
            <a:pPr marL="285750" indent="-285750">
              <a:buFont typeface="Arial" panose="020B0604020202020204" pitchFamily="34" charset="0"/>
              <a:buChar char="•"/>
            </a:pPr>
            <a:r>
              <a:rPr lang="it-IT" sz="1400" b="1" dirty="0" smtClean="0"/>
              <a:t>Plaza 2 , area 25m x 15m, 80 </a:t>
            </a:r>
            <a:r>
              <a:rPr lang="en-US" altLang="en-US" sz="1400" b="1" dirty="0">
                <a:solidFill>
                  <a:srgbClr val="222222"/>
                </a:solidFill>
              </a:rPr>
              <a:t>longitudinal </a:t>
            </a:r>
            <a:r>
              <a:rPr lang="en-US" altLang="en-US" sz="1400" b="1" dirty="0" smtClean="0">
                <a:solidFill>
                  <a:srgbClr val="222222"/>
                </a:solidFill>
              </a:rPr>
              <a:t>profiles</a:t>
            </a:r>
          </a:p>
          <a:p>
            <a:endParaRPr lang="it-IT" sz="1400" b="1" dirty="0" smtClean="0"/>
          </a:p>
          <a:p>
            <a:pPr marL="285750" indent="-285750">
              <a:buFont typeface="Arial" panose="020B0604020202020204" pitchFamily="34" charset="0"/>
              <a:buChar char="•"/>
            </a:pPr>
            <a:r>
              <a:rPr lang="it-IT" sz="1400" b="1" dirty="0" smtClean="0"/>
              <a:t>Casa </a:t>
            </a:r>
            <a:r>
              <a:rPr lang="it-IT" sz="1400" b="1" dirty="0"/>
              <a:t>Concha central area, </a:t>
            </a:r>
            <a:r>
              <a:rPr lang="it-IT" sz="1400" b="1" dirty="0" smtClean="0"/>
              <a:t>15m x 25m, 90 profiles longitudinal and transversal</a:t>
            </a:r>
          </a:p>
          <a:p>
            <a:endParaRPr lang="it-IT" sz="1400" b="1" dirty="0" smtClean="0"/>
          </a:p>
          <a:p>
            <a:pPr marL="285750" indent="-285750">
              <a:buFont typeface="Arial" panose="020B0604020202020204" pitchFamily="34" charset="0"/>
              <a:buChar char="•"/>
            </a:pPr>
            <a:r>
              <a:rPr lang="it-IT" sz="1400" b="1" dirty="0" smtClean="0"/>
              <a:t>Portales </a:t>
            </a:r>
            <a:r>
              <a:rPr lang="it-IT" sz="1400" b="1" dirty="0"/>
              <a:t>P</a:t>
            </a:r>
            <a:r>
              <a:rPr lang="it-IT" sz="1400" b="1" dirty="0" smtClean="0"/>
              <a:t>laza de armas, 32 profiles longitudinal</a:t>
            </a:r>
          </a:p>
          <a:p>
            <a:endParaRPr lang="it-IT" sz="1400" b="1" dirty="0" smtClean="0"/>
          </a:p>
          <a:p>
            <a:pPr marL="285750" indent="-285750">
              <a:buFont typeface="Arial" panose="020B0604020202020204" pitchFamily="34" charset="0"/>
              <a:buChar char="•"/>
            </a:pPr>
            <a:r>
              <a:rPr lang="it-IT" sz="1400" b="1" dirty="0" smtClean="0"/>
              <a:t>Calle Loreto, 37 profiles  longitudinal and trasversal</a:t>
            </a:r>
          </a:p>
          <a:p>
            <a:endParaRPr lang="it-IT" sz="1400" b="1" dirty="0" smtClean="0"/>
          </a:p>
          <a:p>
            <a:pPr marL="285750" indent="-285750">
              <a:buFont typeface="Arial" panose="020B0604020202020204" pitchFamily="34" charset="0"/>
              <a:buChar char="•"/>
            </a:pPr>
            <a:r>
              <a:rPr lang="it-IT" sz="1400" b="1" dirty="0" smtClean="0"/>
              <a:t>Rectorado, central area 12m x 8m, 40 profiles longitudinal and trasversal</a:t>
            </a:r>
          </a:p>
          <a:p>
            <a:pPr marL="285750" indent="-285750">
              <a:buFont typeface="Arial" panose="020B0604020202020204" pitchFamily="34" charset="0"/>
              <a:buChar char="•"/>
            </a:pPr>
            <a:endParaRPr lang="it-IT" sz="1400" b="1" dirty="0"/>
          </a:p>
        </p:txBody>
      </p:sp>
      <p:sp>
        <p:nvSpPr>
          <p:cNvPr id="26" name="CasellaDiTesto 25"/>
          <p:cNvSpPr txBox="1"/>
          <p:nvPr/>
        </p:nvSpPr>
        <p:spPr>
          <a:xfrm>
            <a:off x="0" y="24841"/>
            <a:ext cx="12192000" cy="492443"/>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sz="2600" b="1" dirty="0" smtClean="0"/>
              <a:t>Investigated Areas</a:t>
            </a:r>
            <a:endParaRPr lang="it-IT" sz="2600" dirty="0" smtClean="0"/>
          </a:p>
        </p:txBody>
      </p:sp>
      <p:pic>
        <p:nvPicPr>
          <p:cNvPr id="27" name="Immagin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54" y="903549"/>
            <a:ext cx="9144000" cy="5143500"/>
          </a:xfrm>
          <a:prstGeom prst="rect">
            <a:avLst/>
          </a:prstGeom>
        </p:spPr>
      </p:pic>
      <p:sp>
        <p:nvSpPr>
          <p:cNvPr id="28" name="CasellaDiTesto 27"/>
          <p:cNvSpPr txBox="1"/>
          <p:nvPr/>
        </p:nvSpPr>
        <p:spPr>
          <a:xfrm>
            <a:off x="3354815" y="3835339"/>
            <a:ext cx="1658787" cy="369332"/>
          </a:xfrm>
          <a:prstGeom prst="rect">
            <a:avLst/>
          </a:prstGeom>
          <a:noFill/>
        </p:spPr>
        <p:txBody>
          <a:bodyPr wrap="none" rtlCol="0">
            <a:spAutoFit/>
          </a:bodyPr>
          <a:lstStyle/>
          <a:p>
            <a:r>
              <a:rPr lang="it-IT" dirty="0" err="1">
                <a:solidFill>
                  <a:srgbClr val="FFFF00"/>
                </a:solidFill>
                <a:effectLst>
                  <a:outerShdw blurRad="38100" dist="38100" dir="2700000" algn="tl">
                    <a:srgbClr val="000000">
                      <a:alpha val="43137"/>
                    </a:srgbClr>
                  </a:outerShdw>
                </a:effectLst>
              </a:rPr>
              <a:t>Plaza</a:t>
            </a:r>
            <a:r>
              <a:rPr lang="it-IT" dirty="0">
                <a:solidFill>
                  <a:srgbClr val="FFFF00"/>
                </a:solidFill>
                <a:effectLst>
                  <a:outerShdw blurRad="38100" dist="38100" dir="2700000" algn="tl">
                    <a:srgbClr val="000000">
                      <a:alpha val="43137"/>
                    </a:srgbClr>
                  </a:outerShdw>
                </a:effectLst>
              </a:rPr>
              <a:t> de </a:t>
            </a:r>
            <a:r>
              <a:rPr lang="it-IT" dirty="0" err="1">
                <a:solidFill>
                  <a:srgbClr val="FFFF00"/>
                </a:solidFill>
                <a:effectLst>
                  <a:outerShdw blurRad="38100" dist="38100" dir="2700000" algn="tl">
                    <a:srgbClr val="000000">
                      <a:alpha val="43137"/>
                    </a:srgbClr>
                  </a:outerShdw>
                </a:effectLst>
              </a:rPr>
              <a:t>Armas</a:t>
            </a:r>
            <a:r>
              <a:rPr lang="it-IT" dirty="0">
                <a:solidFill>
                  <a:srgbClr val="FFFF00"/>
                </a:solidFill>
                <a:effectLst>
                  <a:outerShdw blurRad="38100" dist="38100" dir="2700000" algn="tl">
                    <a:srgbClr val="000000">
                      <a:alpha val="43137"/>
                    </a:srgbClr>
                  </a:outerShdw>
                </a:effectLst>
              </a:rPr>
              <a:t> </a:t>
            </a:r>
          </a:p>
        </p:txBody>
      </p:sp>
      <p:sp>
        <p:nvSpPr>
          <p:cNvPr id="31" name="CasellaDiTesto 30"/>
          <p:cNvSpPr txBox="1"/>
          <p:nvPr/>
        </p:nvSpPr>
        <p:spPr>
          <a:xfrm>
            <a:off x="3622972" y="3086564"/>
            <a:ext cx="943463" cy="369332"/>
          </a:xfrm>
          <a:prstGeom prst="rect">
            <a:avLst/>
          </a:prstGeom>
          <a:noFill/>
          <a:ln>
            <a:noFill/>
          </a:ln>
        </p:spPr>
        <p:txBody>
          <a:bodyPr wrap="none" rtlCol="0">
            <a:spAutoFit/>
          </a:bodyPr>
          <a:lstStyle>
            <a:defPPr>
              <a:defRPr lang="it-IT"/>
            </a:defPPr>
            <a:lvl1pPr>
              <a:defRPr>
                <a:solidFill>
                  <a:schemeClr val="bg1"/>
                </a:solidFill>
                <a:effectLst>
                  <a:outerShdw blurRad="38100" dist="38100" dir="2700000" algn="tl">
                    <a:srgbClr val="000000">
                      <a:alpha val="43137"/>
                    </a:srgbClr>
                  </a:outerShdw>
                </a:effectLst>
              </a:defRPr>
            </a:lvl1pPr>
          </a:lstStyle>
          <a:p>
            <a:r>
              <a:rPr lang="it-IT" dirty="0" err="1">
                <a:solidFill>
                  <a:srgbClr val="FFFF00"/>
                </a:solidFill>
              </a:rPr>
              <a:t>Portales</a:t>
            </a:r>
            <a:endParaRPr lang="it-IT" dirty="0">
              <a:solidFill>
                <a:srgbClr val="FFFF00"/>
              </a:solidFill>
            </a:endParaRPr>
          </a:p>
        </p:txBody>
      </p:sp>
      <p:sp>
        <p:nvSpPr>
          <p:cNvPr id="35" name="Rettangolo 34"/>
          <p:cNvSpPr/>
          <p:nvPr/>
        </p:nvSpPr>
        <p:spPr>
          <a:xfrm rot="3359960">
            <a:off x="3832043" y="3696256"/>
            <a:ext cx="315682"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p:cNvSpPr/>
          <p:nvPr/>
        </p:nvSpPr>
        <p:spPr>
          <a:xfrm rot="3359960">
            <a:off x="4287769" y="4200690"/>
            <a:ext cx="160875" cy="18474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7" name="Connettore 2 36"/>
          <p:cNvCxnSpPr/>
          <p:nvPr/>
        </p:nvCxnSpPr>
        <p:spPr>
          <a:xfrm flipH="1">
            <a:off x="5135139" y="4293063"/>
            <a:ext cx="432048" cy="334365"/>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ttore 2 37"/>
          <p:cNvCxnSpPr/>
          <p:nvPr/>
        </p:nvCxnSpPr>
        <p:spPr>
          <a:xfrm flipH="1" flipV="1">
            <a:off x="3046907" y="3763331"/>
            <a:ext cx="1137300" cy="1368152"/>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ttore 2 38"/>
          <p:cNvCxnSpPr/>
          <p:nvPr/>
        </p:nvCxnSpPr>
        <p:spPr>
          <a:xfrm flipV="1">
            <a:off x="3104088" y="2827227"/>
            <a:ext cx="885797" cy="864096"/>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ttore 2 39"/>
          <p:cNvCxnSpPr/>
          <p:nvPr/>
        </p:nvCxnSpPr>
        <p:spPr>
          <a:xfrm>
            <a:off x="4099893" y="2827228"/>
            <a:ext cx="675207" cy="444003"/>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1" name="Connettore 2 40"/>
          <p:cNvCxnSpPr/>
          <p:nvPr/>
        </p:nvCxnSpPr>
        <p:spPr>
          <a:xfrm flipH="1">
            <a:off x="2830884" y="4275772"/>
            <a:ext cx="624177" cy="436501"/>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3" name="Rettangolo 42"/>
          <p:cNvSpPr/>
          <p:nvPr/>
        </p:nvSpPr>
        <p:spPr>
          <a:xfrm rot="19705399">
            <a:off x="4619401" y="5379071"/>
            <a:ext cx="280673" cy="3376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4" name="Connettore 2 43"/>
          <p:cNvCxnSpPr/>
          <p:nvPr/>
        </p:nvCxnSpPr>
        <p:spPr>
          <a:xfrm flipH="1">
            <a:off x="4553371" y="4712273"/>
            <a:ext cx="432048" cy="334365"/>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5" name="Rettangolo 44"/>
          <p:cNvSpPr/>
          <p:nvPr/>
        </p:nvSpPr>
        <p:spPr>
          <a:xfrm rot="19312083">
            <a:off x="5071346" y="4634030"/>
            <a:ext cx="127587" cy="15648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6" name="Connettore 2 45"/>
          <p:cNvCxnSpPr/>
          <p:nvPr/>
        </p:nvCxnSpPr>
        <p:spPr>
          <a:xfrm>
            <a:off x="5233631" y="4771443"/>
            <a:ext cx="837612" cy="1275606"/>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8" name="Rettangolo 47"/>
          <p:cNvSpPr/>
          <p:nvPr/>
        </p:nvSpPr>
        <p:spPr>
          <a:xfrm rot="19751374">
            <a:off x="6719315" y="4879455"/>
            <a:ext cx="245436" cy="167183"/>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9" name="Connettore 2 48"/>
          <p:cNvCxnSpPr/>
          <p:nvPr/>
        </p:nvCxnSpPr>
        <p:spPr>
          <a:xfrm flipH="1">
            <a:off x="4094702" y="4996217"/>
            <a:ext cx="471732" cy="334365"/>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50" name="Rettangolo 49"/>
          <p:cNvSpPr/>
          <p:nvPr/>
        </p:nvSpPr>
        <p:spPr>
          <a:xfrm rot="19136899">
            <a:off x="1497988" y="1719483"/>
            <a:ext cx="182454" cy="12631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CasellaDiTesto 30"/>
          <p:cNvSpPr txBox="1"/>
          <p:nvPr/>
        </p:nvSpPr>
        <p:spPr>
          <a:xfrm>
            <a:off x="6381389" y="4728365"/>
            <a:ext cx="1369286" cy="369332"/>
          </a:xfrm>
          <a:prstGeom prst="rect">
            <a:avLst/>
          </a:prstGeom>
          <a:noFill/>
          <a:ln>
            <a:noFill/>
          </a:ln>
        </p:spPr>
        <p:txBody>
          <a:bodyPr wrap="none" rtlCol="0">
            <a:spAutoFit/>
          </a:bodyPr>
          <a:lstStyle>
            <a:defPPr>
              <a:defRPr lang="it-IT"/>
            </a:defPPr>
            <a:lvl1pPr>
              <a:defRPr>
                <a:solidFill>
                  <a:schemeClr val="bg1"/>
                </a:solidFill>
                <a:effectLst>
                  <a:outerShdw blurRad="38100" dist="38100" dir="2700000" algn="tl">
                    <a:srgbClr val="000000">
                      <a:alpha val="43137"/>
                    </a:srgbClr>
                  </a:outerShdw>
                </a:effectLst>
              </a:defRPr>
            </a:lvl1pPr>
          </a:lstStyle>
          <a:p>
            <a:r>
              <a:rPr lang="it-IT" dirty="0" smtClean="0">
                <a:solidFill>
                  <a:srgbClr val="FFFF00"/>
                </a:solidFill>
              </a:rPr>
              <a:t>Casa Concha</a:t>
            </a:r>
            <a:endParaRPr lang="it-IT" dirty="0">
              <a:solidFill>
                <a:srgbClr val="FFFF00"/>
              </a:solidFill>
            </a:endParaRPr>
          </a:p>
        </p:txBody>
      </p:sp>
      <p:sp>
        <p:nvSpPr>
          <p:cNvPr id="32" name="CasellaDiTesto 30"/>
          <p:cNvSpPr txBox="1"/>
          <p:nvPr/>
        </p:nvSpPr>
        <p:spPr>
          <a:xfrm>
            <a:off x="4428301" y="5324520"/>
            <a:ext cx="1755673" cy="369332"/>
          </a:xfrm>
          <a:prstGeom prst="rect">
            <a:avLst/>
          </a:prstGeom>
          <a:noFill/>
          <a:ln>
            <a:noFill/>
          </a:ln>
        </p:spPr>
        <p:txBody>
          <a:bodyPr wrap="none" rtlCol="0">
            <a:spAutoFit/>
          </a:bodyPr>
          <a:lstStyle>
            <a:defPPr>
              <a:defRPr lang="it-IT"/>
            </a:defPPr>
            <a:lvl1pPr>
              <a:defRPr>
                <a:solidFill>
                  <a:schemeClr val="bg1"/>
                </a:solidFill>
                <a:effectLst>
                  <a:outerShdw blurRad="38100" dist="38100" dir="2700000" algn="tl">
                    <a:srgbClr val="000000">
                      <a:alpha val="43137"/>
                    </a:srgbClr>
                  </a:outerShdw>
                </a:effectLst>
              </a:defRPr>
            </a:lvl1pPr>
          </a:lstStyle>
          <a:p>
            <a:r>
              <a:rPr lang="it-IT" dirty="0" smtClean="0">
                <a:solidFill>
                  <a:srgbClr val="FFFF00"/>
                </a:solidFill>
              </a:rPr>
              <a:t>Paraninfo-Loreto</a:t>
            </a:r>
            <a:endParaRPr lang="it-IT" dirty="0">
              <a:solidFill>
                <a:srgbClr val="FFFF00"/>
              </a:solidFill>
            </a:endParaRPr>
          </a:p>
        </p:txBody>
      </p:sp>
      <p:sp>
        <p:nvSpPr>
          <p:cNvPr id="33" name="CasellaDiTesto 30"/>
          <p:cNvSpPr txBox="1"/>
          <p:nvPr/>
        </p:nvSpPr>
        <p:spPr>
          <a:xfrm>
            <a:off x="1320407" y="1597972"/>
            <a:ext cx="1145057" cy="369332"/>
          </a:xfrm>
          <a:prstGeom prst="rect">
            <a:avLst/>
          </a:prstGeom>
          <a:noFill/>
          <a:ln>
            <a:noFill/>
          </a:ln>
        </p:spPr>
        <p:txBody>
          <a:bodyPr wrap="none" rtlCol="0">
            <a:spAutoFit/>
          </a:bodyPr>
          <a:lstStyle>
            <a:defPPr>
              <a:defRPr lang="it-IT"/>
            </a:defPPr>
            <a:lvl1pPr>
              <a:defRPr>
                <a:solidFill>
                  <a:schemeClr val="bg1"/>
                </a:solidFill>
                <a:effectLst>
                  <a:outerShdw blurRad="38100" dist="38100" dir="2700000" algn="tl">
                    <a:srgbClr val="000000">
                      <a:alpha val="43137"/>
                    </a:srgbClr>
                  </a:outerShdw>
                </a:effectLst>
              </a:defRPr>
            </a:lvl1pPr>
          </a:lstStyle>
          <a:p>
            <a:r>
              <a:rPr lang="it-IT" dirty="0" smtClean="0">
                <a:solidFill>
                  <a:srgbClr val="FFFF00"/>
                </a:solidFill>
              </a:rPr>
              <a:t>Rectorado</a:t>
            </a:r>
            <a:endParaRPr lang="it-IT" dirty="0">
              <a:solidFill>
                <a:srgbClr val="FFFF00"/>
              </a:solidFill>
            </a:endParaRPr>
          </a:p>
        </p:txBody>
      </p:sp>
    </p:spTree>
    <p:extLst>
      <p:ext uri="{BB962C8B-B14F-4D97-AF65-F5344CB8AC3E}">
        <p14:creationId xmlns:p14="http://schemas.microsoft.com/office/powerpoint/2010/main" val="3171867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p:cNvPicPr>
            <a:picLocks noChangeAspect="1"/>
          </p:cNvPicPr>
          <p:nvPr/>
        </p:nvPicPr>
        <p:blipFill rotWithShape="1">
          <a:blip r:embed="rId2">
            <a:extLst>
              <a:ext uri="{28A0092B-C50C-407E-A947-70E740481C1C}">
                <a14:useLocalDpi xmlns:a14="http://schemas.microsoft.com/office/drawing/2010/main" val="0"/>
              </a:ext>
            </a:extLst>
          </a:blip>
          <a:srcRect l="34537" t="18006" b="24872"/>
          <a:stretch/>
        </p:blipFill>
        <p:spPr>
          <a:xfrm>
            <a:off x="3215149" y="3008671"/>
            <a:ext cx="6473851" cy="3530600"/>
          </a:xfrm>
          <a:prstGeom prst="rect">
            <a:avLst/>
          </a:prstGeom>
        </p:spPr>
      </p:pic>
      <p:pic>
        <p:nvPicPr>
          <p:cNvPr id="13" name="Immagin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2132"/>
            <a:ext cx="2880000" cy="1800000"/>
          </a:xfrm>
          <a:prstGeom prst="rect">
            <a:avLst/>
          </a:prstGeom>
        </p:spPr>
      </p:pic>
      <p:pic>
        <p:nvPicPr>
          <p:cNvPr id="14" name="Immagin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180" y="445532"/>
            <a:ext cx="2880000" cy="1800000"/>
          </a:xfrm>
          <a:prstGeom prst="rect">
            <a:avLst/>
          </a:prstGeom>
        </p:spPr>
      </p:pic>
      <p:pic>
        <p:nvPicPr>
          <p:cNvPr id="15" name="Immagin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0090" y="442132"/>
            <a:ext cx="2880000" cy="1800000"/>
          </a:xfrm>
          <a:prstGeom prst="rect">
            <a:avLst/>
          </a:prstGeom>
        </p:spPr>
      </p:pic>
      <p:pic>
        <p:nvPicPr>
          <p:cNvPr id="16" name="Immagin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2000" y="442132"/>
            <a:ext cx="2880000" cy="1800000"/>
          </a:xfrm>
          <a:prstGeom prst="rect">
            <a:avLst/>
          </a:prstGeom>
        </p:spPr>
      </p:pic>
      <p:sp>
        <p:nvSpPr>
          <p:cNvPr id="18" name="CasellaDiTesto 17"/>
          <p:cNvSpPr txBox="1"/>
          <p:nvPr/>
        </p:nvSpPr>
        <p:spPr>
          <a:xfrm>
            <a:off x="0" y="2231800"/>
            <a:ext cx="12192000" cy="369332"/>
          </a:xfrm>
          <a:prstGeom prst="rect">
            <a:avLst/>
          </a:prstGeom>
          <a:noFill/>
        </p:spPr>
        <p:txBody>
          <a:bodyPr wrap="square" rtlCol="0">
            <a:spAutoFit/>
          </a:bodyPr>
          <a:lstStyle/>
          <a:p>
            <a:r>
              <a:rPr lang="it-IT" dirty="0" smtClean="0"/>
              <a:t>Point </a:t>
            </a:r>
            <a:r>
              <a:rPr lang="it-IT" dirty="0" err="1" smtClean="0"/>
              <a:t>cloud</a:t>
            </a:r>
            <a:r>
              <a:rPr lang="it-IT" dirty="0" smtClean="0"/>
              <a:t>			Dense </a:t>
            </a:r>
            <a:r>
              <a:rPr lang="it-IT" dirty="0" err="1" smtClean="0"/>
              <a:t>point</a:t>
            </a:r>
            <a:r>
              <a:rPr lang="it-IT" dirty="0" smtClean="0"/>
              <a:t> </a:t>
            </a:r>
            <a:r>
              <a:rPr lang="it-IT" dirty="0" err="1" smtClean="0"/>
              <a:t>cloud</a:t>
            </a:r>
            <a:r>
              <a:rPr lang="it-IT" dirty="0" smtClean="0"/>
              <a:t>			</a:t>
            </a:r>
            <a:r>
              <a:rPr lang="it-IT" dirty="0" err="1" smtClean="0"/>
              <a:t>Mesh</a:t>
            </a:r>
            <a:r>
              <a:rPr lang="it-IT" dirty="0" smtClean="0"/>
              <a:t>			    3d Model</a:t>
            </a:r>
            <a:endParaRPr lang="it-IT" dirty="0"/>
          </a:p>
        </p:txBody>
      </p:sp>
      <p:sp>
        <p:nvSpPr>
          <p:cNvPr id="19" name="CasellaDiTesto 18"/>
          <p:cNvSpPr txBox="1"/>
          <p:nvPr/>
        </p:nvSpPr>
        <p:spPr>
          <a:xfrm>
            <a:off x="3375480" y="-1148862"/>
            <a:ext cx="5105400" cy="369332"/>
          </a:xfrm>
          <a:prstGeom prst="rect">
            <a:avLst/>
          </a:prstGeom>
          <a:noFill/>
        </p:spPr>
        <p:txBody>
          <a:bodyPr wrap="square" rtlCol="0">
            <a:spAutoFit/>
          </a:bodyPr>
          <a:lstStyle/>
          <a:p>
            <a:pPr algn="ctr"/>
            <a:r>
              <a:rPr lang="it-IT" dirty="0" smtClean="0"/>
              <a:t>WORKFLOW 3D MODEL</a:t>
            </a:r>
            <a:endParaRPr lang="it-IT" dirty="0"/>
          </a:p>
        </p:txBody>
      </p:sp>
      <p:sp>
        <p:nvSpPr>
          <p:cNvPr id="20" name="Rettangolo 19"/>
          <p:cNvSpPr/>
          <p:nvPr/>
        </p:nvSpPr>
        <p:spPr>
          <a:xfrm>
            <a:off x="5621097" y="6479975"/>
            <a:ext cx="3438993" cy="369332"/>
          </a:xfrm>
          <a:prstGeom prst="rect">
            <a:avLst/>
          </a:prstGeom>
        </p:spPr>
        <p:txBody>
          <a:bodyPr wrap="square">
            <a:spAutoFit/>
          </a:bodyPr>
          <a:lstStyle/>
          <a:p>
            <a:r>
              <a:rPr lang="it-IT" dirty="0" smtClean="0"/>
              <a:t>Point </a:t>
            </a:r>
            <a:r>
              <a:rPr lang="it-IT" dirty="0" err="1" smtClean="0"/>
              <a:t>cloud</a:t>
            </a:r>
            <a:endParaRPr lang="it-IT" dirty="0"/>
          </a:p>
        </p:txBody>
      </p:sp>
      <p:sp>
        <p:nvSpPr>
          <p:cNvPr id="10" name="CasellaDiTesto 9"/>
          <p:cNvSpPr txBox="1"/>
          <p:nvPr/>
        </p:nvSpPr>
        <p:spPr>
          <a:xfrm>
            <a:off x="0" y="24841"/>
            <a:ext cx="12192000" cy="492443"/>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s-ES" sz="2600" b="1" dirty="0" err="1" smtClean="0"/>
              <a:t>First</a:t>
            </a:r>
            <a:r>
              <a:rPr lang="es-ES" sz="2600" b="1" dirty="0" smtClean="0"/>
              <a:t> </a:t>
            </a:r>
            <a:r>
              <a:rPr lang="es-ES" sz="2600" b="1" dirty="0" err="1" smtClean="0"/>
              <a:t>step</a:t>
            </a:r>
            <a:r>
              <a:rPr lang="es-ES" sz="2600" b="1" dirty="0" smtClean="0"/>
              <a:t>: </a:t>
            </a:r>
            <a:r>
              <a:rPr lang="es-ES" sz="2600" b="1" dirty="0" err="1" smtClean="0"/>
              <a:t>map</a:t>
            </a:r>
            <a:r>
              <a:rPr lang="es-ES" sz="2600" b="1" dirty="0" smtClean="0"/>
              <a:t> and 3D </a:t>
            </a:r>
            <a:r>
              <a:rPr lang="es-ES" sz="2600" b="1" dirty="0" err="1" smtClean="0"/>
              <a:t>model</a:t>
            </a:r>
            <a:r>
              <a:rPr lang="es-ES" sz="2600" b="1" dirty="0" smtClean="0"/>
              <a:t> of </a:t>
            </a:r>
            <a:r>
              <a:rPr lang="es-ES" sz="2600" b="1" dirty="0" err="1" smtClean="0"/>
              <a:t>the</a:t>
            </a:r>
            <a:r>
              <a:rPr lang="es-ES" sz="2600" b="1" dirty="0" smtClean="0"/>
              <a:t> Plaza de Armas del Cusco</a:t>
            </a:r>
            <a:endParaRPr lang="it-IT" sz="2600" dirty="0" smtClean="0"/>
          </a:p>
        </p:txBody>
      </p:sp>
    </p:spTree>
    <p:extLst>
      <p:ext uri="{BB962C8B-B14F-4D97-AF65-F5344CB8AC3E}">
        <p14:creationId xmlns:p14="http://schemas.microsoft.com/office/powerpoint/2010/main" val="39727556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086761" y="89536"/>
            <a:ext cx="1689245" cy="369332"/>
          </a:xfrm>
          <a:prstGeom prst="rect">
            <a:avLst/>
          </a:prstGeom>
          <a:noFill/>
        </p:spPr>
        <p:txBody>
          <a:bodyPr wrap="none" rtlCol="0">
            <a:spAutoFit/>
          </a:bodyPr>
          <a:lstStyle/>
          <a:p>
            <a:r>
              <a:rPr lang="it-IT" dirty="0" err="1"/>
              <a:t>Plaza</a:t>
            </a:r>
            <a:r>
              <a:rPr lang="it-IT" dirty="0"/>
              <a:t> de </a:t>
            </a:r>
            <a:r>
              <a:rPr lang="it-IT" dirty="0" err="1"/>
              <a:t>armas</a:t>
            </a:r>
            <a:r>
              <a:rPr lang="it-IT" dirty="0"/>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7" y="458868"/>
            <a:ext cx="7870065" cy="6267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0" y="24841"/>
            <a:ext cx="12192000" cy="492443"/>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s-ES" sz="2600" b="1" dirty="0" smtClean="0"/>
              <a:t>Plaza de Armas del Cusco</a:t>
            </a:r>
            <a:endParaRPr lang="it-IT" sz="2600" dirty="0" smtClean="0"/>
          </a:p>
        </p:txBody>
      </p:sp>
    </p:spTree>
    <p:extLst>
      <p:ext uri="{BB962C8B-B14F-4D97-AF65-F5344CB8AC3E}">
        <p14:creationId xmlns:p14="http://schemas.microsoft.com/office/powerpoint/2010/main" val="608439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75" y="685800"/>
            <a:ext cx="10058400" cy="5163670"/>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75" y="685800"/>
            <a:ext cx="10058400" cy="5163670"/>
          </a:xfrm>
          <a:prstGeom prst="rect">
            <a:avLst/>
          </a:prstGeom>
        </p:spPr>
      </p:pic>
      <p:sp>
        <p:nvSpPr>
          <p:cNvPr id="5" name="CasellaDiTesto 4"/>
          <p:cNvSpPr txBox="1"/>
          <p:nvPr/>
        </p:nvSpPr>
        <p:spPr>
          <a:xfrm>
            <a:off x="0" y="86915"/>
            <a:ext cx="12191999"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sz="2400" b="1" dirty="0" smtClean="0"/>
              <a:t>Plaza de Armas del Cusco</a:t>
            </a:r>
            <a:r>
              <a:rPr lang="it-IT" sz="2400" b="1" dirty="0"/>
              <a:t>: georadar </a:t>
            </a:r>
            <a:r>
              <a:rPr lang="it-IT" sz="2400" b="1" dirty="0" smtClean="0"/>
              <a:t>maps at 60cm deep</a:t>
            </a:r>
            <a:endParaRPr lang="it-IT" sz="2400" b="1" dirty="0"/>
          </a:p>
        </p:txBody>
      </p:sp>
      <p:sp>
        <p:nvSpPr>
          <p:cNvPr id="6" name="CasellaDiTesto 5"/>
          <p:cNvSpPr txBox="1"/>
          <p:nvPr/>
        </p:nvSpPr>
        <p:spPr>
          <a:xfrm>
            <a:off x="740232" y="685800"/>
            <a:ext cx="2534861" cy="369332"/>
          </a:xfrm>
          <a:prstGeom prst="rect">
            <a:avLst/>
          </a:prstGeom>
          <a:solidFill>
            <a:schemeClr val="bg1"/>
          </a:solidFill>
        </p:spPr>
        <p:style>
          <a:lnRef idx="0">
            <a:schemeClr val="accent4"/>
          </a:lnRef>
          <a:fillRef idx="3">
            <a:schemeClr val="accent4"/>
          </a:fillRef>
          <a:effectRef idx="3">
            <a:schemeClr val="accent4"/>
          </a:effectRef>
          <a:fontRef idx="minor">
            <a:schemeClr val="lt1"/>
          </a:fontRef>
        </p:style>
        <p:txBody>
          <a:bodyPr wrap="none" rtlCol="0">
            <a:spAutoFit/>
          </a:bodyPr>
          <a:lstStyle/>
          <a:p>
            <a:r>
              <a:rPr lang="it-IT" dirty="0" err="1" smtClean="0">
                <a:solidFill>
                  <a:schemeClr val="tx1"/>
                </a:solidFill>
              </a:rPr>
              <a:t>antenas</a:t>
            </a:r>
            <a:r>
              <a:rPr lang="it-IT" dirty="0" smtClean="0">
                <a:solidFill>
                  <a:schemeClr val="tx1"/>
                </a:solidFill>
              </a:rPr>
              <a:t> a 200 y 600 </a:t>
            </a:r>
            <a:r>
              <a:rPr lang="it-IT" dirty="0" err="1" smtClean="0">
                <a:solidFill>
                  <a:schemeClr val="tx1"/>
                </a:solidFill>
              </a:rPr>
              <a:t>MhZ</a:t>
            </a:r>
            <a:endParaRPr lang="it-IT" dirty="0">
              <a:solidFill>
                <a:schemeClr val="tx1"/>
              </a:solidFill>
            </a:endParaRPr>
          </a:p>
        </p:txBody>
      </p:sp>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6465" y="616132"/>
            <a:ext cx="3645535" cy="2936966"/>
          </a:xfrm>
          <a:prstGeom prst="rect">
            <a:avLst/>
          </a:prstGeom>
        </p:spPr>
      </p:pic>
      <p:sp>
        <p:nvSpPr>
          <p:cNvPr id="9" name="Rettangolo 8"/>
          <p:cNvSpPr/>
          <p:nvPr/>
        </p:nvSpPr>
        <p:spPr>
          <a:xfrm rot="199839">
            <a:off x="9594464" y="1916449"/>
            <a:ext cx="656594" cy="3436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rot="603706">
            <a:off x="3815092" y="1380414"/>
            <a:ext cx="1185812" cy="4841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p:cNvCxnSpPr>
            <a:endCxn id="10" idx="3"/>
          </p:cNvCxnSpPr>
          <p:nvPr/>
        </p:nvCxnSpPr>
        <p:spPr>
          <a:xfrm flipH="1" flipV="1">
            <a:off x="4991785" y="1726088"/>
            <a:ext cx="3540619" cy="373749"/>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Rettangolo 12"/>
          <p:cNvSpPr/>
          <p:nvPr/>
        </p:nvSpPr>
        <p:spPr>
          <a:xfrm rot="19039443">
            <a:off x="4606030" y="2106495"/>
            <a:ext cx="771506" cy="4841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3781915" y="2673051"/>
            <a:ext cx="1155316" cy="369332"/>
          </a:xfrm>
          <a:prstGeom prst="rect">
            <a:avLst/>
          </a:prstGeom>
          <a:noFill/>
        </p:spPr>
        <p:txBody>
          <a:bodyPr wrap="none" rtlCol="0">
            <a:spAutoFit/>
          </a:bodyPr>
          <a:lstStyle/>
          <a:p>
            <a:r>
              <a:rPr lang="it-IT" dirty="0" smtClean="0">
                <a:solidFill>
                  <a:srgbClr val="FF0000"/>
                </a:solidFill>
              </a:rPr>
              <a:t>estructure</a:t>
            </a:r>
            <a:endParaRPr lang="it-IT" dirty="0">
              <a:solidFill>
                <a:srgbClr val="FF0000"/>
              </a:solidFill>
            </a:endParaRPr>
          </a:p>
        </p:txBody>
      </p:sp>
      <p:sp>
        <p:nvSpPr>
          <p:cNvPr id="15" name="CasellaDiTesto 14"/>
          <p:cNvSpPr txBox="1"/>
          <p:nvPr/>
        </p:nvSpPr>
        <p:spPr>
          <a:xfrm rot="518687">
            <a:off x="6088751" y="1455791"/>
            <a:ext cx="1314975" cy="369332"/>
          </a:xfrm>
          <a:prstGeom prst="rect">
            <a:avLst/>
          </a:prstGeom>
          <a:noFill/>
        </p:spPr>
        <p:txBody>
          <a:bodyPr wrap="none" rtlCol="0">
            <a:spAutoFit/>
          </a:bodyPr>
          <a:lstStyle/>
          <a:p>
            <a:r>
              <a:rPr lang="it-IT" dirty="0" smtClean="0">
                <a:solidFill>
                  <a:srgbClr val="FF0000"/>
                </a:solidFill>
              </a:rPr>
              <a:t>Water pipes</a:t>
            </a:r>
            <a:endParaRPr lang="it-IT" dirty="0">
              <a:solidFill>
                <a:srgbClr val="FF0000"/>
              </a:solidFill>
            </a:endParaRPr>
          </a:p>
        </p:txBody>
      </p:sp>
      <p:sp>
        <p:nvSpPr>
          <p:cNvPr id="16" name="Rettangolo 15"/>
          <p:cNvSpPr/>
          <p:nvPr/>
        </p:nvSpPr>
        <p:spPr>
          <a:xfrm rot="19039443">
            <a:off x="6191047" y="3839501"/>
            <a:ext cx="771506" cy="4841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p:cNvSpPr txBox="1"/>
          <p:nvPr/>
        </p:nvSpPr>
        <p:spPr>
          <a:xfrm>
            <a:off x="5204017" y="4406057"/>
            <a:ext cx="1155316" cy="369332"/>
          </a:xfrm>
          <a:prstGeom prst="rect">
            <a:avLst/>
          </a:prstGeom>
          <a:noFill/>
        </p:spPr>
        <p:txBody>
          <a:bodyPr wrap="none" rtlCol="0">
            <a:spAutoFit/>
          </a:bodyPr>
          <a:lstStyle/>
          <a:p>
            <a:r>
              <a:rPr lang="it-IT" dirty="0" smtClean="0">
                <a:solidFill>
                  <a:srgbClr val="FF0000"/>
                </a:solidFill>
              </a:rPr>
              <a:t>estructure</a:t>
            </a:r>
            <a:endParaRPr lang="it-IT" dirty="0">
              <a:solidFill>
                <a:srgbClr val="FF0000"/>
              </a:solidFill>
            </a:endParaRPr>
          </a:p>
        </p:txBody>
      </p:sp>
      <p:sp>
        <p:nvSpPr>
          <p:cNvPr id="4" name="CasellaDiTesto 3"/>
          <p:cNvSpPr txBox="1"/>
          <p:nvPr/>
        </p:nvSpPr>
        <p:spPr>
          <a:xfrm>
            <a:off x="8532404" y="3553098"/>
            <a:ext cx="3359057" cy="292388"/>
          </a:xfrm>
          <a:prstGeom prst="rect">
            <a:avLst/>
          </a:prstGeom>
          <a:solidFill>
            <a:schemeClr val="bg1"/>
          </a:solidFill>
        </p:spPr>
        <p:txBody>
          <a:bodyPr wrap="square" rtlCol="0">
            <a:spAutoFit/>
          </a:bodyPr>
          <a:lstStyle/>
          <a:p>
            <a:r>
              <a:rPr lang="es-ES" sz="1300" dirty="0" err="1" smtClean="0"/>
              <a:t>Map</a:t>
            </a:r>
            <a:r>
              <a:rPr lang="es-ES" sz="1300" dirty="0" smtClean="0"/>
              <a:t> of </a:t>
            </a:r>
            <a:r>
              <a:rPr lang="es-ES" sz="1300" dirty="0" err="1" smtClean="0"/>
              <a:t>the</a:t>
            </a:r>
            <a:r>
              <a:rPr lang="es-ES" sz="1300" dirty="0" smtClean="0"/>
              <a:t> </a:t>
            </a:r>
            <a:r>
              <a:rPr lang="es-ES" sz="1300" dirty="0" err="1" smtClean="0"/>
              <a:t>underground</a:t>
            </a:r>
            <a:r>
              <a:rPr lang="es-ES" sz="1300" dirty="0" smtClean="0"/>
              <a:t> </a:t>
            </a:r>
            <a:r>
              <a:rPr lang="es-ES" sz="1300" dirty="0" err="1" smtClean="0"/>
              <a:t>services</a:t>
            </a:r>
            <a:r>
              <a:rPr lang="es-ES" sz="1300" dirty="0" smtClean="0"/>
              <a:t> of </a:t>
            </a:r>
            <a:r>
              <a:rPr lang="es-ES" sz="1300" dirty="0"/>
              <a:t>Cusco</a:t>
            </a:r>
            <a:endParaRPr lang="it-IT" sz="1300" dirty="0"/>
          </a:p>
        </p:txBody>
      </p:sp>
    </p:spTree>
    <p:extLst>
      <p:ext uri="{BB962C8B-B14F-4D97-AF65-F5344CB8AC3E}">
        <p14:creationId xmlns:p14="http://schemas.microsoft.com/office/powerpoint/2010/main" val="409205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p:bldP spid="15" grpId="0"/>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75" y="685800"/>
            <a:ext cx="10058400" cy="5163670"/>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75" y="685800"/>
            <a:ext cx="10058400" cy="5163670"/>
          </a:xfrm>
          <a:prstGeom prst="rect">
            <a:avLst/>
          </a:prstGeom>
        </p:spPr>
      </p:pic>
      <p:sp>
        <p:nvSpPr>
          <p:cNvPr id="4" name="CasellaDiTesto 3"/>
          <p:cNvSpPr txBox="1"/>
          <p:nvPr/>
        </p:nvSpPr>
        <p:spPr>
          <a:xfrm>
            <a:off x="0" y="86915"/>
            <a:ext cx="12191999"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sz="2400" b="1" dirty="0" smtClean="0"/>
              <a:t>Plaza de Armas: </a:t>
            </a:r>
            <a:r>
              <a:rPr lang="it-IT" sz="2400" b="1" dirty="0"/>
              <a:t>georadar </a:t>
            </a:r>
            <a:r>
              <a:rPr lang="it-IT" sz="2400" b="1" dirty="0" smtClean="0"/>
              <a:t>maps at 120cm deep</a:t>
            </a:r>
            <a:endParaRPr lang="it-IT" sz="2400" b="1" dirty="0"/>
          </a:p>
        </p:txBody>
      </p:sp>
      <p:sp>
        <p:nvSpPr>
          <p:cNvPr id="5" name="CasellaDiTesto 4"/>
          <p:cNvSpPr txBox="1"/>
          <p:nvPr/>
        </p:nvSpPr>
        <p:spPr>
          <a:xfrm>
            <a:off x="740232" y="685800"/>
            <a:ext cx="2534861" cy="369332"/>
          </a:xfrm>
          <a:prstGeom prst="rect">
            <a:avLst/>
          </a:prstGeom>
          <a:solidFill>
            <a:schemeClr val="bg1"/>
          </a:solidFill>
        </p:spPr>
        <p:style>
          <a:lnRef idx="0">
            <a:schemeClr val="accent4"/>
          </a:lnRef>
          <a:fillRef idx="3">
            <a:schemeClr val="accent4"/>
          </a:fillRef>
          <a:effectRef idx="3">
            <a:schemeClr val="accent4"/>
          </a:effectRef>
          <a:fontRef idx="minor">
            <a:schemeClr val="lt1"/>
          </a:fontRef>
        </p:style>
        <p:txBody>
          <a:bodyPr wrap="none" rtlCol="0">
            <a:spAutoFit/>
          </a:bodyPr>
          <a:lstStyle/>
          <a:p>
            <a:r>
              <a:rPr lang="it-IT" dirty="0" err="1" smtClean="0">
                <a:solidFill>
                  <a:schemeClr val="tx1"/>
                </a:solidFill>
              </a:rPr>
              <a:t>antenas</a:t>
            </a:r>
            <a:r>
              <a:rPr lang="it-IT" dirty="0" smtClean="0">
                <a:solidFill>
                  <a:schemeClr val="tx1"/>
                </a:solidFill>
              </a:rPr>
              <a:t> a 200 y 600 </a:t>
            </a:r>
            <a:r>
              <a:rPr lang="it-IT" dirty="0" err="1" smtClean="0">
                <a:solidFill>
                  <a:schemeClr val="tx1"/>
                </a:solidFill>
              </a:rPr>
              <a:t>MhZ</a:t>
            </a:r>
            <a:endParaRPr lang="it-IT" dirty="0">
              <a:solidFill>
                <a:schemeClr val="tx1"/>
              </a:solidFill>
            </a:endParaRPr>
          </a:p>
        </p:txBody>
      </p:sp>
    </p:spTree>
    <p:extLst>
      <p:ext uri="{BB962C8B-B14F-4D97-AF65-F5344CB8AC3E}">
        <p14:creationId xmlns:p14="http://schemas.microsoft.com/office/powerpoint/2010/main" val="9770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27456" r="30654"/>
          <a:stretch/>
        </p:blipFill>
        <p:spPr>
          <a:xfrm>
            <a:off x="269453" y="864583"/>
            <a:ext cx="4213411" cy="5163670"/>
          </a:xfrm>
          <a:prstGeom prst="rect">
            <a:avLst/>
          </a:prstGeom>
        </p:spPr>
      </p:pic>
      <p:pic>
        <p:nvPicPr>
          <p:cNvPr id="4" name="Immagine 3"/>
          <p:cNvPicPr>
            <a:picLocks noChangeAspect="1"/>
          </p:cNvPicPr>
          <p:nvPr/>
        </p:nvPicPr>
        <p:blipFill rotWithShape="1">
          <a:blip r:embed="rId3">
            <a:extLst>
              <a:ext uri="{28A0092B-C50C-407E-A947-70E740481C1C}">
                <a14:useLocalDpi xmlns:a14="http://schemas.microsoft.com/office/drawing/2010/main" val="0"/>
              </a:ext>
            </a:extLst>
          </a:blip>
          <a:srcRect l="26916" r="30125"/>
          <a:stretch/>
        </p:blipFill>
        <p:spPr>
          <a:xfrm>
            <a:off x="5164183" y="864583"/>
            <a:ext cx="4320988" cy="5163670"/>
          </a:xfrm>
          <a:prstGeom prst="rect">
            <a:avLst/>
          </a:prstGeom>
        </p:spPr>
      </p:pic>
      <p:sp>
        <p:nvSpPr>
          <p:cNvPr id="5" name="CasellaDiTesto 4"/>
          <p:cNvSpPr txBox="1"/>
          <p:nvPr/>
        </p:nvSpPr>
        <p:spPr>
          <a:xfrm>
            <a:off x="1675325" y="6274782"/>
            <a:ext cx="700833" cy="369332"/>
          </a:xfrm>
          <a:prstGeom prst="rect">
            <a:avLst/>
          </a:prstGeom>
          <a:noFill/>
        </p:spPr>
        <p:txBody>
          <a:bodyPr wrap="none" rtlCol="0">
            <a:spAutoFit/>
          </a:bodyPr>
          <a:lstStyle/>
          <a:p>
            <a:r>
              <a:rPr lang="it-IT" dirty="0" smtClean="0"/>
              <a:t>60cm</a:t>
            </a:r>
            <a:endParaRPr lang="it-IT" dirty="0"/>
          </a:p>
        </p:txBody>
      </p:sp>
      <p:sp>
        <p:nvSpPr>
          <p:cNvPr id="6" name="CasellaDiTesto 5"/>
          <p:cNvSpPr txBox="1"/>
          <p:nvPr/>
        </p:nvSpPr>
        <p:spPr>
          <a:xfrm>
            <a:off x="6938402" y="6209326"/>
            <a:ext cx="817853" cy="369332"/>
          </a:xfrm>
          <a:prstGeom prst="rect">
            <a:avLst/>
          </a:prstGeom>
          <a:noFill/>
        </p:spPr>
        <p:txBody>
          <a:bodyPr wrap="none" rtlCol="0">
            <a:spAutoFit/>
          </a:bodyPr>
          <a:lstStyle/>
          <a:p>
            <a:r>
              <a:rPr lang="it-IT" dirty="0" smtClean="0"/>
              <a:t>120cm</a:t>
            </a:r>
            <a:endParaRPr lang="it-IT" dirty="0"/>
          </a:p>
        </p:txBody>
      </p:sp>
      <p:sp>
        <p:nvSpPr>
          <p:cNvPr id="7" name="CasellaDiTesto 6"/>
          <p:cNvSpPr txBox="1"/>
          <p:nvPr/>
        </p:nvSpPr>
        <p:spPr>
          <a:xfrm>
            <a:off x="0" y="86915"/>
            <a:ext cx="12191999"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sz="2400" b="1" dirty="0" err="1" smtClean="0"/>
              <a:t>Plaza</a:t>
            </a:r>
            <a:r>
              <a:rPr lang="it-IT" sz="2400" b="1" dirty="0" smtClean="0"/>
              <a:t> de </a:t>
            </a:r>
            <a:r>
              <a:rPr lang="it-IT" sz="2400" b="1" dirty="0" err="1" smtClean="0"/>
              <a:t>Armas</a:t>
            </a:r>
            <a:r>
              <a:rPr lang="it-IT" sz="2400" b="1" dirty="0" smtClean="0"/>
              <a:t>: </a:t>
            </a:r>
            <a:r>
              <a:rPr lang="it-IT" sz="2400" b="1" dirty="0" err="1" smtClean="0"/>
              <a:t>mapas</a:t>
            </a:r>
            <a:r>
              <a:rPr lang="it-IT" sz="2400" b="1" dirty="0" smtClean="0"/>
              <a:t> georadar a 60cm y 120 cm de </a:t>
            </a:r>
            <a:r>
              <a:rPr lang="it-IT" sz="2400" b="1" dirty="0" err="1" smtClean="0"/>
              <a:t>profundidad</a:t>
            </a:r>
            <a:endParaRPr lang="it-IT" sz="2400" b="1" dirty="0"/>
          </a:p>
        </p:txBody>
      </p:sp>
      <p:sp>
        <p:nvSpPr>
          <p:cNvPr id="8" name="Ovale 7"/>
          <p:cNvSpPr/>
          <p:nvPr/>
        </p:nvSpPr>
        <p:spPr>
          <a:xfrm>
            <a:off x="1435839" y="2333896"/>
            <a:ext cx="706469" cy="5921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729370" y="2087367"/>
            <a:ext cx="706469" cy="3236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2 10"/>
          <p:cNvCxnSpPr/>
          <p:nvPr/>
        </p:nvCxnSpPr>
        <p:spPr>
          <a:xfrm flipH="1">
            <a:off x="1082604" y="1216327"/>
            <a:ext cx="706469" cy="4121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1789073" y="846995"/>
            <a:ext cx="1192314" cy="369332"/>
          </a:xfrm>
          <a:prstGeom prst="rect">
            <a:avLst/>
          </a:prstGeom>
          <a:solidFill>
            <a:schemeClr val="bg1"/>
          </a:solidFill>
        </p:spPr>
        <p:txBody>
          <a:bodyPr wrap="none" rtlCol="0">
            <a:spAutoFit/>
          </a:bodyPr>
          <a:lstStyle/>
          <a:p>
            <a:r>
              <a:rPr lang="it-IT" dirty="0" err="1" smtClean="0"/>
              <a:t>aqueducto</a:t>
            </a:r>
            <a:endParaRPr lang="it-IT" dirty="0"/>
          </a:p>
        </p:txBody>
      </p:sp>
      <p:sp>
        <p:nvSpPr>
          <p:cNvPr id="15" name="Ovale 14"/>
          <p:cNvSpPr/>
          <p:nvPr/>
        </p:nvSpPr>
        <p:spPr>
          <a:xfrm>
            <a:off x="5728090" y="1818843"/>
            <a:ext cx="706469" cy="5921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rot="3021051">
            <a:off x="8157738" y="4667321"/>
            <a:ext cx="931852" cy="404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p:cNvSpPr txBox="1"/>
          <p:nvPr/>
        </p:nvSpPr>
        <p:spPr>
          <a:xfrm>
            <a:off x="5463425" y="3261752"/>
            <a:ext cx="899092" cy="369332"/>
          </a:xfrm>
          <a:prstGeom prst="rect">
            <a:avLst/>
          </a:prstGeom>
          <a:solidFill>
            <a:schemeClr val="bg1"/>
          </a:solidFill>
        </p:spPr>
        <p:txBody>
          <a:bodyPr wrap="none" rtlCol="0">
            <a:spAutoFit/>
          </a:bodyPr>
          <a:lstStyle/>
          <a:p>
            <a:r>
              <a:rPr lang="it-IT" dirty="0" smtClean="0"/>
              <a:t>Muros?</a:t>
            </a:r>
            <a:endParaRPr lang="it-IT" dirty="0"/>
          </a:p>
        </p:txBody>
      </p:sp>
      <p:cxnSp>
        <p:nvCxnSpPr>
          <p:cNvPr id="18" name="Connettore 2 17"/>
          <p:cNvCxnSpPr>
            <a:endCxn id="15" idx="3"/>
          </p:cNvCxnSpPr>
          <p:nvPr/>
        </p:nvCxnSpPr>
        <p:spPr>
          <a:xfrm flipV="1">
            <a:off x="5486615" y="2324303"/>
            <a:ext cx="344935" cy="9303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flipV="1">
            <a:off x="6362517" y="2761083"/>
            <a:ext cx="239514" cy="5006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p:cNvSpPr txBox="1"/>
          <p:nvPr/>
        </p:nvSpPr>
        <p:spPr>
          <a:xfrm>
            <a:off x="7039952" y="4987657"/>
            <a:ext cx="899092" cy="369332"/>
          </a:xfrm>
          <a:prstGeom prst="rect">
            <a:avLst/>
          </a:prstGeom>
          <a:solidFill>
            <a:schemeClr val="bg1"/>
          </a:solidFill>
        </p:spPr>
        <p:txBody>
          <a:bodyPr wrap="none" rtlCol="0">
            <a:spAutoFit/>
          </a:bodyPr>
          <a:lstStyle/>
          <a:p>
            <a:r>
              <a:rPr lang="it-IT" dirty="0" smtClean="0"/>
              <a:t>Muros?</a:t>
            </a:r>
            <a:endParaRPr lang="it-IT" dirty="0"/>
          </a:p>
        </p:txBody>
      </p:sp>
      <p:cxnSp>
        <p:nvCxnSpPr>
          <p:cNvPr id="26" name="Connettore 2 25"/>
          <p:cNvCxnSpPr/>
          <p:nvPr/>
        </p:nvCxnSpPr>
        <p:spPr>
          <a:xfrm flipV="1">
            <a:off x="7756255" y="4646786"/>
            <a:ext cx="414562" cy="3757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H="1" flipV="1">
            <a:off x="3472674" y="4217455"/>
            <a:ext cx="376384" cy="1739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a:off x="3352800" y="3631084"/>
            <a:ext cx="11557" cy="3811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a:off x="2847703" y="4058194"/>
            <a:ext cx="290835" cy="2349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ttangolo 33"/>
          <p:cNvSpPr/>
          <p:nvPr/>
        </p:nvSpPr>
        <p:spPr>
          <a:xfrm rot="3021051">
            <a:off x="2996599" y="3749148"/>
            <a:ext cx="610377" cy="92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CasellaDiTesto 34"/>
          <p:cNvSpPr txBox="1"/>
          <p:nvPr/>
        </p:nvSpPr>
        <p:spPr>
          <a:xfrm>
            <a:off x="3111494" y="3236321"/>
            <a:ext cx="899092" cy="369332"/>
          </a:xfrm>
          <a:prstGeom prst="rect">
            <a:avLst/>
          </a:prstGeom>
          <a:solidFill>
            <a:schemeClr val="bg1"/>
          </a:solidFill>
        </p:spPr>
        <p:txBody>
          <a:bodyPr wrap="none" rtlCol="0">
            <a:spAutoFit/>
          </a:bodyPr>
          <a:lstStyle/>
          <a:p>
            <a:r>
              <a:rPr lang="it-IT" dirty="0" smtClean="0"/>
              <a:t>Muros?</a:t>
            </a:r>
            <a:endParaRPr lang="it-IT" dirty="0"/>
          </a:p>
        </p:txBody>
      </p:sp>
    </p:spTree>
    <p:extLst>
      <p:ext uri="{BB962C8B-B14F-4D97-AF65-F5344CB8AC3E}">
        <p14:creationId xmlns:p14="http://schemas.microsoft.com/office/powerpoint/2010/main" val="30243472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p:cNvSpPr txBox="1"/>
          <p:nvPr/>
        </p:nvSpPr>
        <p:spPr>
          <a:xfrm>
            <a:off x="2274898" y="609601"/>
            <a:ext cx="3054939" cy="461665"/>
          </a:xfrm>
          <a:prstGeom prst="rect">
            <a:avLst/>
          </a:prstGeom>
          <a:noFill/>
        </p:spPr>
        <p:txBody>
          <a:bodyPr wrap="none" rtlCol="0">
            <a:spAutoFit/>
          </a:bodyPr>
          <a:lstStyle/>
          <a:p>
            <a:r>
              <a:rPr lang="it-IT" sz="2400" b="1" dirty="0"/>
              <a:t>Plaza_1 GPR 200  </a:t>
            </a:r>
            <a:r>
              <a:rPr lang="it-IT" sz="2400" b="1" dirty="0" err="1"/>
              <a:t>Mhz</a:t>
            </a:r>
            <a:r>
              <a:rPr lang="it-IT" sz="2400" b="1" dirty="0"/>
              <a:t> </a:t>
            </a:r>
          </a:p>
        </p:txBody>
      </p:sp>
      <p:pic>
        <p:nvPicPr>
          <p:cNvPr id="1034" name="Picture 10" descr="C:\Users\Maria\Desktop\cusco2018_pcfisso\Cusco elaborazioni finale\Cusco Global mapper\Plaza 1 _200_jpg\200plaza1_40c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6896585" y="1004773"/>
            <a:ext cx="2514241" cy="1152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Maria\Desktop\cusco2018_pcfisso\Cusco elaborazioni finale\Cusco Global mapper\Plaza 1 _200_jpg\200plaza1_100c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878327" y="5157330"/>
            <a:ext cx="2523427" cy="11520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Maria\Desktop\cusco2018_pcfisso\Cusco elaborazioni finale\Cusco Global mapper\Plaza 1 _200_jpg\200plaza1_120c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541584" y="4085477"/>
            <a:ext cx="253614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Maria\Desktop\cusco2018_pcfisso\Cusco elaborazioni finale\Cusco Global mapper\Plaza 1 _200_jpg\200plaza1_140c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567356" y="5606809"/>
            <a:ext cx="2526315" cy="11520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Maria\Desktop\cusco2018_pcfisso\Cusco elaborazioni finale\Cusco Global mapper\Plaza 1 _200_jpg\200plaza1_60c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6896586" y="2295879"/>
            <a:ext cx="2529769" cy="1152000"/>
          </a:xfrm>
          <a:prstGeom prst="rect">
            <a:avLst/>
          </a:prstGeom>
          <a:noFill/>
          <a:extLst>
            <a:ext uri="{909E8E84-426E-40DD-AFC4-6F175D3DCCD1}">
              <a14:hiddenFill xmlns:a14="http://schemas.microsoft.com/office/drawing/2010/main">
                <a:solidFill>
                  <a:srgbClr val="FFFFFF"/>
                </a:solidFill>
              </a14:hiddenFill>
            </a:ext>
          </a:extLst>
        </p:spPr>
      </p:pic>
      <p:sp>
        <p:nvSpPr>
          <p:cNvPr id="20" name="CasellaDiTesto 19"/>
          <p:cNvSpPr txBox="1"/>
          <p:nvPr/>
        </p:nvSpPr>
        <p:spPr>
          <a:xfrm>
            <a:off x="9401754" y="1093319"/>
            <a:ext cx="1728358" cy="369332"/>
          </a:xfrm>
          <a:prstGeom prst="rect">
            <a:avLst/>
          </a:prstGeom>
          <a:noFill/>
        </p:spPr>
        <p:txBody>
          <a:bodyPr wrap="none" rtlCol="0">
            <a:spAutoFit/>
          </a:bodyPr>
          <a:lstStyle/>
          <a:p>
            <a:r>
              <a:rPr lang="it-IT" dirty="0"/>
              <a:t>GPR 200_ 0,4 m </a:t>
            </a:r>
          </a:p>
        </p:txBody>
      </p:sp>
      <p:sp>
        <p:nvSpPr>
          <p:cNvPr id="21" name="CasellaDiTesto 20"/>
          <p:cNvSpPr txBox="1"/>
          <p:nvPr/>
        </p:nvSpPr>
        <p:spPr>
          <a:xfrm>
            <a:off x="9401754" y="2337070"/>
            <a:ext cx="1728358" cy="369332"/>
          </a:xfrm>
          <a:prstGeom prst="rect">
            <a:avLst/>
          </a:prstGeom>
          <a:noFill/>
        </p:spPr>
        <p:txBody>
          <a:bodyPr wrap="none" rtlCol="0">
            <a:spAutoFit/>
          </a:bodyPr>
          <a:lstStyle/>
          <a:p>
            <a:r>
              <a:rPr lang="it-IT" dirty="0"/>
              <a:t>GPR 200_ 0,6 m </a:t>
            </a:r>
          </a:p>
        </p:txBody>
      </p:sp>
      <p:pic>
        <p:nvPicPr>
          <p:cNvPr id="1040" name="Picture 16" descr="C:\Users\Maria\Desktop\cusco2018_pcfisso\Cusco elaborazioni finale\Cusco Global mapper\Plaza 1 _200_jpg\200plaza1_80c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6914995" y="3705107"/>
            <a:ext cx="2511360" cy="1152000"/>
          </a:xfrm>
          <a:prstGeom prst="rect">
            <a:avLst/>
          </a:prstGeom>
          <a:noFill/>
          <a:extLst>
            <a:ext uri="{909E8E84-426E-40DD-AFC4-6F175D3DCCD1}">
              <a14:hiddenFill xmlns:a14="http://schemas.microsoft.com/office/drawing/2010/main">
                <a:solidFill>
                  <a:srgbClr val="FFFFFF"/>
                </a:solidFill>
              </a14:hiddenFill>
            </a:ext>
          </a:extLst>
        </p:spPr>
      </p:pic>
      <p:sp>
        <p:nvSpPr>
          <p:cNvPr id="23" name="CasellaDiTesto 22"/>
          <p:cNvSpPr txBox="1"/>
          <p:nvPr/>
        </p:nvSpPr>
        <p:spPr>
          <a:xfrm>
            <a:off x="9401754" y="3633951"/>
            <a:ext cx="1728358" cy="369332"/>
          </a:xfrm>
          <a:prstGeom prst="rect">
            <a:avLst/>
          </a:prstGeom>
          <a:noFill/>
        </p:spPr>
        <p:txBody>
          <a:bodyPr wrap="none" rtlCol="0">
            <a:spAutoFit/>
          </a:bodyPr>
          <a:lstStyle/>
          <a:p>
            <a:r>
              <a:rPr lang="it-IT" dirty="0"/>
              <a:t>GPR 200_ 0,8 m </a:t>
            </a:r>
          </a:p>
        </p:txBody>
      </p:sp>
      <p:sp>
        <p:nvSpPr>
          <p:cNvPr id="24" name="CasellaDiTesto 23"/>
          <p:cNvSpPr txBox="1"/>
          <p:nvPr/>
        </p:nvSpPr>
        <p:spPr>
          <a:xfrm>
            <a:off x="9558224" y="5049255"/>
            <a:ext cx="1553630" cy="369332"/>
          </a:xfrm>
          <a:prstGeom prst="rect">
            <a:avLst/>
          </a:prstGeom>
          <a:noFill/>
        </p:spPr>
        <p:txBody>
          <a:bodyPr wrap="none" rtlCol="0">
            <a:spAutoFit/>
          </a:bodyPr>
          <a:lstStyle/>
          <a:p>
            <a:r>
              <a:rPr lang="it-IT" dirty="0"/>
              <a:t>GPR 200_ 1 m </a:t>
            </a:r>
          </a:p>
        </p:txBody>
      </p:sp>
      <p:sp>
        <p:nvSpPr>
          <p:cNvPr id="25" name="CasellaDiTesto 24"/>
          <p:cNvSpPr txBox="1"/>
          <p:nvPr/>
        </p:nvSpPr>
        <p:spPr>
          <a:xfrm>
            <a:off x="1349366" y="3716145"/>
            <a:ext cx="1728358" cy="369332"/>
          </a:xfrm>
          <a:prstGeom prst="rect">
            <a:avLst/>
          </a:prstGeom>
          <a:noFill/>
        </p:spPr>
        <p:txBody>
          <a:bodyPr wrap="none" rtlCol="0">
            <a:spAutoFit/>
          </a:bodyPr>
          <a:lstStyle/>
          <a:p>
            <a:r>
              <a:rPr lang="it-IT" dirty="0"/>
              <a:t>GPR 200_ 1,2 m </a:t>
            </a:r>
          </a:p>
        </p:txBody>
      </p:sp>
      <p:sp>
        <p:nvSpPr>
          <p:cNvPr id="26" name="CasellaDiTesto 25"/>
          <p:cNvSpPr txBox="1"/>
          <p:nvPr/>
        </p:nvSpPr>
        <p:spPr>
          <a:xfrm>
            <a:off x="1489888" y="5237477"/>
            <a:ext cx="1728358" cy="369332"/>
          </a:xfrm>
          <a:prstGeom prst="rect">
            <a:avLst/>
          </a:prstGeom>
          <a:noFill/>
        </p:spPr>
        <p:txBody>
          <a:bodyPr wrap="none" rtlCol="0">
            <a:spAutoFit/>
          </a:bodyPr>
          <a:lstStyle/>
          <a:p>
            <a:r>
              <a:rPr lang="it-IT" dirty="0"/>
              <a:t>GPR 200_ 1,4 m </a:t>
            </a:r>
          </a:p>
        </p:txBody>
      </p:sp>
      <p:pic>
        <p:nvPicPr>
          <p:cNvPr id="27" name="Immagine 26"/>
          <p:cNvPicPr>
            <a:picLocks noChangeAspect="1"/>
          </p:cNvPicPr>
          <p:nvPr/>
        </p:nvPicPr>
        <p:blipFill rotWithShape="1">
          <a:blip r:embed="rId8">
            <a:extLst>
              <a:ext uri="{28A0092B-C50C-407E-A947-70E740481C1C}">
                <a14:useLocalDpi xmlns:a14="http://schemas.microsoft.com/office/drawing/2010/main" val="0"/>
              </a:ext>
            </a:extLst>
          </a:blip>
          <a:srcRect l="22973" t="30103" r="55535" b="47298"/>
          <a:stretch/>
        </p:blipFill>
        <p:spPr>
          <a:xfrm rot="10800000">
            <a:off x="1663337" y="1113368"/>
            <a:ext cx="3584028" cy="2448272"/>
          </a:xfrm>
          <a:prstGeom prst="rect">
            <a:avLst/>
          </a:prstGeom>
        </p:spPr>
      </p:pic>
      <p:sp>
        <p:nvSpPr>
          <p:cNvPr id="28" name="CasellaDiTesto 27"/>
          <p:cNvSpPr txBox="1"/>
          <p:nvPr/>
        </p:nvSpPr>
        <p:spPr>
          <a:xfrm>
            <a:off x="2749780" y="1475791"/>
            <a:ext cx="1689245" cy="369332"/>
          </a:xfrm>
          <a:prstGeom prst="rect">
            <a:avLst/>
          </a:prstGeom>
          <a:noFill/>
        </p:spPr>
        <p:txBody>
          <a:bodyPr wrap="none" rtlCol="0">
            <a:spAutoFit/>
          </a:bodyPr>
          <a:lstStyle/>
          <a:p>
            <a:r>
              <a:rPr lang="it-IT" dirty="0" err="1"/>
              <a:t>Plaza</a:t>
            </a:r>
            <a:r>
              <a:rPr lang="it-IT" dirty="0"/>
              <a:t> de </a:t>
            </a:r>
            <a:r>
              <a:rPr lang="it-IT" dirty="0" err="1"/>
              <a:t>armas</a:t>
            </a:r>
            <a:r>
              <a:rPr lang="it-IT" dirty="0"/>
              <a:t>  </a:t>
            </a:r>
          </a:p>
        </p:txBody>
      </p:sp>
      <p:cxnSp>
        <p:nvCxnSpPr>
          <p:cNvPr id="3" name="Connettore 2 2"/>
          <p:cNvCxnSpPr/>
          <p:nvPr/>
        </p:nvCxnSpPr>
        <p:spPr>
          <a:xfrm flipH="1">
            <a:off x="7332617" y="747545"/>
            <a:ext cx="292176" cy="4803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ttore 2 4"/>
          <p:cNvCxnSpPr/>
          <p:nvPr/>
        </p:nvCxnSpPr>
        <p:spPr>
          <a:xfrm>
            <a:off x="6670766" y="801189"/>
            <a:ext cx="225819" cy="2700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a:off x="6522720" y="1580773"/>
            <a:ext cx="392275" cy="3102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flipH="1">
            <a:off x="7405821" y="3388817"/>
            <a:ext cx="292176" cy="4803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a:off x="6743970" y="3442461"/>
            <a:ext cx="225819" cy="2700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a:off x="6595924" y="4222045"/>
            <a:ext cx="392275" cy="3102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p:cNvCxnSpPr/>
          <p:nvPr/>
        </p:nvCxnSpPr>
        <p:spPr>
          <a:xfrm flipH="1">
            <a:off x="7405821" y="2094629"/>
            <a:ext cx="292176" cy="4803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a:off x="6743970" y="2148273"/>
            <a:ext cx="225819" cy="2700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p:cNvCxnSpPr/>
          <p:nvPr/>
        </p:nvCxnSpPr>
        <p:spPr>
          <a:xfrm>
            <a:off x="6595924" y="2927857"/>
            <a:ext cx="392275" cy="3102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p:cNvCxnSpPr/>
          <p:nvPr/>
        </p:nvCxnSpPr>
        <p:spPr>
          <a:xfrm flipH="1">
            <a:off x="7314207" y="4852659"/>
            <a:ext cx="292176" cy="4803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ttore 2 36"/>
          <p:cNvCxnSpPr/>
          <p:nvPr/>
        </p:nvCxnSpPr>
        <p:spPr>
          <a:xfrm>
            <a:off x="6652356" y="4906303"/>
            <a:ext cx="225819" cy="2700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ttore 2 37"/>
          <p:cNvCxnSpPr/>
          <p:nvPr/>
        </p:nvCxnSpPr>
        <p:spPr>
          <a:xfrm>
            <a:off x="6504310" y="5685887"/>
            <a:ext cx="392275" cy="3102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CasellaDiTesto 38"/>
          <p:cNvSpPr txBox="1"/>
          <p:nvPr/>
        </p:nvSpPr>
        <p:spPr>
          <a:xfrm>
            <a:off x="0" y="86915"/>
            <a:ext cx="12191999"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sz="2400" b="1" dirty="0" smtClean="0"/>
              <a:t>Plaza de Armas: georadar maps - details</a:t>
            </a:r>
            <a:endParaRPr lang="it-IT" sz="2400" b="1" dirty="0"/>
          </a:p>
        </p:txBody>
      </p:sp>
    </p:spTree>
    <p:extLst>
      <p:ext uri="{BB962C8B-B14F-4D97-AF65-F5344CB8AC3E}">
        <p14:creationId xmlns:p14="http://schemas.microsoft.com/office/powerpoint/2010/main" val="24568010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asellaDiTesto 21"/>
          <p:cNvSpPr txBox="1"/>
          <p:nvPr/>
        </p:nvSpPr>
        <p:spPr>
          <a:xfrm>
            <a:off x="0" y="86915"/>
            <a:ext cx="12191999"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sz="2400" b="1" dirty="0" err="1" smtClean="0"/>
              <a:t>Portales</a:t>
            </a:r>
            <a:r>
              <a:rPr lang="it-IT" sz="2400" b="1" dirty="0" smtClean="0"/>
              <a:t> de la </a:t>
            </a:r>
            <a:r>
              <a:rPr lang="it-IT" sz="2400" b="1" dirty="0" err="1" smtClean="0"/>
              <a:t>Plaza</a:t>
            </a:r>
            <a:r>
              <a:rPr lang="it-IT" sz="2400" b="1" dirty="0" smtClean="0"/>
              <a:t> de </a:t>
            </a:r>
            <a:r>
              <a:rPr lang="it-IT" sz="2400" b="1" dirty="0" err="1" smtClean="0"/>
              <a:t>Armas</a:t>
            </a:r>
            <a:endParaRPr lang="it-IT" sz="2400" b="1" dirty="0"/>
          </a:p>
        </p:txBody>
      </p:sp>
      <p:pic>
        <p:nvPicPr>
          <p:cNvPr id="9" name="Immagine 8"/>
          <p:cNvPicPr>
            <a:picLocks noChangeAspect="1"/>
          </p:cNvPicPr>
          <p:nvPr/>
        </p:nvPicPr>
        <p:blipFill>
          <a:blip r:embed="rId2"/>
          <a:stretch>
            <a:fillRect/>
          </a:stretch>
        </p:blipFill>
        <p:spPr>
          <a:xfrm>
            <a:off x="1310186" y="757233"/>
            <a:ext cx="10092571" cy="5840024"/>
          </a:xfrm>
          <a:prstGeom prst="rect">
            <a:avLst/>
          </a:prstGeom>
        </p:spPr>
      </p:pic>
      <p:sp>
        <p:nvSpPr>
          <p:cNvPr id="10" name="CasellaDiTesto 9"/>
          <p:cNvSpPr txBox="1"/>
          <p:nvPr/>
        </p:nvSpPr>
        <p:spPr>
          <a:xfrm>
            <a:off x="7997587" y="3492579"/>
            <a:ext cx="3512885" cy="369332"/>
          </a:xfrm>
          <a:prstGeom prst="rect">
            <a:avLst/>
          </a:prstGeom>
          <a:noFill/>
        </p:spPr>
        <p:txBody>
          <a:bodyPr wrap="none" rtlCol="0">
            <a:spAutoFit/>
          </a:bodyPr>
          <a:lstStyle/>
          <a:p>
            <a:r>
              <a:rPr lang="it-IT" dirty="0" smtClean="0"/>
              <a:t>Mantas street excavations in 2014 </a:t>
            </a:r>
            <a:endParaRPr lang="it-IT" dirty="0"/>
          </a:p>
        </p:txBody>
      </p:sp>
    </p:spTree>
    <p:extLst>
      <p:ext uri="{BB962C8B-B14F-4D97-AF65-F5344CB8AC3E}">
        <p14:creationId xmlns:p14="http://schemas.microsoft.com/office/powerpoint/2010/main" val="40865244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p:cNvGrpSpPr/>
          <p:nvPr/>
        </p:nvGrpSpPr>
        <p:grpSpPr>
          <a:xfrm>
            <a:off x="7291296" y="1303351"/>
            <a:ext cx="3600400" cy="2146007"/>
            <a:chOff x="5220072" y="2283605"/>
            <a:chExt cx="5256584" cy="2767717"/>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818" t="18045" r="9727" b="26303"/>
            <a:stretch/>
          </p:blipFill>
          <p:spPr bwMode="auto">
            <a:xfrm>
              <a:off x="5220072" y="2283605"/>
              <a:ext cx="5256584" cy="2767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9" name="Connettore 2 38"/>
            <p:cNvCxnSpPr/>
            <p:nvPr/>
          </p:nvCxnSpPr>
          <p:spPr>
            <a:xfrm flipV="1">
              <a:off x="6131454" y="4246959"/>
              <a:ext cx="3985162" cy="2023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3" name="CasellaDiTesto 12"/>
          <p:cNvSpPr txBox="1"/>
          <p:nvPr/>
        </p:nvSpPr>
        <p:spPr>
          <a:xfrm>
            <a:off x="5168304" y="1667051"/>
            <a:ext cx="1823000" cy="461665"/>
          </a:xfrm>
          <a:prstGeom prst="rect">
            <a:avLst/>
          </a:prstGeom>
          <a:noFill/>
        </p:spPr>
        <p:txBody>
          <a:bodyPr wrap="none" rtlCol="0">
            <a:spAutoFit/>
          </a:bodyPr>
          <a:lstStyle/>
          <a:p>
            <a:r>
              <a:rPr lang="it-IT" sz="2400" b="1" dirty="0" err="1"/>
              <a:t>Portales_AB</a:t>
            </a:r>
            <a:r>
              <a:rPr lang="it-IT" sz="2400" b="1" dirty="0"/>
              <a:t> </a:t>
            </a:r>
          </a:p>
        </p:txBody>
      </p:sp>
      <p:grpSp>
        <p:nvGrpSpPr>
          <p:cNvPr id="9" name="Gruppo 8"/>
          <p:cNvGrpSpPr/>
          <p:nvPr/>
        </p:nvGrpSpPr>
        <p:grpSpPr>
          <a:xfrm>
            <a:off x="97388" y="1753361"/>
            <a:ext cx="4973333" cy="2757325"/>
            <a:chOff x="0" y="116632"/>
            <a:chExt cx="5328317" cy="2757325"/>
          </a:xfrm>
        </p:grpSpPr>
        <p:pic>
          <p:nvPicPr>
            <p:cNvPr id="12291" name="Picture 3" descr="C:\Users\Maria\Desktop\cusco2018_pcfisso\Cusco elaborazioni finale\cusco2018_elab\cusco2018\immagini radar cusco\Portales Immagini radar\AB_portales\LID10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6632"/>
              <a:ext cx="5328317" cy="1320197"/>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242359" y="1134633"/>
              <a:ext cx="822988" cy="369332"/>
            </a:xfrm>
            <a:prstGeom prst="rect">
              <a:avLst/>
            </a:prstGeom>
            <a:noFill/>
          </p:spPr>
          <p:txBody>
            <a:bodyPr wrap="none" rtlCol="0">
              <a:spAutoFit/>
            </a:bodyPr>
            <a:lstStyle/>
            <a:p>
              <a:r>
                <a:rPr lang="it-IT" dirty="0"/>
                <a:t>600_2</a:t>
              </a:r>
            </a:p>
          </p:txBody>
        </p:sp>
        <p:sp>
          <p:nvSpPr>
            <p:cNvPr id="18" name="CasellaDiTesto 17"/>
            <p:cNvSpPr txBox="1"/>
            <p:nvPr/>
          </p:nvSpPr>
          <p:spPr>
            <a:xfrm>
              <a:off x="219159" y="2504625"/>
              <a:ext cx="822988" cy="369332"/>
            </a:xfrm>
            <a:prstGeom prst="rect">
              <a:avLst/>
            </a:prstGeom>
            <a:noFill/>
          </p:spPr>
          <p:txBody>
            <a:bodyPr wrap="none" rtlCol="0">
              <a:spAutoFit/>
            </a:bodyPr>
            <a:lstStyle/>
            <a:p>
              <a:r>
                <a:rPr lang="it-IT" dirty="0"/>
                <a:t>600_3</a:t>
              </a:r>
            </a:p>
          </p:txBody>
        </p:sp>
      </p:grpSp>
      <p:pic>
        <p:nvPicPr>
          <p:cNvPr id="2" name="Immagine 1"/>
          <p:cNvPicPr>
            <a:picLocks noChangeAspect="1"/>
          </p:cNvPicPr>
          <p:nvPr/>
        </p:nvPicPr>
        <p:blipFill>
          <a:blip r:embed="rId4"/>
          <a:stretch>
            <a:fillRect/>
          </a:stretch>
        </p:blipFill>
        <p:spPr>
          <a:xfrm>
            <a:off x="5898079" y="3477241"/>
            <a:ext cx="5943652" cy="3442365"/>
          </a:xfrm>
          <a:prstGeom prst="rect">
            <a:avLst/>
          </a:prstGeom>
        </p:spPr>
      </p:pic>
      <p:pic>
        <p:nvPicPr>
          <p:cNvPr id="27" name="Immagine 26"/>
          <p:cNvPicPr>
            <a:picLocks noChangeAspect="1"/>
          </p:cNvPicPr>
          <p:nvPr/>
        </p:nvPicPr>
        <p:blipFill rotWithShape="1">
          <a:blip r:embed="rId4"/>
          <a:srcRect l="19977" t="70083" r="44662"/>
          <a:stretch/>
        </p:blipFill>
        <p:spPr>
          <a:xfrm>
            <a:off x="229033" y="3375034"/>
            <a:ext cx="4939271" cy="2420203"/>
          </a:xfrm>
          <a:prstGeom prst="rect">
            <a:avLst/>
          </a:prstGeom>
        </p:spPr>
      </p:pic>
      <p:pic>
        <p:nvPicPr>
          <p:cNvPr id="28" name="Immagine 27"/>
          <p:cNvPicPr>
            <a:picLocks noChangeAspect="1"/>
          </p:cNvPicPr>
          <p:nvPr/>
        </p:nvPicPr>
        <p:blipFill rotWithShape="1">
          <a:blip r:embed="rId4"/>
          <a:srcRect l="68427" t="59138"/>
          <a:stretch/>
        </p:blipFill>
        <p:spPr>
          <a:xfrm>
            <a:off x="2416838" y="4930529"/>
            <a:ext cx="3111689" cy="2332367"/>
          </a:xfrm>
          <a:prstGeom prst="rect">
            <a:avLst/>
          </a:prstGeom>
        </p:spPr>
      </p:pic>
      <p:sp>
        <p:nvSpPr>
          <p:cNvPr id="3" name="Ovale 2"/>
          <p:cNvSpPr/>
          <p:nvPr/>
        </p:nvSpPr>
        <p:spPr>
          <a:xfrm>
            <a:off x="1317971" y="1785365"/>
            <a:ext cx="368489" cy="10521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p:cNvSpPr/>
          <p:nvPr/>
        </p:nvSpPr>
        <p:spPr>
          <a:xfrm>
            <a:off x="1897961" y="1753361"/>
            <a:ext cx="368489" cy="10521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p:cNvSpPr/>
          <p:nvPr/>
        </p:nvSpPr>
        <p:spPr>
          <a:xfrm>
            <a:off x="2523843" y="1764589"/>
            <a:ext cx="368489" cy="10521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e 30"/>
          <p:cNvSpPr/>
          <p:nvPr/>
        </p:nvSpPr>
        <p:spPr>
          <a:xfrm>
            <a:off x="3082030" y="1764589"/>
            <a:ext cx="368489" cy="10521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p:cNvSpPr/>
          <p:nvPr/>
        </p:nvSpPr>
        <p:spPr>
          <a:xfrm>
            <a:off x="3662020" y="1732892"/>
            <a:ext cx="620284" cy="10521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1070105" y="1441021"/>
            <a:ext cx="3416915" cy="1396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p:cNvSpPr/>
          <p:nvPr/>
        </p:nvSpPr>
        <p:spPr>
          <a:xfrm rot="19702413">
            <a:off x="2028528" y="4952745"/>
            <a:ext cx="724516" cy="2967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2 9"/>
          <p:cNvCxnSpPr/>
          <p:nvPr/>
        </p:nvCxnSpPr>
        <p:spPr>
          <a:xfrm flipH="1" flipV="1">
            <a:off x="2621426" y="4375392"/>
            <a:ext cx="1226197" cy="6191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0" y="86915"/>
            <a:ext cx="12191999"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sz="2400" b="1" dirty="0" smtClean="0"/>
              <a:t>Portales de la Plaza de Armas – Portal Compania: prospeting AB</a:t>
            </a:r>
            <a:endParaRPr lang="it-IT" sz="2400" b="1" dirty="0"/>
          </a:p>
        </p:txBody>
      </p:sp>
      <p:sp>
        <p:nvSpPr>
          <p:cNvPr id="38" name="CasellaDiTesto 37"/>
          <p:cNvSpPr txBox="1"/>
          <p:nvPr/>
        </p:nvSpPr>
        <p:spPr>
          <a:xfrm>
            <a:off x="94681" y="763968"/>
            <a:ext cx="10425152" cy="461665"/>
          </a:xfrm>
          <a:prstGeom prst="rect">
            <a:avLst/>
          </a:prstGeom>
          <a:no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 sz="2400" b="1" dirty="0" err="1" smtClean="0">
                <a:solidFill>
                  <a:srgbClr val="FF0000"/>
                </a:solidFill>
              </a:rPr>
              <a:t>Verification</a:t>
            </a:r>
            <a:r>
              <a:rPr lang="es-ES" sz="2400" b="1" dirty="0" smtClean="0">
                <a:solidFill>
                  <a:srgbClr val="FF0000"/>
                </a:solidFill>
              </a:rPr>
              <a:t> of </a:t>
            </a:r>
            <a:r>
              <a:rPr lang="es-ES" sz="2400" b="1" dirty="0" err="1" smtClean="0">
                <a:solidFill>
                  <a:srgbClr val="FF0000"/>
                </a:solidFill>
              </a:rPr>
              <a:t>the</a:t>
            </a:r>
            <a:r>
              <a:rPr lang="es-ES" sz="2400" b="1" dirty="0" smtClean="0">
                <a:solidFill>
                  <a:srgbClr val="FF0000"/>
                </a:solidFill>
              </a:rPr>
              <a:t> </a:t>
            </a:r>
            <a:r>
              <a:rPr lang="es-ES" sz="2400" b="1" dirty="0" err="1" smtClean="0">
                <a:solidFill>
                  <a:srgbClr val="FF0000"/>
                </a:solidFill>
              </a:rPr>
              <a:t>continuity</a:t>
            </a:r>
            <a:r>
              <a:rPr lang="es-ES" sz="2400" b="1" dirty="0" smtClean="0">
                <a:solidFill>
                  <a:srgbClr val="FF0000"/>
                </a:solidFill>
              </a:rPr>
              <a:t> </a:t>
            </a:r>
            <a:r>
              <a:rPr lang="es-ES" sz="2400" b="1" dirty="0">
                <a:solidFill>
                  <a:srgbClr val="FF0000"/>
                </a:solidFill>
              </a:rPr>
              <a:t>of </a:t>
            </a:r>
            <a:r>
              <a:rPr lang="es-ES" sz="2400" b="1" dirty="0" err="1" smtClean="0">
                <a:solidFill>
                  <a:srgbClr val="FF0000"/>
                </a:solidFill>
              </a:rPr>
              <a:t>archaeological</a:t>
            </a:r>
            <a:r>
              <a:rPr lang="es-ES" sz="2400" b="1" dirty="0" smtClean="0">
                <a:solidFill>
                  <a:srgbClr val="FF0000"/>
                </a:solidFill>
              </a:rPr>
              <a:t> estructures in Portal Carrizos </a:t>
            </a:r>
            <a:endParaRPr lang="it-IT" sz="2400" b="1" dirty="0">
              <a:solidFill>
                <a:srgbClr val="FF0000"/>
              </a:solidFill>
            </a:endParaRPr>
          </a:p>
        </p:txBody>
      </p:sp>
      <p:sp>
        <p:nvSpPr>
          <p:cNvPr id="4" name="Rectangle 1"/>
          <p:cNvSpPr>
            <a:spLocks noChangeArrowheads="1"/>
          </p:cNvSpPr>
          <p:nvPr/>
        </p:nvSpPr>
        <p:spPr bwMode="auto">
          <a:xfrm>
            <a:off x="0" y="0"/>
            <a:ext cx="12192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smtClean="0">
                <a:ln>
                  <a:noFill/>
                </a:ln>
                <a:solidFill>
                  <a:srgbClr val="222222"/>
                </a:solidFill>
                <a:effectLst/>
                <a:latin typeface="inherit"/>
              </a:rPr>
              <a:t>verification of the continuity of archaeological structures</a:t>
            </a:r>
            <a:r>
              <a:rPr kumimoji="0" lang="en-US" altLang="en-US" sz="8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462595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p:cNvGrpSpPr/>
          <p:nvPr/>
        </p:nvGrpSpPr>
        <p:grpSpPr>
          <a:xfrm>
            <a:off x="6230763" y="1166424"/>
            <a:ext cx="4657953" cy="2146708"/>
            <a:chOff x="-13399" y="3459079"/>
            <a:chExt cx="8456268" cy="3280611"/>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600" t="14585" b="41689"/>
            <a:stretch/>
          </p:blipFill>
          <p:spPr bwMode="auto">
            <a:xfrm>
              <a:off x="-13399" y="3459079"/>
              <a:ext cx="8456268" cy="3280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ttore 2 5"/>
            <p:cNvCxnSpPr/>
            <p:nvPr/>
          </p:nvCxnSpPr>
          <p:spPr>
            <a:xfrm>
              <a:off x="2079997" y="4581128"/>
              <a:ext cx="4724251" cy="6480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ttore 2 38"/>
            <p:cNvCxnSpPr/>
            <p:nvPr/>
          </p:nvCxnSpPr>
          <p:spPr>
            <a:xfrm>
              <a:off x="1173101" y="4581128"/>
              <a:ext cx="5199099" cy="115212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0" name="CasellaDiTesto 19"/>
          <p:cNvSpPr txBox="1"/>
          <p:nvPr/>
        </p:nvSpPr>
        <p:spPr>
          <a:xfrm>
            <a:off x="2511108" y="659438"/>
            <a:ext cx="3068532" cy="461665"/>
          </a:xfrm>
          <a:prstGeom prst="rect">
            <a:avLst/>
          </a:prstGeom>
          <a:noFill/>
        </p:spPr>
        <p:txBody>
          <a:bodyPr wrap="none" rtlCol="0">
            <a:spAutoFit/>
          </a:bodyPr>
          <a:lstStyle/>
          <a:p>
            <a:r>
              <a:rPr lang="it-IT" sz="2400" b="1" dirty="0"/>
              <a:t>Portales_AA_200 </a:t>
            </a:r>
            <a:r>
              <a:rPr lang="it-IT" sz="2400" b="1" dirty="0" err="1"/>
              <a:t>Mhz</a:t>
            </a:r>
            <a:r>
              <a:rPr lang="it-IT" sz="2400" b="1" dirty="0"/>
              <a:t> </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52" y="1117413"/>
            <a:ext cx="4147551" cy="934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Connettore 2 13"/>
          <p:cNvCxnSpPr/>
          <p:nvPr/>
        </p:nvCxnSpPr>
        <p:spPr>
          <a:xfrm flipH="1" flipV="1">
            <a:off x="3376565" y="1434970"/>
            <a:ext cx="432048" cy="4172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3" descr="C:\Users\Maria\Desktop\cusco2018_pcfisso\Cusco elaborazioni finale\CNR\portalesAA_200\jpg\portalesAA_200video5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677" t="42421" b="10729"/>
          <a:stretch/>
        </p:blipFill>
        <p:spPr bwMode="auto">
          <a:xfrm flipV="1">
            <a:off x="-70940" y="3318031"/>
            <a:ext cx="4466544" cy="1256630"/>
          </a:xfrm>
          <a:prstGeom prst="rect">
            <a:avLst/>
          </a:prstGeom>
          <a:noFill/>
          <a:extLst>
            <a:ext uri="{909E8E84-426E-40DD-AFC4-6F175D3DCCD1}">
              <a14:hiddenFill xmlns:a14="http://schemas.microsoft.com/office/drawing/2010/main">
                <a:solidFill>
                  <a:srgbClr val="FFFFFF"/>
                </a:solidFill>
              </a14:hiddenFill>
            </a:ext>
          </a:extLst>
        </p:spPr>
      </p:pic>
      <p:sp>
        <p:nvSpPr>
          <p:cNvPr id="42" name="CasellaDiTesto 41"/>
          <p:cNvSpPr txBox="1"/>
          <p:nvPr/>
        </p:nvSpPr>
        <p:spPr>
          <a:xfrm rot="3267">
            <a:off x="1151206" y="3314457"/>
            <a:ext cx="2787751" cy="338554"/>
          </a:xfrm>
          <a:prstGeom prst="rect">
            <a:avLst/>
          </a:prstGeom>
          <a:solidFill>
            <a:schemeClr val="bg1"/>
          </a:solidFill>
        </p:spPr>
        <p:txBody>
          <a:bodyPr wrap="none" rtlCol="0">
            <a:spAutoFit/>
          </a:bodyPr>
          <a:lstStyle/>
          <a:p>
            <a:r>
              <a:rPr lang="it-IT" sz="1600" dirty="0" err="1">
                <a:solidFill>
                  <a:srgbClr val="FF0000"/>
                </a:solidFill>
              </a:rPr>
              <a:t>Portales_AA</a:t>
            </a:r>
            <a:r>
              <a:rPr lang="it-IT" sz="1600" dirty="0">
                <a:solidFill>
                  <a:srgbClr val="FF0000"/>
                </a:solidFill>
              </a:rPr>
              <a:t> GPR200Mhz 0,8m </a:t>
            </a:r>
          </a:p>
        </p:txBody>
      </p:sp>
      <p:pic>
        <p:nvPicPr>
          <p:cNvPr id="32" name="Picture 2" descr="C:\Users\Maria\Desktop\cusco2018_pcfisso\Cusco elaborazioni finale\CNR\portalesAA_200\jpg\portalesAA_200video3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016" t="42421" b="11201"/>
          <a:stretch/>
        </p:blipFill>
        <p:spPr bwMode="auto">
          <a:xfrm flipV="1">
            <a:off x="-102342" y="2043664"/>
            <a:ext cx="4446705" cy="1243969"/>
          </a:xfrm>
          <a:prstGeom prst="rect">
            <a:avLst/>
          </a:prstGeom>
          <a:noFill/>
          <a:extLst>
            <a:ext uri="{909E8E84-426E-40DD-AFC4-6F175D3DCCD1}">
              <a14:hiddenFill xmlns:a14="http://schemas.microsoft.com/office/drawing/2010/main">
                <a:solidFill>
                  <a:srgbClr val="FFFFFF"/>
                </a:solidFill>
              </a14:hiddenFill>
            </a:ext>
          </a:extLst>
        </p:spPr>
      </p:pic>
      <p:sp>
        <p:nvSpPr>
          <p:cNvPr id="33" name="CasellaDiTesto 32"/>
          <p:cNvSpPr txBox="1"/>
          <p:nvPr/>
        </p:nvSpPr>
        <p:spPr>
          <a:xfrm rot="33035">
            <a:off x="1063118" y="1985041"/>
            <a:ext cx="2787751" cy="338554"/>
          </a:xfrm>
          <a:prstGeom prst="rect">
            <a:avLst/>
          </a:prstGeom>
          <a:solidFill>
            <a:schemeClr val="bg1"/>
          </a:solidFill>
        </p:spPr>
        <p:txBody>
          <a:bodyPr wrap="none" rtlCol="0">
            <a:spAutoFit/>
          </a:bodyPr>
          <a:lstStyle/>
          <a:p>
            <a:r>
              <a:rPr lang="it-IT" sz="1600" dirty="0" err="1">
                <a:solidFill>
                  <a:srgbClr val="FF0000"/>
                </a:solidFill>
              </a:rPr>
              <a:t>Portales_AA</a:t>
            </a:r>
            <a:r>
              <a:rPr lang="it-IT" sz="1600" dirty="0">
                <a:solidFill>
                  <a:srgbClr val="FF0000"/>
                </a:solidFill>
              </a:rPr>
              <a:t> GPR200Mhz 0,5m </a:t>
            </a:r>
          </a:p>
        </p:txBody>
      </p:sp>
      <p:pic>
        <p:nvPicPr>
          <p:cNvPr id="8195" name="Picture 3" descr="C:\Users\Maria\Desktop\cusco2018_pcfisso\Cusco elaborazioni finale\CNR\portalesAA_200\jpg\portalesAA_200video6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016" t="43912" b="12312"/>
          <a:stretch/>
        </p:blipFill>
        <p:spPr bwMode="auto">
          <a:xfrm flipV="1">
            <a:off x="38652" y="4897472"/>
            <a:ext cx="4446705" cy="117417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Maria\Desktop\cusco2018_pcfisso\Cusco elaborazioni finale\CNR\portalesAA_200\jpg\portalesAA_200video7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677" t="42390" r="3315" b="10912"/>
          <a:stretch/>
        </p:blipFill>
        <p:spPr bwMode="auto">
          <a:xfrm flipV="1">
            <a:off x="4857038" y="5159485"/>
            <a:ext cx="4272545" cy="1252552"/>
          </a:xfrm>
          <a:prstGeom prst="rect">
            <a:avLst/>
          </a:prstGeom>
          <a:noFill/>
          <a:extLst>
            <a:ext uri="{909E8E84-426E-40DD-AFC4-6F175D3DCCD1}">
              <a14:hiddenFill xmlns:a14="http://schemas.microsoft.com/office/drawing/2010/main">
                <a:solidFill>
                  <a:srgbClr val="FFFFFF"/>
                </a:solidFill>
              </a14:hiddenFill>
            </a:ext>
          </a:extLst>
        </p:spPr>
      </p:pic>
      <p:sp>
        <p:nvSpPr>
          <p:cNvPr id="46" name="CasellaDiTesto 45"/>
          <p:cNvSpPr txBox="1"/>
          <p:nvPr/>
        </p:nvSpPr>
        <p:spPr>
          <a:xfrm rot="3267">
            <a:off x="5806650" y="4967338"/>
            <a:ext cx="2787751" cy="338554"/>
          </a:xfrm>
          <a:prstGeom prst="rect">
            <a:avLst/>
          </a:prstGeom>
          <a:solidFill>
            <a:schemeClr val="bg1"/>
          </a:solidFill>
        </p:spPr>
        <p:txBody>
          <a:bodyPr wrap="none" rtlCol="0">
            <a:spAutoFit/>
          </a:bodyPr>
          <a:lstStyle/>
          <a:p>
            <a:r>
              <a:rPr lang="it-IT" sz="1600" dirty="0" err="1">
                <a:solidFill>
                  <a:srgbClr val="FF0000"/>
                </a:solidFill>
              </a:rPr>
              <a:t>Portales_AA</a:t>
            </a:r>
            <a:r>
              <a:rPr lang="it-IT" sz="1600" dirty="0">
                <a:solidFill>
                  <a:srgbClr val="FF0000"/>
                </a:solidFill>
              </a:rPr>
              <a:t> GPR200Mhz 1,2m </a:t>
            </a:r>
          </a:p>
        </p:txBody>
      </p:sp>
      <p:sp>
        <p:nvSpPr>
          <p:cNvPr id="47" name="CasellaDiTesto 46"/>
          <p:cNvSpPr txBox="1"/>
          <p:nvPr/>
        </p:nvSpPr>
        <p:spPr>
          <a:xfrm rot="3267">
            <a:off x="1221477" y="4683636"/>
            <a:ext cx="2787751" cy="338554"/>
          </a:xfrm>
          <a:prstGeom prst="rect">
            <a:avLst/>
          </a:prstGeom>
          <a:solidFill>
            <a:schemeClr val="bg1"/>
          </a:solidFill>
        </p:spPr>
        <p:txBody>
          <a:bodyPr wrap="none" rtlCol="0">
            <a:spAutoFit/>
          </a:bodyPr>
          <a:lstStyle/>
          <a:p>
            <a:r>
              <a:rPr lang="it-IT" sz="1600" dirty="0" err="1">
                <a:solidFill>
                  <a:srgbClr val="FF0000"/>
                </a:solidFill>
              </a:rPr>
              <a:t>Portales_AA</a:t>
            </a:r>
            <a:r>
              <a:rPr lang="it-IT" sz="1600" dirty="0">
                <a:solidFill>
                  <a:srgbClr val="FF0000"/>
                </a:solidFill>
              </a:rPr>
              <a:t> GPR200Mhz 1,0m </a:t>
            </a:r>
          </a:p>
        </p:txBody>
      </p:sp>
      <p:sp>
        <p:nvSpPr>
          <p:cNvPr id="19" name="CasellaDiTesto 18"/>
          <p:cNvSpPr txBox="1"/>
          <p:nvPr/>
        </p:nvSpPr>
        <p:spPr>
          <a:xfrm>
            <a:off x="0" y="86915"/>
            <a:ext cx="12191999"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sz="2400" b="1" dirty="0" err="1" smtClean="0"/>
              <a:t>Portales</a:t>
            </a:r>
            <a:r>
              <a:rPr lang="it-IT" sz="2400" b="1" dirty="0" smtClean="0"/>
              <a:t> de la </a:t>
            </a:r>
            <a:r>
              <a:rPr lang="it-IT" sz="2400" b="1" dirty="0" err="1" smtClean="0"/>
              <a:t>Plaza</a:t>
            </a:r>
            <a:r>
              <a:rPr lang="it-IT" sz="2400" b="1" dirty="0" smtClean="0"/>
              <a:t> de </a:t>
            </a:r>
            <a:r>
              <a:rPr lang="it-IT" sz="2400" b="1" dirty="0" err="1" smtClean="0"/>
              <a:t>Armas</a:t>
            </a:r>
            <a:r>
              <a:rPr lang="it-IT" sz="2400" b="1" dirty="0" smtClean="0"/>
              <a:t> – Portal </a:t>
            </a:r>
            <a:r>
              <a:rPr lang="it-IT" sz="2400" b="1" dirty="0" err="1" smtClean="0"/>
              <a:t>Belen</a:t>
            </a:r>
            <a:r>
              <a:rPr lang="it-IT" sz="2400" b="1" dirty="0" smtClean="0"/>
              <a:t> y </a:t>
            </a:r>
            <a:r>
              <a:rPr lang="it-IT" sz="2400" b="1" dirty="0" err="1" smtClean="0"/>
              <a:t>Carrizos</a:t>
            </a:r>
            <a:r>
              <a:rPr lang="it-IT" sz="2400" b="1" dirty="0" smtClean="0"/>
              <a:t>: </a:t>
            </a:r>
            <a:r>
              <a:rPr lang="it-IT" sz="2400" b="1" dirty="0" err="1" smtClean="0"/>
              <a:t>prospecciones</a:t>
            </a:r>
            <a:r>
              <a:rPr lang="it-IT" sz="2400" b="1" dirty="0" smtClean="0"/>
              <a:t> AA</a:t>
            </a:r>
            <a:endParaRPr lang="it-IT" sz="2400" b="1" dirty="0"/>
          </a:p>
        </p:txBody>
      </p:sp>
      <p:cxnSp>
        <p:nvCxnSpPr>
          <p:cNvPr id="3" name="Connettore 2 2"/>
          <p:cNvCxnSpPr/>
          <p:nvPr/>
        </p:nvCxnSpPr>
        <p:spPr>
          <a:xfrm flipV="1">
            <a:off x="3121572" y="4222334"/>
            <a:ext cx="345488" cy="3523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flipH="1" flipV="1">
            <a:off x="4045374" y="4222334"/>
            <a:ext cx="288050" cy="4599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H="1">
            <a:off x="3852432" y="3241285"/>
            <a:ext cx="331757" cy="4482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flipV="1">
            <a:off x="3250017" y="5719322"/>
            <a:ext cx="345488" cy="3523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a:off x="2962540" y="4772008"/>
            <a:ext cx="345488" cy="3970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p:cNvCxnSpPr/>
          <p:nvPr/>
        </p:nvCxnSpPr>
        <p:spPr>
          <a:xfrm flipH="1" flipV="1">
            <a:off x="4173819" y="5719322"/>
            <a:ext cx="288050" cy="4599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p:cNvCxnSpPr/>
          <p:nvPr/>
        </p:nvCxnSpPr>
        <p:spPr>
          <a:xfrm flipH="1">
            <a:off x="3980877" y="4738273"/>
            <a:ext cx="331757" cy="4482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6" descr="C:\Users\Maria\Desktop\cusco2018_pcfisso\Cusco elaborazioni finale\CNR\portalesAA_600\jpg\portalesAA_600video70.jpg"/>
          <p:cNvPicPr>
            <a:picLocks noChangeAspect="1" noChangeArrowheads="1"/>
          </p:cNvPicPr>
          <p:nvPr/>
        </p:nvPicPr>
        <p:blipFill rotWithShape="1">
          <a:blip r:embed="rId8">
            <a:extLst>
              <a:ext uri="{28A0092B-C50C-407E-A947-70E740481C1C}">
                <a14:useLocalDpi xmlns:a14="http://schemas.microsoft.com/office/drawing/2010/main" val="0"/>
              </a:ext>
            </a:extLst>
          </a:blip>
          <a:srcRect l="31034" t="45455" r="8821" b="15717"/>
          <a:stretch/>
        </p:blipFill>
        <p:spPr bwMode="auto">
          <a:xfrm flipV="1">
            <a:off x="4857038" y="3603159"/>
            <a:ext cx="4327964" cy="1280591"/>
          </a:xfrm>
          <a:prstGeom prst="rect">
            <a:avLst/>
          </a:prstGeom>
          <a:noFill/>
          <a:extLst>
            <a:ext uri="{909E8E84-426E-40DD-AFC4-6F175D3DCCD1}">
              <a14:hiddenFill xmlns:a14="http://schemas.microsoft.com/office/drawing/2010/main">
                <a:solidFill>
                  <a:srgbClr val="FFFFFF"/>
                </a:solidFill>
              </a14:hiddenFill>
            </a:ext>
          </a:extLst>
        </p:spPr>
      </p:pic>
      <p:sp>
        <p:nvSpPr>
          <p:cNvPr id="38" name="CasellaDiTesto 37"/>
          <p:cNvSpPr txBox="1"/>
          <p:nvPr/>
        </p:nvSpPr>
        <p:spPr>
          <a:xfrm>
            <a:off x="5627145" y="3433881"/>
            <a:ext cx="2787751" cy="338554"/>
          </a:xfrm>
          <a:prstGeom prst="rect">
            <a:avLst/>
          </a:prstGeom>
          <a:solidFill>
            <a:schemeClr val="bg1"/>
          </a:solidFill>
        </p:spPr>
        <p:txBody>
          <a:bodyPr wrap="none" rtlCol="0">
            <a:spAutoFit/>
          </a:bodyPr>
          <a:lstStyle/>
          <a:p>
            <a:r>
              <a:rPr lang="it-IT" sz="1600" dirty="0" err="1">
                <a:solidFill>
                  <a:srgbClr val="FF0000"/>
                </a:solidFill>
              </a:rPr>
              <a:t>Portales_AA</a:t>
            </a:r>
            <a:r>
              <a:rPr lang="it-IT" sz="1600" dirty="0">
                <a:solidFill>
                  <a:srgbClr val="FF0000"/>
                </a:solidFill>
              </a:rPr>
              <a:t> GPR600Mhz 1,1m </a:t>
            </a:r>
          </a:p>
        </p:txBody>
      </p:sp>
      <p:sp>
        <p:nvSpPr>
          <p:cNvPr id="15" name="Rettangolo 14"/>
          <p:cNvSpPr/>
          <p:nvPr/>
        </p:nvSpPr>
        <p:spPr>
          <a:xfrm>
            <a:off x="5384680" y="3840743"/>
            <a:ext cx="2198694" cy="443438"/>
          </a:xfrm>
          <a:prstGeom prst="rect">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ttangolo 39"/>
          <p:cNvSpPr/>
          <p:nvPr/>
        </p:nvSpPr>
        <p:spPr>
          <a:xfrm>
            <a:off x="763846" y="5041122"/>
            <a:ext cx="2198694" cy="443438"/>
          </a:xfrm>
          <a:prstGeom prst="rect">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294924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l="34537" t="38078" b="41616"/>
          <a:stretch/>
        </p:blipFill>
        <p:spPr>
          <a:xfrm>
            <a:off x="1941739" y="5283956"/>
            <a:ext cx="6792686" cy="1316869"/>
          </a:xfrm>
          <a:prstGeom prst="rect">
            <a:avLst/>
          </a:prstGeom>
        </p:spPr>
      </p:pic>
      <p:pic>
        <p:nvPicPr>
          <p:cNvPr id="6" name="Picture 6" descr="C:\Users\Maria\Desktop\cusco2018_pcfisso\Cusco elaborazioni finale\CNR\Casa concha\jpg\casaconcha600video3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794" t="4484" r="30103"/>
          <a:stretch/>
        </p:blipFill>
        <p:spPr bwMode="auto">
          <a:xfrm flipV="1">
            <a:off x="6890251" y="367857"/>
            <a:ext cx="1844174" cy="2681945"/>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rotWithShape="1">
          <a:blip r:embed="rId4"/>
          <a:srcRect l="9296" t="15357" r="6699" b="16269"/>
          <a:stretch/>
        </p:blipFill>
        <p:spPr>
          <a:xfrm>
            <a:off x="6648767" y="3307827"/>
            <a:ext cx="2085657" cy="1808373"/>
          </a:xfrm>
          <a:prstGeom prst="rect">
            <a:avLst/>
          </a:prstGeom>
        </p:spPr>
      </p:pic>
      <p:sp>
        <p:nvSpPr>
          <p:cNvPr id="9" name="CasellaDiTesto 8"/>
          <p:cNvSpPr txBox="1"/>
          <p:nvPr/>
        </p:nvSpPr>
        <p:spPr>
          <a:xfrm>
            <a:off x="1941739" y="340889"/>
            <a:ext cx="4769454" cy="5416868"/>
          </a:xfrm>
          <a:prstGeom prst="rect">
            <a:avLst/>
          </a:prstGeom>
          <a:noFill/>
        </p:spPr>
        <p:txBody>
          <a:bodyPr wrap="square" rtlCol="0">
            <a:spAutoFit/>
          </a:bodyPr>
          <a:lstStyle/>
          <a:p>
            <a:r>
              <a:rPr lang="en-US" sz="2000" b="1" dirty="0" smtClean="0"/>
              <a:t>URBAN ARCHAEO-GEOPHYSICS A CHALLENGE FOR THE SUSTAINABLE DEVELOPMENT OF OUR TOWNS. THE CASE OF CUSCO IN PERU</a:t>
            </a:r>
            <a:endParaRPr lang="it-IT" sz="2000" b="1" dirty="0" smtClean="0"/>
          </a:p>
          <a:p>
            <a:endParaRPr lang="it-IT" b="1" dirty="0" smtClean="0"/>
          </a:p>
          <a:p>
            <a:r>
              <a:rPr lang="it-IT" b="1" dirty="0" smtClean="0"/>
              <a:t>David Vera Victoria</a:t>
            </a:r>
          </a:p>
          <a:p>
            <a:r>
              <a:rPr lang="it-IT" sz="1400" dirty="0" smtClean="0"/>
              <a:t>Responsable de PI </a:t>
            </a:r>
            <a:endParaRPr lang="it-IT" sz="1400" dirty="0" smtClean="0"/>
          </a:p>
          <a:p>
            <a:r>
              <a:rPr lang="it-IT" sz="1400" dirty="0" smtClean="0"/>
              <a:t>Prof. Principal </a:t>
            </a:r>
            <a:r>
              <a:rPr lang="it-IT" sz="1400" dirty="0" smtClean="0"/>
              <a:t>UNSAAC - Cusco</a:t>
            </a:r>
            <a:endParaRPr lang="it-IT" sz="1400" dirty="0" smtClean="0"/>
          </a:p>
          <a:p>
            <a:r>
              <a:rPr lang="it-IT" b="1" dirty="0" smtClean="0"/>
              <a:t>Sayri Garcia</a:t>
            </a:r>
          </a:p>
          <a:p>
            <a:r>
              <a:rPr lang="it-IT" sz="1400" dirty="0" smtClean="0"/>
              <a:t>Integrante de PI </a:t>
            </a:r>
            <a:endParaRPr lang="it-IT" sz="1400" dirty="0" smtClean="0"/>
          </a:p>
          <a:p>
            <a:r>
              <a:rPr lang="it-IT" sz="1400" dirty="0"/>
              <a:t>Prof. Principal UNSAAC - Cusco</a:t>
            </a:r>
          </a:p>
          <a:p>
            <a:r>
              <a:rPr lang="it-IT" b="1" dirty="0" smtClean="0"/>
              <a:t>Nicola </a:t>
            </a:r>
            <a:r>
              <a:rPr lang="it-IT" b="1" dirty="0" smtClean="0"/>
              <a:t>MASINI</a:t>
            </a:r>
          </a:p>
          <a:p>
            <a:r>
              <a:rPr lang="it-IT" sz="1400" dirty="0" err="1" smtClean="0"/>
              <a:t>Director</a:t>
            </a:r>
            <a:r>
              <a:rPr lang="it-IT" sz="1400" dirty="0" smtClean="0"/>
              <a:t> de </a:t>
            </a:r>
            <a:r>
              <a:rPr lang="it-IT" sz="1400" dirty="0" err="1" smtClean="0"/>
              <a:t>Investigacion</a:t>
            </a:r>
            <a:r>
              <a:rPr lang="it-IT" sz="1400" dirty="0" smtClean="0"/>
              <a:t> del CNR-ISPC –</a:t>
            </a:r>
            <a:r>
              <a:rPr lang="it-IT" sz="1400" b="1" dirty="0" smtClean="0"/>
              <a:t> Italia</a:t>
            </a:r>
          </a:p>
          <a:p>
            <a:r>
              <a:rPr lang="it-IT" sz="1400" dirty="0" err="1" smtClean="0"/>
              <a:t>Responsable</a:t>
            </a:r>
            <a:r>
              <a:rPr lang="it-IT" sz="1400" dirty="0" smtClean="0"/>
              <a:t> del </a:t>
            </a:r>
            <a:r>
              <a:rPr lang="it-IT" sz="1400" dirty="0" err="1" smtClean="0"/>
              <a:t>Instituto</a:t>
            </a:r>
            <a:r>
              <a:rPr lang="it-IT" sz="1400" dirty="0" smtClean="0"/>
              <a:t> de </a:t>
            </a:r>
            <a:r>
              <a:rPr lang="it-IT" sz="1400" dirty="0" err="1" smtClean="0"/>
              <a:t>Ciencias</a:t>
            </a:r>
            <a:r>
              <a:rPr lang="it-IT" sz="1400" dirty="0" smtClean="0"/>
              <a:t> (ISPC) por </a:t>
            </a:r>
            <a:r>
              <a:rPr lang="it-IT" sz="1400" dirty="0" err="1" smtClean="0"/>
              <a:t>el</a:t>
            </a:r>
            <a:r>
              <a:rPr lang="it-IT" sz="1400" dirty="0" smtClean="0"/>
              <a:t> Patrimonio Culturale, sede de Potenza, Italia</a:t>
            </a:r>
          </a:p>
          <a:p>
            <a:r>
              <a:rPr lang="it-IT" b="1" dirty="0" smtClean="0"/>
              <a:t>Rosa  </a:t>
            </a:r>
            <a:r>
              <a:rPr lang="it-IT" b="1" dirty="0" smtClean="0"/>
              <a:t>LASAPONARA</a:t>
            </a:r>
            <a:endParaRPr lang="it-IT" b="1" dirty="0"/>
          </a:p>
          <a:p>
            <a:r>
              <a:rPr lang="it-IT" sz="1400" dirty="0" err="1"/>
              <a:t>Director</a:t>
            </a:r>
            <a:r>
              <a:rPr lang="it-IT" sz="1400" dirty="0"/>
              <a:t> de </a:t>
            </a:r>
            <a:r>
              <a:rPr lang="it-IT" sz="1400" dirty="0" err="1"/>
              <a:t>Investigacion</a:t>
            </a:r>
            <a:r>
              <a:rPr lang="it-IT" sz="1400" dirty="0"/>
              <a:t> del </a:t>
            </a:r>
            <a:r>
              <a:rPr lang="it-IT" sz="1400" dirty="0" smtClean="0"/>
              <a:t>CNR-IMAA,  Potenza–</a:t>
            </a:r>
            <a:r>
              <a:rPr lang="it-IT" sz="1400" b="1" dirty="0" smtClean="0"/>
              <a:t> Italia</a:t>
            </a:r>
          </a:p>
          <a:p>
            <a:r>
              <a:rPr lang="it-IT" b="1" dirty="0" smtClean="0"/>
              <a:t>Maria  </a:t>
            </a:r>
            <a:r>
              <a:rPr lang="it-IT" b="1" dirty="0" smtClean="0"/>
              <a:t>SILEO</a:t>
            </a:r>
            <a:endParaRPr lang="it-IT" b="1" dirty="0"/>
          </a:p>
          <a:p>
            <a:r>
              <a:rPr lang="it-IT" sz="1400" dirty="0" err="1" smtClean="0"/>
              <a:t>Investigadora</a:t>
            </a:r>
            <a:r>
              <a:rPr lang="it-IT" sz="1400" dirty="0" smtClean="0"/>
              <a:t> del CNR-ISPC, Potenza </a:t>
            </a:r>
            <a:r>
              <a:rPr lang="it-IT" sz="1400" dirty="0"/>
              <a:t>–</a:t>
            </a:r>
            <a:r>
              <a:rPr lang="it-IT" sz="1400" b="1" dirty="0"/>
              <a:t> Italia</a:t>
            </a:r>
          </a:p>
          <a:p>
            <a:endParaRPr lang="it-IT" sz="1400" b="1" dirty="0"/>
          </a:p>
          <a:p>
            <a:endParaRPr lang="it-IT" sz="1400" dirty="0"/>
          </a:p>
        </p:txBody>
      </p:sp>
    </p:spTree>
    <p:extLst>
      <p:ext uri="{BB962C8B-B14F-4D97-AF65-F5344CB8AC3E}">
        <p14:creationId xmlns:p14="http://schemas.microsoft.com/office/powerpoint/2010/main" val="6288708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p:cNvPicPr>
            <a:picLocks noChangeAspect="1"/>
          </p:cNvPicPr>
          <p:nvPr/>
        </p:nvPicPr>
        <p:blipFill rotWithShape="1">
          <a:blip r:embed="rId2">
            <a:extLst>
              <a:ext uri="{28A0092B-C50C-407E-A947-70E740481C1C}">
                <a14:useLocalDpi xmlns:a14="http://schemas.microsoft.com/office/drawing/2010/main" val="0"/>
              </a:ext>
            </a:extLst>
          </a:blip>
          <a:srcRect l="25624" t="22582" r="17850" b="22771"/>
          <a:stretch/>
        </p:blipFill>
        <p:spPr>
          <a:xfrm rot="5400000">
            <a:off x="241534" y="1168466"/>
            <a:ext cx="3876541" cy="3747752"/>
          </a:xfrm>
          <a:prstGeom prst="rect">
            <a:avLst/>
          </a:prstGeom>
        </p:spPr>
      </p:pic>
      <p:grpSp>
        <p:nvGrpSpPr>
          <p:cNvPr id="15" name="Gruppo 14"/>
          <p:cNvGrpSpPr/>
          <p:nvPr/>
        </p:nvGrpSpPr>
        <p:grpSpPr>
          <a:xfrm rot="16200000">
            <a:off x="358631" y="807728"/>
            <a:ext cx="3370065" cy="3441457"/>
            <a:chOff x="4499992" y="858268"/>
            <a:chExt cx="3370065" cy="3441457"/>
          </a:xfrm>
        </p:grpSpPr>
        <p:sp>
          <p:nvSpPr>
            <p:cNvPr id="16" name="Rettangolo 15"/>
            <p:cNvSpPr/>
            <p:nvPr/>
          </p:nvSpPr>
          <p:spPr>
            <a:xfrm>
              <a:off x="4499992" y="1268760"/>
              <a:ext cx="2448272" cy="273630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p:cNvSpPr txBox="1"/>
            <p:nvPr/>
          </p:nvSpPr>
          <p:spPr>
            <a:xfrm>
              <a:off x="7092280" y="2708920"/>
              <a:ext cx="777777" cy="369332"/>
            </a:xfrm>
            <a:prstGeom prst="rect">
              <a:avLst/>
            </a:prstGeom>
            <a:noFill/>
          </p:spPr>
          <p:txBody>
            <a:bodyPr wrap="none" rtlCol="0">
              <a:spAutoFit/>
            </a:bodyPr>
            <a:lstStyle/>
            <a:p>
              <a:r>
                <a:rPr lang="it-IT" dirty="0"/>
                <a:t>27,5m</a:t>
              </a:r>
            </a:p>
          </p:txBody>
        </p:sp>
        <p:sp>
          <p:nvSpPr>
            <p:cNvPr id="18" name="CasellaDiTesto 17"/>
            <p:cNvSpPr txBox="1"/>
            <p:nvPr/>
          </p:nvSpPr>
          <p:spPr>
            <a:xfrm>
              <a:off x="6876256" y="864332"/>
              <a:ext cx="263214" cy="276999"/>
            </a:xfrm>
            <a:prstGeom prst="rect">
              <a:avLst/>
            </a:prstGeom>
            <a:noFill/>
          </p:spPr>
          <p:txBody>
            <a:bodyPr wrap="none" rtlCol="0">
              <a:spAutoFit/>
            </a:bodyPr>
            <a:lstStyle/>
            <a:p>
              <a:r>
                <a:rPr lang="it-IT" sz="1200" dirty="0"/>
                <a:t>0</a:t>
              </a:r>
            </a:p>
          </p:txBody>
        </p:sp>
        <p:cxnSp>
          <p:nvCxnSpPr>
            <p:cNvPr id="19" name="Connettore 2 18"/>
            <p:cNvCxnSpPr/>
            <p:nvPr/>
          </p:nvCxnSpPr>
          <p:spPr>
            <a:xfrm>
              <a:off x="6804248" y="1268760"/>
              <a:ext cx="0" cy="27363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rot="10800000">
              <a:off x="6660232" y="1268760"/>
              <a:ext cx="0" cy="27363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Ovale 20"/>
            <p:cNvSpPr/>
            <p:nvPr/>
          </p:nvSpPr>
          <p:spPr>
            <a:xfrm>
              <a:off x="5421785" y="2348880"/>
              <a:ext cx="518367" cy="5447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p:cNvSpPr txBox="1"/>
            <p:nvPr/>
          </p:nvSpPr>
          <p:spPr>
            <a:xfrm>
              <a:off x="6646578" y="863256"/>
              <a:ext cx="263214" cy="276999"/>
            </a:xfrm>
            <a:prstGeom prst="rect">
              <a:avLst/>
            </a:prstGeom>
            <a:noFill/>
          </p:spPr>
          <p:txBody>
            <a:bodyPr wrap="none" rtlCol="0">
              <a:spAutoFit/>
            </a:bodyPr>
            <a:lstStyle/>
            <a:p>
              <a:r>
                <a:rPr lang="it-IT" sz="1200" dirty="0"/>
                <a:t>1</a:t>
              </a:r>
            </a:p>
          </p:txBody>
        </p:sp>
        <p:cxnSp>
          <p:nvCxnSpPr>
            <p:cNvPr id="23" name="Connettore 2 22"/>
            <p:cNvCxnSpPr/>
            <p:nvPr/>
          </p:nvCxnSpPr>
          <p:spPr>
            <a:xfrm>
              <a:off x="6516216" y="1268760"/>
              <a:ext cx="0" cy="27363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rot="10800000">
              <a:off x="6372200" y="1268760"/>
              <a:ext cx="0" cy="27363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a:off x="6228185" y="1268760"/>
              <a:ext cx="0" cy="27363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rot="10800000">
              <a:off x="6084169" y="1268760"/>
              <a:ext cx="0" cy="27363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CasellaDiTesto 26"/>
            <p:cNvSpPr txBox="1"/>
            <p:nvPr/>
          </p:nvSpPr>
          <p:spPr>
            <a:xfrm>
              <a:off x="6484081" y="4005064"/>
              <a:ext cx="263214" cy="276999"/>
            </a:xfrm>
            <a:prstGeom prst="rect">
              <a:avLst/>
            </a:prstGeom>
            <a:noFill/>
          </p:spPr>
          <p:txBody>
            <a:bodyPr wrap="none" rtlCol="0">
              <a:spAutoFit/>
            </a:bodyPr>
            <a:lstStyle/>
            <a:p>
              <a:r>
                <a:rPr lang="it-IT" sz="1200" dirty="0"/>
                <a:t>2</a:t>
              </a:r>
            </a:p>
          </p:txBody>
        </p:sp>
        <p:sp>
          <p:nvSpPr>
            <p:cNvPr id="28" name="CasellaDiTesto 27"/>
            <p:cNvSpPr txBox="1"/>
            <p:nvPr/>
          </p:nvSpPr>
          <p:spPr>
            <a:xfrm>
              <a:off x="5937658" y="858268"/>
              <a:ext cx="341760" cy="276999"/>
            </a:xfrm>
            <a:prstGeom prst="rect">
              <a:avLst/>
            </a:prstGeom>
            <a:noFill/>
          </p:spPr>
          <p:txBody>
            <a:bodyPr wrap="none" rtlCol="0">
              <a:spAutoFit/>
            </a:bodyPr>
            <a:lstStyle/>
            <a:p>
              <a:r>
                <a:rPr lang="it-IT" sz="1200" dirty="0"/>
                <a:t>18</a:t>
              </a:r>
            </a:p>
          </p:txBody>
        </p:sp>
        <p:cxnSp>
          <p:nvCxnSpPr>
            <p:cNvPr id="29" name="Connettore 2 28"/>
            <p:cNvCxnSpPr/>
            <p:nvPr/>
          </p:nvCxnSpPr>
          <p:spPr>
            <a:xfrm>
              <a:off x="5926499" y="1268760"/>
              <a:ext cx="13653" cy="115212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CasellaDiTesto 29"/>
            <p:cNvSpPr txBox="1"/>
            <p:nvPr/>
          </p:nvSpPr>
          <p:spPr>
            <a:xfrm>
              <a:off x="5730800" y="863256"/>
              <a:ext cx="341760" cy="276999"/>
            </a:xfrm>
            <a:prstGeom prst="rect">
              <a:avLst/>
            </a:prstGeom>
            <a:noFill/>
          </p:spPr>
          <p:txBody>
            <a:bodyPr wrap="none" rtlCol="0">
              <a:spAutoFit/>
            </a:bodyPr>
            <a:lstStyle/>
            <a:p>
              <a:r>
                <a:rPr lang="it-IT" sz="1200" dirty="0"/>
                <a:t>19</a:t>
              </a:r>
            </a:p>
          </p:txBody>
        </p:sp>
        <p:cxnSp>
          <p:nvCxnSpPr>
            <p:cNvPr id="31" name="Connettore 2 30"/>
            <p:cNvCxnSpPr/>
            <p:nvPr/>
          </p:nvCxnSpPr>
          <p:spPr>
            <a:xfrm>
              <a:off x="5764068" y="1268760"/>
              <a:ext cx="13653" cy="115212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a:off x="5580112" y="1242663"/>
              <a:ext cx="13653" cy="115212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ttore 2 32"/>
            <p:cNvCxnSpPr/>
            <p:nvPr/>
          </p:nvCxnSpPr>
          <p:spPr>
            <a:xfrm>
              <a:off x="5425597" y="1268760"/>
              <a:ext cx="13653" cy="115212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CasellaDiTesto 33"/>
            <p:cNvSpPr txBox="1"/>
            <p:nvPr/>
          </p:nvSpPr>
          <p:spPr>
            <a:xfrm>
              <a:off x="5293230" y="991761"/>
              <a:ext cx="341760" cy="276999"/>
            </a:xfrm>
            <a:prstGeom prst="rect">
              <a:avLst/>
            </a:prstGeom>
            <a:noFill/>
          </p:spPr>
          <p:txBody>
            <a:bodyPr wrap="none" rtlCol="0">
              <a:spAutoFit/>
            </a:bodyPr>
            <a:lstStyle/>
            <a:p>
              <a:r>
                <a:rPr lang="it-IT" sz="1200" dirty="0"/>
                <a:t>32</a:t>
              </a:r>
            </a:p>
          </p:txBody>
        </p:sp>
        <p:cxnSp>
          <p:nvCxnSpPr>
            <p:cNvPr id="35" name="Connettore 2 34"/>
            <p:cNvCxnSpPr/>
            <p:nvPr/>
          </p:nvCxnSpPr>
          <p:spPr>
            <a:xfrm flipH="1" flipV="1">
              <a:off x="5940152" y="2893586"/>
              <a:ext cx="20975" cy="111147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CasellaDiTesto 35"/>
            <p:cNvSpPr txBox="1"/>
            <p:nvPr/>
          </p:nvSpPr>
          <p:spPr>
            <a:xfrm>
              <a:off x="5742409" y="4022726"/>
              <a:ext cx="341760" cy="276999"/>
            </a:xfrm>
            <a:prstGeom prst="rect">
              <a:avLst/>
            </a:prstGeom>
            <a:noFill/>
          </p:spPr>
          <p:txBody>
            <a:bodyPr wrap="none" rtlCol="0">
              <a:spAutoFit/>
            </a:bodyPr>
            <a:lstStyle/>
            <a:p>
              <a:r>
                <a:rPr lang="it-IT" sz="1200" dirty="0"/>
                <a:t>33</a:t>
              </a:r>
            </a:p>
          </p:txBody>
        </p:sp>
        <p:cxnSp>
          <p:nvCxnSpPr>
            <p:cNvPr id="37" name="Connettore 2 36"/>
            <p:cNvCxnSpPr/>
            <p:nvPr/>
          </p:nvCxnSpPr>
          <p:spPr>
            <a:xfrm flipH="1" flipV="1">
              <a:off x="5770894" y="2890874"/>
              <a:ext cx="20975" cy="111147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ttore 2 37"/>
            <p:cNvCxnSpPr/>
            <p:nvPr/>
          </p:nvCxnSpPr>
          <p:spPr>
            <a:xfrm flipH="1" flipV="1">
              <a:off x="5624502" y="2911248"/>
              <a:ext cx="20975" cy="111147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ttore 2 38"/>
            <p:cNvCxnSpPr/>
            <p:nvPr/>
          </p:nvCxnSpPr>
          <p:spPr>
            <a:xfrm flipH="1" flipV="1">
              <a:off x="5464110" y="2890874"/>
              <a:ext cx="20975" cy="111147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CasellaDiTesto 39"/>
            <p:cNvSpPr txBox="1"/>
            <p:nvPr/>
          </p:nvSpPr>
          <p:spPr>
            <a:xfrm>
              <a:off x="5303717" y="4005063"/>
              <a:ext cx="341760" cy="276999"/>
            </a:xfrm>
            <a:prstGeom prst="rect">
              <a:avLst/>
            </a:prstGeom>
            <a:noFill/>
          </p:spPr>
          <p:txBody>
            <a:bodyPr wrap="none" rtlCol="0">
              <a:spAutoFit/>
            </a:bodyPr>
            <a:lstStyle/>
            <a:p>
              <a:r>
                <a:rPr lang="it-IT" sz="1200" dirty="0"/>
                <a:t>46</a:t>
              </a:r>
            </a:p>
          </p:txBody>
        </p:sp>
        <p:cxnSp>
          <p:nvCxnSpPr>
            <p:cNvPr id="41" name="Connettore 2 40"/>
            <p:cNvCxnSpPr/>
            <p:nvPr/>
          </p:nvCxnSpPr>
          <p:spPr>
            <a:xfrm>
              <a:off x="5292080" y="1268760"/>
              <a:ext cx="0" cy="27363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ttore 2 42"/>
            <p:cNvCxnSpPr/>
            <p:nvPr/>
          </p:nvCxnSpPr>
          <p:spPr>
            <a:xfrm rot="10800000">
              <a:off x="5148064" y="1268760"/>
              <a:ext cx="0" cy="27363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Connettore 2 43"/>
            <p:cNvCxnSpPr/>
            <p:nvPr/>
          </p:nvCxnSpPr>
          <p:spPr>
            <a:xfrm>
              <a:off x="5004048" y="1268760"/>
              <a:ext cx="0" cy="27363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Connettore 2 45"/>
            <p:cNvCxnSpPr/>
            <p:nvPr/>
          </p:nvCxnSpPr>
          <p:spPr>
            <a:xfrm rot="10800000">
              <a:off x="4860032" y="1268760"/>
              <a:ext cx="0" cy="27363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Connettore 2 46"/>
            <p:cNvCxnSpPr/>
            <p:nvPr/>
          </p:nvCxnSpPr>
          <p:spPr>
            <a:xfrm>
              <a:off x="4716017" y="1268760"/>
              <a:ext cx="0" cy="27363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5127760" y="965664"/>
              <a:ext cx="341760" cy="276999"/>
            </a:xfrm>
            <a:prstGeom prst="rect">
              <a:avLst/>
            </a:prstGeom>
            <a:noFill/>
          </p:spPr>
          <p:txBody>
            <a:bodyPr wrap="none" rtlCol="0">
              <a:spAutoFit/>
            </a:bodyPr>
            <a:lstStyle/>
            <a:p>
              <a:r>
                <a:rPr lang="it-IT" sz="1200" dirty="0"/>
                <a:t>47</a:t>
              </a:r>
            </a:p>
          </p:txBody>
        </p:sp>
        <p:cxnSp>
          <p:nvCxnSpPr>
            <p:cNvPr id="50" name="Connettore 2 49"/>
            <p:cNvCxnSpPr/>
            <p:nvPr/>
          </p:nvCxnSpPr>
          <p:spPr>
            <a:xfrm rot="10800000">
              <a:off x="4572000" y="1253081"/>
              <a:ext cx="0" cy="27363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1" name="CasellaDiTesto 50"/>
          <p:cNvSpPr txBox="1"/>
          <p:nvPr/>
        </p:nvSpPr>
        <p:spPr>
          <a:xfrm>
            <a:off x="970540" y="4623207"/>
            <a:ext cx="1845377" cy="369332"/>
          </a:xfrm>
          <a:prstGeom prst="rect">
            <a:avLst/>
          </a:prstGeom>
          <a:noFill/>
        </p:spPr>
        <p:txBody>
          <a:bodyPr wrap="none" rtlCol="0">
            <a:spAutoFit/>
          </a:bodyPr>
          <a:lstStyle/>
          <a:p>
            <a:r>
              <a:rPr lang="it-IT" dirty="0"/>
              <a:t>GPR 600_ 0,42 m </a:t>
            </a:r>
          </a:p>
        </p:txBody>
      </p:sp>
      <p:sp>
        <p:nvSpPr>
          <p:cNvPr id="52" name="CasellaDiTesto 51"/>
          <p:cNvSpPr txBox="1"/>
          <p:nvPr/>
        </p:nvSpPr>
        <p:spPr>
          <a:xfrm>
            <a:off x="226597" y="843424"/>
            <a:ext cx="1130566" cy="369332"/>
          </a:xfrm>
          <a:prstGeom prst="rect">
            <a:avLst/>
          </a:prstGeom>
          <a:noFill/>
        </p:spPr>
        <p:txBody>
          <a:bodyPr wrap="none" rtlCol="0">
            <a:spAutoFit/>
          </a:bodyPr>
          <a:lstStyle/>
          <a:p>
            <a:r>
              <a:rPr lang="it-IT" dirty="0"/>
              <a:t>Paraninfo </a:t>
            </a:r>
          </a:p>
        </p:txBody>
      </p:sp>
      <p:grpSp>
        <p:nvGrpSpPr>
          <p:cNvPr id="58" name="Gruppo 57"/>
          <p:cNvGrpSpPr/>
          <p:nvPr/>
        </p:nvGrpSpPr>
        <p:grpSpPr>
          <a:xfrm rot="17704388">
            <a:off x="2924667" y="498391"/>
            <a:ext cx="455574" cy="1531676"/>
            <a:chOff x="2621941" y="500515"/>
            <a:chExt cx="532724" cy="1348197"/>
          </a:xfrm>
        </p:grpSpPr>
        <p:sp>
          <p:nvSpPr>
            <p:cNvPr id="62" name="Freccia a destra 61"/>
            <p:cNvSpPr/>
            <p:nvPr/>
          </p:nvSpPr>
          <p:spPr>
            <a:xfrm rot="16200000">
              <a:off x="2468640" y="1285034"/>
              <a:ext cx="839325" cy="2880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CasellaDiTesto 62"/>
            <p:cNvSpPr txBox="1"/>
            <p:nvPr/>
          </p:nvSpPr>
          <p:spPr>
            <a:xfrm>
              <a:off x="2621941" y="500515"/>
              <a:ext cx="532724" cy="514725"/>
            </a:xfrm>
            <a:prstGeom prst="rect">
              <a:avLst/>
            </a:prstGeom>
            <a:noFill/>
          </p:spPr>
          <p:txBody>
            <a:bodyPr wrap="none" rtlCol="0">
              <a:spAutoFit/>
            </a:bodyPr>
            <a:lstStyle/>
            <a:p>
              <a:r>
                <a:rPr lang="it-IT" sz="3200" b="1" dirty="0"/>
                <a:t>N</a:t>
              </a:r>
            </a:p>
          </p:txBody>
        </p:sp>
      </p:grpSp>
      <p:sp>
        <p:nvSpPr>
          <p:cNvPr id="64" name="CasellaDiTesto 63"/>
          <p:cNvSpPr txBox="1"/>
          <p:nvPr/>
        </p:nvSpPr>
        <p:spPr>
          <a:xfrm>
            <a:off x="1" y="86915"/>
            <a:ext cx="3809914"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2400" b="1" dirty="0" smtClean="0"/>
              <a:t>PARANINFO</a:t>
            </a:r>
            <a:endParaRPr lang="it-IT" sz="2400" b="1" dirty="0"/>
          </a:p>
        </p:txBody>
      </p:sp>
      <p:pic>
        <p:nvPicPr>
          <p:cNvPr id="66" name="Picture 4" descr="C:\Users\Maria\Desktop\cusco2018_pcfisso\Cusco elaborazioni finale\CNR\Paraninfo_area centrale\jpg\paraninfo area central 60039.jpg"/>
          <p:cNvPicPr>
            <a:picLocks noChangeAspect="1" noChangeArrowheads="1"/>
          </p:cNvPicPr>
          <p:nvPr/>
        </p:nvPicPr>
        <p:blipFill rotWithShape="1">
          <a:blip r:embed="rId3">
            <a:extLst>
              <a:ext uri="{28A0092B-C50C-407E-A947-70E740481C1C}">
                <a14:useLocalDpi xmlns:a14="http://schemas.microsoft.com/office/drawing/2010/main" val="0"/>
              </a:ext>
            </a:extLst>
          </a:blip>
          <a:srcRect l="3874" t="6918" r="48063"/>
          <a:stretch/>
        </p:blipFill>
        <p:spPr bwMode="auto">
          <a:xfrm flipV="1">
            <a:off x="4134343" y="167031"/>
            <a:ext cx="3515905" cy="3120854"/>
          </a:xfrm>
          <a:prstGeom prst="rect">
            <a:avLst/>
          </a:prstGeom>
          <a:noFill/>
          <a:extLst>
            <a:ext uri="{909E8E84-426E-40DD-AFC4-6F175D3DCCD1}">
              <a14:hiddenFill xmlns:a14="http://schemas.microsoft.com/office/drawing/2010/main">
                <a:solidFill>
                  <a:srgbClr val="FFFFFF"/>
                </a:solidFill>
              </a14:hiddenFill>
            </a:ext>
          </a:extLst>
        </p:spPr>
      </p:pic>
      <p:sp>
        <p:nvSpPr>
          <p:cNvPr id="67" name="CasellaDiTesto 66"/>
          <p:cNvSpPr txBox="1"/>
          <p:nvPr/>
        </p:nvSpPr>
        <p:spPr>
          <a:xfrm>
            <a:off x="5174597" y="-131899"/>
            <a:ext cx="1728358" cy="369332"/>
          </a:xfrm>
          <a:prstGeom prst="rect">
            <a:avLst/>
          </a:prstGeom>
          <a:solidFill>
            <a:schemeClr val="bg1"/>
          </a:solidFill>
        </p:spPr>
        <p:txBody>
          <a:bodyPr wrap="none" rtlCol="0">
            <a:spAutoFit/>
          </a:bodyPr>
          <a:lstStyle/>
          <a:p>
            <a:r>
              <a:rPr lang="it-IT" dirty="0"/>
              <a:t>GPR 600_ 0,6 m </a:t>
            </a:r>
          </a:p>
        </p:txBody>
      </p:sp>
      <p:pic>
        <p:nvPicPr>
          <p:cNvPr id="68" name="Picture 5" descr="C:\Users\Maria\Desktop\cusco2018_pcfisso\Cusco elaborazioni finale\CNR\Paraninfo_area centrale\jpg\paraninfo area central 60050.jpg"/>
          <p:cNvPicPr>
            <a:picLocks noChangeAspect="1" noChangeArrowheads="1"/>
          </p:cNvPicPr>
          <p:nvPr/>
        </p:nvPicPr>
        <p:blipFill rotWithShape="1">
          <a:blip r:embed="rId4">
            <a:extLst>
              <a:ext uri="{28A0092B-C50C-407E-A947-70E740481C1C}">
                <a14:useLocalDpi xmlns:a14="http://schemas.microsoft.com/office/drawing/2010/main" val="0"/>
              </a:ext>
            </a:extLst>
          </a:blip>
          <a:srcRect l="4139" t="7365" r="48620"/>
          <a:stretch/>
        </p:blipFill>
        <p:spPr bwMode="auto">
          <a:xfrm flipV="1">
            <a:off x="4194473" y="3586509"/>
            <a:ext cx="3455774" cy="3105867"/>
          </a:xfrm>
          <a:prstGeom prst="rect">
            <a:avLst/>
          </a:prstGeom>
          <a:noFill/>
          <a:extLst>
            <a:ext uri="{909E8E84-426E-40DD-AFC4-6F175D3DCCD1}">
              <a14:hiddenFill xmlns:a14="http://schemas.microsoft.com/office/drawing/2010/main">
                <a:solidFill>
                  <a:srgbClr val="FFFFFF"/>
                </a:solidFill>
              </a14:hiddenFill>
            </a:ext>
          </a:extLst>
        </p:spPr>
      </p:pic>
      <p:sp>
        <p:nvSpPr>
          <p:cNvPr id="69" name="CasellaDiTesto 68"/>
          <p:cNvSpPr txBox="1"/>
          <p:nvPr/>
        </p:nvSpPr>
        <p:spPr>
          <a:xfrm>
            <a:off x="5345991" y="3300463"/>
            <a:ext cx="1728358" cy="369332"/>
          </a:xfrm>
          <a:prstGeom prst="rect">
            <a:avLst/>
          </a:prstGeom>
          <a:noFill/>
        </p:spPr>
        <p:txBody>
          <a:bodyPr wrap="none" rtlCol="0">
            <a:spAutoFit/>
          </a:bodyPr>
          <a:lstStyle/>
          <a:p>
            <a:r>
              <a:rPr lang="it-IT" dirty="0"/>
              <a:t>GPR 600_ 0,8 m </a:t>
            </a:r>
          </a:p>
        </p:txBody>
      </p:sp>
      <p:pic>
        <p:nvPicPr>
          <p:cNvPr id="70" name="Picture 6" descr="C:\Users\Maria\Desktop\cusco2018_pcfisso\Cusco elaborazioni finale\CNR\Paraninfo_area centrale\jpg\paraninfo area central 60066.jpg"/>
          <p:cNvPicPr>
            <a:picLocks noChangeAspect="1" noChangeArrowheads="1"/>
          </p:cNvPicPr>
          <p:nvPr/>
        </p:nvPicPr>
        <p:blipFill rotWithShape="1">
          <a:blip r:embed="rId5">
            <a:extLst>
              <a:ext uri="{28A0092B-C50C-407E-A947-70E740481C1C}">
                <a14:useLocalDpi xmlns:a14="http://schemas.microsoft.com/office/drawing/2010/main" val="0"/>
              </a:ext>
            </a:extLst>
          </a:blip>
          <a:srcRect l="3653" t="5879" r="48051"/>
          <a:stretch/>
        </p:blipFill>
        <p:spPr bwMode="auto">
          <a:xfrm flipV="1">
            <a:off x="8089245" y="191037"/>
            <a:ext cx="3532949" cy="3155689"/>
          </a:xfrm>
          <a:prstGeom prst="rect">
            <a:avLst/>
          </a:prstGeom>
          <a:noFill/>
          <a:extLst>
            <a:ext uri="{909E8E84-426E-40DD-AFC4-6F175D3DCCD1}">
              <a14:hiddenFill xmlns:a14="http://schemas.microsoft.com/office/drawing/2010/main">
                <a:solidFill>
                  <a:srgbClr val="FFFFFF"/>
                </a:solidFill>
              </a14:hiddenFill>
            </a:ext>
          </a:extLst>
        </p:spPr>
      </p:pic>
      <p:sp>
        <p:nvSpPr>
          <p:cNvPr id="71" name="Rettangolo 70"/>
          <p:cNvSpPr/>
          <p:nvPr/>
        </p:nvSpPr>
        <p:spPr>
          <a:xfrm>
            <a:off x="10832332" y="1574302"/>
            <a:ext cx="457200" cy="914400"/>
          </a:xfrm>
          <a:prstGeom prst="rect">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CasellaDiTesto 71"/>
          <p:cNvSpPr txBox="1"/>
          <p:nvPr/>
        </p:nvSpPr>
        <p:spPr>
          <a:xfrm>
            <a:off x="9135028" y="-131899"/>
            <a:ext cx="1553630" cy="369332"/>
          </a:xfrm>
          <a:prstGeom prst="rect">
            <a:avLst/>
          </a:prstGeom>
          <a:noFill/>
        </p:spPr>
        <p:txBody>
          <a:bodyPr wrap="none" rtlCol="0">
            <a:spAutoFit/>
          </a:bodyPr>
          <a:lstStyle/>
          <a:p>
            <a:r>
              <a:rPr lang="it-IT" dirty="0"/>
              <a:t>GPR 600_ 1 m </a:t>
            </a:r>
          </a:p>
        </p:txBody>
      </p:sp>
      <p:sp>
        <p:nvSpPr>
          <p:cNvPr id="74" name="Rettangolo 73"/>
          <p:cNvSpPr/>
          <p:nvPr/>
        </p:nvSpPr>
        <p:spPr>
          <a:xfrm>
            <a:off x="5058769" y="843422"/>
            <a:ext cx="647261" cy="1195875"/>
          </a:xfrm>
          <a:prstGeom prst="rect">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Rettangolo 74"/>
          <p:cNvSpPr/>
          <p:nvPr/>
        </p:nvSpPr>
        <p:spPr>
          <a:xfrm>
            <a:off x="8915328" y="243351"/>
            <a:ext cx="720080" cy="1586608"/>
          </a:xfrm>
          <a:prstGeom prst="rect">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6" name="Picture 8" descr="C:\Users\Maria\Desktop\cusco2018_pcfisso\Cusco elaborazioni finale\CNR\Paraninfo_area centrale\jpg\paraninfo area central 60077.jpg"/>
          <p:cNvPicPr>
            <a:picLocks noChangeAspect="1" noChangeArrowheads="1"/>
          </p:cNvPicPr>
          <p:nvPr/>
        </p:nvPicPr>
        <p:blipFill rotWithShape="1">
          <a:blip r:embed="rId6">
            <a:extLst>
              <a:ext uri="{28A0092B-C50C-407E-A947-70E740481C1C}">
                <a14:useLocalDpi xmlns:a14="http://schemas.microsoft.com/office/drawing/2010/main" val="0"/>
              </a:ext>
            </a:extLst>
          </a:blip>
          <a:srcRect l="3648" t="6049" r="48625"/>
          <a:stretch/>
        </p:blipFill>
        <p:spPr bwMode="auto">
          <a:xfrm flipV="1">
            <a:off x="8130868" y="3517590"/>
            <a:ext cx="3491326" cy="3149989"/>
          </a:xfrm>
          <a:prstGeom prst="rect">
            <a:avLst/>
          </a:prstGeom>
          <a:noFill/>
          <a:extLst>
            <a:ext uri="{909E8E84-426E-40DD-AFC4-6F175D3DCCD1}">
              <a14:hiddenFill xmlns:a14="http://schemas.microsoft.com/office/drawing/2010/main">
                <a:solidFill>
                  <a:srgbClr val="FFFFFF"/>
                </a:solidFill>
              </a14:hiddenFill>
            </a:ext>
          </a:extLst>
        </p:spPr>
      </p:pic>
      <p:sp>
        <p:nvSpPr>
          <p:cNvPr id="77" name="CasellaDiTesto 76"/>
          <p:cNvSpPr txBox="1"/>
          <p:nvPr/>
        </p:nvSpPr>
        <p:spPr>
          <a:xfrm>
            <a:off x="9135028" y="3200844"/>
            <a:ext cx="1728358" cy="369332"/>
          </a:xfrm>
          <a:prstGeom prst="rect">
            <a:avLst/>
          </a:prstGeom>
          <a:noFill/>
        </p:spPr>
        <p:txBody>
          <a:bodyPr wrap="none" rtlCol="0">
            <a:spAutoFit/>
          </a:bodyPr>
          <a:lstStyle/>
          <a:p>
            <a:r>
              <a:rPr lang="it-IT" dirty="0"/>
              <a:t>GPR 600_ 1,2 m </a:t>
            </a:r>
          </a:p>
        </p:txBody>
      </p:sp>
      <p:sp>
        <p:nvSpPr>
          <p:cNvPr id="78" name="Rettangolo 77"/>
          <p:cNvSpPr/>
          <p:nvPr/>
        </p:nvSpPr>
        <p:spPr>
          <a:xfrm>
            <a:off x="8916415" y="3570176"/>
            <a:ext cx="720080" cy="1586608"/>
          </a:xfrm>
          <a:prstGeom prst="rect">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 name="Rettangolo 78"/>
          <p:cNvSpPr/>
          <p:nvPr/>
        </p:nvSpPr>
        <p:spPr>
          <a:xfrm>
            <a:off x="10895636" y="4882328"/>
            <a:ext cx="457200" cy="914400"/>
          </a:xfrm>
          <a:prstGeom prst="rect">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6" name="Connettore 2 55"/>
          <p:cNvCxnSpPr/>
          <p:nvPr/>
        </p:nvCxnSpPr>
        <p:spPr>
          <a:xfrm flipV="1">
            <a:off x="4553999" y="1785542"/>
            <a:ext cx="261257" cy="36128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7" name="Rettangolo 56"/>
          <p:cNvSpPr/>
          <p:nvPr/>
        </p:nvSpPr>
        <p:spPr>
          <a:xfrm>
            <a:off x="4394623" y="2099274"/>
            <a:ext cx="686406" cy="369332"/>
          </a:xfrm>
          <a:prstGeom prst="rect">
            <a:avLst/>
          </a:prstGeom>
          <a:solidFill>
            <a:schemeClr val="bg1"/>
          </a:solidFill>
        </p:spPr>
        <p:txBody>
          <a:bodyPr wrap="none">
            <a:spAutoFit/>
          </a:bodyPr>
          <a:lstStyle/>
          <a:p>
            <a:r>
              <a:rPr lang="it-IT" dirty="0" smtClean="0"/>
              <a:t>pipes</a:t>
            </a:r>
            <a:endParaRPr lang="it-IT" dirty="0"/>
          </a:p>
        </p:txBody>
      </p:sp>
      <p:cxnSp>
        <p:nvCxnSpPr>
          <p:cNvPr id="59" name="Connettore 2 58"/>
          <p:cNvCxnSpPr/>
          <p:nvPr/>
        </p:nvCxnSpPr>
        <p:spPr>
          <a:xfrm>
            <a:off x="5345991" y="2434063"/>
            <a:ext cx="360039" cy="35292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5" name="Rettangolo 64"/>
          <p:cNvSpPr/>
          <p:nvPr/>
        </p:nvSpPr>
        <p:spPr>
          <a:xfrm>
            <a:off x="9860078" y="2773328"/>
            <a:ext cx="1245084" cy="369332"/>
          </a:xfrm>
          <a:prstGeom prst="rect">
            <a:avLst/>
          </a:prstGeom>
          <a:solidFill>
            <a:schemeClr val="bg1"/>
          </a:solidFill>
        </p:spPr>
        <p:txBody>
          <a:bodyPr wrap="none">
            <a:spAutoFit/>
          </a:bodyPr>
          <a:lstStyle/>
          <a:p>
            <a:r>
              <a:rPr lang="it-IT" dirty="0" smtClean="0"/>
              <a:t>estructures</a:t>
            </a:r>
            <a:endParaRPr lang="it-IT" dirty="0"/>
          </a:p>
        </p:txBody>
      </p:sp>
      <p:cxnSp>
        <p:nvCxnSpPr>
          <p:cNvPr id="80" name="Connettore 2 79"/>
          <p:cNvCxnSpPr/>
          <p:nvPr/>
        </p:nvCxnSpPr>
        <p:spPr>
          <a:xfrm flipV="1">
            <a:off x="10863386" y="2126165"/>
            <a:ext cx="391479" cy="68438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1" name="Rettangolo 80"/>
          <p:cNvSpPr/>
          <p:nvPr/>
        </p:nvSpPr>
        <p:spPr>
          <a:xfrm>
            <a:off x="9433747" y="6201363"/>
            <a:ext cx="1245084" cy="369332"/>
          </a:xfrm>
          <a:prstGeom prst="rect">
            <a:avLst/>
          </a:prstGeom>
          <a:solidFill>
            <a:schemeClr val="bg1"/>
          </a:solidFill>
        </p:spPr>
        <p:txBody>
          <a:bodyPr wrap="none">
            <a:spAutoFit/>
          </a:bodyPr>
          <a:lstStyle/>
          <a:p>
            <a:r>
              <a:rPr lang="it-IT" dirty="0" smtClean="0"/>
              <a:t>estructures</a:t>
            </a:r>
            <a:endParaRPr lang="it-IT" dirty="0"/>
          </a:p>
        </p:txBody>
      </p:sp>
      <p:cxnSp>
        <p:nvCxnSpPr>
          <p:cNvPr id="82" name="Connettore 2 81"/>
          <p:cNvCxnSpPr/>
          <p:nvPr/>
        </p:nvCxnSpPr>
        <p:spPr>
          <a:xfrm flipV="1">
            <a:off x="10437055" y="5554200"/>
            <a:ext cx="391479" cy="68438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337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25624" t="22582" r="17850" b="22771"/>
          <a:stretch/>
        </p:blipFill>
        <p:spPr>
          <a:xfrm rot="5400000">
            <a:off x="1498932" y="393221"/>
            <a:ext cx="7980843" cy="7715698"/>
          </a:xfrm>
          <a:prstGeom prst="rect">
            <a:avLst/>
          </a:prstGeom>
        </p:spPr>
      </p:pic>
      <p:sp>
        <p:nvSpPr>
          <p:cNvPr id="48" name="CasellaDiTesto 47"/>
          <p:cNvSpPr txBox="1"/>
          <p:nvPr/>
        </p:nvSpPr>
        <p:spPr>
          <a:xfrm>
            <a:off x="1552174" y="0"/>
            <a:ext cx="2218651" cy="369332"/>
          </a:xfrm>
          <a:prstGeom prst="rect">
            <a:avLst/>
          </a:prstGeom>
          <a:noFill/>
        </p:spPr>
        <p:txBody>
          <a:bodyPr wrap="square" rtlCol="0">
            <a:spAutoFit/>
          </a:bodyPr>
          <a:lstStyle/>
          <a:p>
            <a:r>
              <a:rPr lang="it-IT" dirty="0"/>
              <a:t>Paraninfo</a:t>
            </a:r>
          </a:p>
        </p:txBody>
      </p:sp>
      <p:grpSp>
        <p:nvGrpSpPr>
          <p:cNvPr id="54" name="Gruppo 53"/>
          <p:cNvGrpSpPr/>
          <p:nvPr/>
        </p:nvGrpSpPr>
        <p:grpSpPr>
          <a:xfrm rot="17704388">
            <a:off x="4641298" y="-593813"/>
            <a:ext cx="937914" cy="3153343"/>
            <a:chOff x="2621941" y="500515"/>
            <a:chExt cx="532724" cy="1348197"/>
          </a:xfrm>
        </p:grpSpPr>
        <p:sp>
          <p:nvSpPr>
            <p:cNvPr id="55" name="Freccia a destra 54"/>
            <p:cNvSpPr/>
            <p:nvPr/>
          </p:nvSpPr>
          <p:spPr>
            <a:xfrm rot="16200000">
              <a:off x="2468640" y="1285034"/>
              <a:ext cx="839325" cy="2880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CasellaDiTesto 55"/>
            <p:cNvSpPr txBox="1"/>
            <p:nvPr/>
          </p:nvSpPr>
          <p:spPr>
            <a:xfrm>
              <a:off x="2621941" y="500515"/>
              <a:ext cx="532724" cy="514725"/>
            </a:xfrm>
            <a:prstGeom prst="rect">
              <a:avLst/>
            </a:prstGeom>
            <a:noFill/>
          </p:spPr>
          <p:txBody>
            <a:bodyPr wrap="none" rtlCol="0">
              <a:spAutoFit/>
            </a:bodyPr>
            <a:lstStyle/>
            <a:p>
              <a:r>
                <a:rPr lang="it-IT" sz="3200" b="1" dirty="0"/>
                <a:t>N</a:t>
              </a:r>
            </a:p>
          </p:txBody>
        </p:sp>
      </p:grpSp>
      <p:pic>
        <p:nvPicPr>
          <p:cNvPr id="59" name="Picture 3" descr="C:\Users\Maria\Desktop\cusco2018_pcfisso\Cusco elaborazioni finale\CNR\Paraninfo_area centrale\jpg\paraninfo area central 60026.jpg"/>
          <p:cNvPicPr>
            <a:picLocks noChangeAspect="1" noChangeArrowheads="1"/>
          </p:cNvPicPr>
          <p:nvPr/>
        </p:nvPicPr>
        <p:blipFill rotWithShape="1">
          <a:blip r:embed="rId3">
            <a:extLst>
              <a:ext uri="{28A0092B-C50C-407E-A947-70E740481C1C}">
                <a14:useLocalDpi xmlns:a14="http://schemas.microsoft.com/office/drawing/2010/main" val="0"/>
              </a:ext>
            </a:extLst>
          </a:blip>
          <a:srcRect l="7119" t="12543" r="49541" b="2209"/>
          <a:stretch/>
        </p:blipFill>
        <p:spPr bwMode="auto">
          <a:xfrm flipV="1">
            <a:off x="2978027" y="1880673"/>
            <a:ext cx="5022652" cy="472332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ttore diritto 4"/>
          <p:cNvCxnSpPr/>
          <p:nvPr/>
        </p:nvCxnSpPr>
        <p:spPr>
          <a:xfrm>
            <a:off x="5892800" y="4699000"/>
            <a:ext cx="1041400" cy="914400"/>
          </a:xfrm>
          <a:prstGeom prst="line">
            <a:avLst/>
          </a:prstGeom>
          <a:ln w="38100">
            <a:prstDash val="dashDot"/>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3547936" y="1880673"/>
            <a:ext cx="1773363" cy="989010"/>
          </a:xfrm>
          <a:prstGeom prst="rect">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3130427" y="6387067"/>
            <a:ext cx="2080110" cy="307777"/>
          </a:xfrm>
          <a:prstGeom prst="rect">
            <a:avLst/>
          </a:prstGeom>
          <a:solidFill>
            <a:schemeClr val="bg1"/>
          </a:solidFill>
        </p:spPr>
        <p:txBody>
          <a:bodyPr wrap="square" rtlCol="0">
            <a:spAutoFit/>
          </a:bodyPr>
          <a:lstStyle/>
          <a:p>
            <a:r>
              <a:rPr lang="it-IT" sz="1400" dirty="0" smtClean="0"/>
              <a:t>60cm de </a:t>
            </a:r>
            <a:r>
              <a:rPr lang="it-IT" sz="1400" dirty="0" err="1" smtClean="0"/>
              <a:t>profundidad</a:t>
            </a:r>
            <a:endParaRPr lang="it-IT" sz="1400" dirty="0"/>
          </a:p>
        </p:txBody>
      </p:sp>
      <p:pic>
        <p:nvPicPr>
          <p:cNvPr id="15" name="Picture 8" descr="C:\Users\Maria\Desktop\cusco2018_pcfisso\Cusco elaborazioni finale\CNR\Paraninfo_area centrale\jpg\paraninfo area central 60077.jpg"/>
          <p:cNvPicPr>
            <a:picLocks noChangeAspect="1" noChangeArrowheads="1"/>
          </p:cNvPicPr>
          <p:nvPr/>
        </p:nvPicPr>
        <p:blipFill rotWithShape="1">
          <a:blip r:embed="rId4">
            <a:extLst>
              <a:ext uri="{28A0092B-C50C-407E-A947-70E740481C1C}">
                <a14:useLocalDpi xmlns:a14="http://schemas.microsoft.com/office/drawing/2010/main" val="0"/>
              </a:ext>
            </a:extLst>
          </a:blip>
          <a:srcRect l="7214" t="13667" r="49590" b="2442"/>
          <a:stretch/>
        </p:blipFill>
        <p:spPr bwMode="auto">
          <a:xfrm flipV="1">
            <a:off x="2978026" y="1886350"/>
            <a:ext cx="5056361" cy="4717647"/>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5524119" y="6142332"/>
            <a:ext cx="1317921" cy="307777"/>
          </a:xfrm>
          <a:prstGeom prst="rect">
            <a:avLst/>
          </a:prstGeom>
          <a:solidFill>
            <a:schemeClr val="bg1"/>
          </a:solidFill>
        </p:spPr>
        <p:txBody>
          <a:bodyPr wrap="square" rtlCol="0">
            <a:spAutoFit/>
          </a:bodyPr>
          <a:lstStyle/>
          <a:p>
            <a:r>
              <a:rPr lang="it-IT" sz="1400" dirty="0" smtClean="0"/>
              <a:t>120cm of deep</a:t>
            </a:r>
            <a:endParaRPr lang="it-IT" sz="1400" dirty="0"/>
          </a:p>
        </p:txBody>
      </p:sp>
      <p:sp>
        <p:nvSpPr>
          <p:cNvPr id="17" name="Rettangolo 16"/>
          <p:cNvSpPr/>
          <p:nvPr/>
        </p:nvSpPr>
        <p:spPr>
          <a:xfrm>
            <a:off x="6934200" y="4046154"/>
            <a:ext cx="815793" cy="1705229"/>
          </a:xfrm>
          <a:prstGeom prst="rect">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1" y="86915"/>
            <a:ext cx="3809914"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2400" b="1" dirty="0" smtClean="0"/>
              <a:t>PARANINFO</a:t>
            </a:r>
            <a:endParaRPr lang="it-IT" sz="2400" b="1" dirty="0"/>
          </a:p>
        </p:txBody>
      </p:sp>
    </p:spTree>
    <p:extLst>
      <p:ext uri="{BB962C8B-B14F-4D97-AF65-F5344CB8AC3E}">
        <p14:creationId xmlns:p14="http://schemas.microsoft.com/office/powerpoint/2010/main" val="59904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Maria\Desktop\cusco2018_pcfisso\Cusco elaborazioni finale\CNR\rectorato incr600\jpg\rectorato 60025.jpg"/>
          <p:cNvPicPr>
            <a:picLocks noChangeAspect="1" noChangeArrowheads="1"/>
          </p:cNvPicPr>
          <p:nvPr/>
        </p:nvPicPr>
        <p:blipFill rotWithShape="1">
          <a:blip r:embed="rId2">
            <a:extLst>
              <a:ext uri="{28A0092B-C50C-407E-A947-70E740481C1C}">
                <a14:useLocalDpi xmlns:a14="http://schemas.microsoft.com/office/drawing/2010/main" val="0"/>
              </a:ext>
            </a:extLst>
          </a:blip>
          <a:srcRect l="23409" t="6411" r="31954" b="27739"/>
          <a:stretch/>
        </p:blipFill>
        <p:spPr bwMode="auto">
          <a:xfrm flipV="1">
            <a:off x="4544611" y="398668"/>
            <a:ext cx="2938757" cy="198703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Maria\Desktop\cusco2018_pcfisso\Cusco elaborazioni finale\CNR\rectorato incr600\jpg\rectorato 60052.jpg"/>
          <p:cNvPicPr>
            <a:picLocks noChangeAspect="1" noChangeArrowheads="1"/>
          </p:cNvPicPr>
          <p:nvPr/>
        </p:nvPicPr>
        <p:blipFill rotWithShape="1">
          <a:blip r:embed="rId3">
            <a:extLst>
              <a:ext uri="{28A0092B-C50C-407E-A947-70E740481C1C}">
                <a14:useLocalDpi xmlns:a14="http://schemas.microsoft.com/office/drawing/2010/main" val="0"/>
              </a:ext>
            </a:extLst>
          </a:blip>
          <a:srcRect l="23214" t="6943" r="32062" b="28594"/>
          <a:stretch/>
        </p:blipFill>
        <p:spPr bwMode="auto">
          <a:xfrm flipV="1">
            <a:off x="7917101" y="343630"/>
            <a:ext cx="2944485" cy="194518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Users\Maria\Desktop\cusco2018_pcfisso\Cusco elaborazioni finale\CNR\rectorato incr600\jpg\rectorato 60066.jpg"/>
          <p:cNvPicPr>
            <a:picLocks noChangeAspect="1" noChangeArrowheads="1"/>
          </p:cNvPicPr>
          <p:nvPr/>
        </p:nvPicPr>
        <p:blipFill rotWithShape="1">
          <a:blip r:embed="rId4">
            <a:extLst>
              <a:ext uri="{28A0092B-C50C-407E-A947-70E740481C1C}">
                <a14:useLocalDpi xmlns:a14="http://schemas.microsoft.com/office/drawing/2010/main" val="0"/>
              </a:ext>
            </a:extLst>
          </a:blip>
          <a:srcRect l="23151" t="6671" r="31800" b="27545"/>
          <a:stretch/>
        </p:blipFill>
        <p:spPr bwMode="auto">
          <a:xfrm flipV="1">
            <a:off x="4611875" y="2702011"/>
            <a:ext cx="2965882" cy="1985045"/>
          </a:xfrm>
          <a:prstGeom prst="rect">
            <a:avLst/>
          </a:prstGeom>
          <a:noFill/>
          <a:extLst>
            <a:ext uri="{909E8E84-426E-40DD-AFC4-6F175D3DCCD1}">
              <a14:hiddenFill xmlns:a14="http://schemas.microsoft.com/office/drawing/2010/main">
                <a:solidFill>
                  <a:srgbClr val="FFFFFF"/>
                </a:solidFill>
              </a14:hiddenFill>
            </a:ext>
          </a:extLst>
        </p:spPr>
      </p:pic>
      <p:sp>
        <p:nvSpPr>
          <p:cNvPr id="35" name="CasellaDiTesto 34"/>
          <p:cNvSpPr txBox="1"/>
          <p:nvPr/>
        </p:nvSpPr>
        <p:spPr>
          <a:xfrm>
            <a:off x="4466556" y="1685"/>
            <a:ext cx="1569660" cy="369332"/>
          </a:xfrm>
          <a:prstGeom prst="rect">
            <a:avLst/>
          </a:prstGeom>
          <a:noFill/>
        </p:spPr>
        <p:txBody>
          <a:bodyPr wrap="none" rtlCol="0">
            <a:spAutoFit/>
          </a:bodyPr>
          <a:lstStyle/>
          <a:p>
            <a:r>
              <a:rPr lang="it-IT" dirty="0"/>
              <a:t>GPR 600_0,4m</a:t>
            </a:r>
          </a:p>
        </p:txBody>
      </p:sp>
      <p:sp>
        <p:nvSpPr>
          <p:cNvPr id="36" name="CasellaDiTesto 35"/>
          <p:cNvSpPr txBox="1"/>
          <p:nvPr/>
        </p:nvSpPr>
        <p:spPr>
          <a:xfrm>
            <a:off x="8395081" y="-1000"/>
            <a:ext cx="1622560" cy="369332"/>
          </a:xfrm>
          <a:prstGeom prst="rect">
            <a:avLst/>
          </a:prstGeom>
          <a:noFill/>
        </p:spPr>
        <p:txBody>
          <a:bodyPr wrap="none" rtlCol="0">
            <a:spAutoFit/>
          </a:bodyPr>
          <a:lstStyle/>
          <a:p>
            <a:r>
              <a:rPr lang="it-IT" dirty="0"/>
              <a:t>GPR 600_0,8 m</a:t>
            </a:r>
          </a:p>
        </p:txBody>
      </p:sp>
      <p:sp>
        <p:nvSpPr>
          <p:cNvPr id="37" name="CasellaDiTesto 36"/>
          <p:cNvSpPr txBox="1"/>
          <p:nvPr/>
        </p:nvSpPr>
        <p:spPr>
          <a:xfrm>
            <a:off x="5650574" y="2372328"/>
            <a:ext cx="1447832" cy="369332"/>
          </a:xfrm>
          <a:prstGeom prst="rect">
            <a:avLst/>
          </a:prstGeom>
          <a:noFill/>
        </p:spPr>
        <p:txBody>
          <a:bodyPr wrap="none" rtlCol="0">
            <a:spAutoFit/>
          </a:bodyPr>
          <a:lstStyle/>
          <a:p>
            <a:r>
              <a:rPr lang="it-IT" dirty="0"/>
              <a:t>GPR 600_1 m</a:t>
            </a:r>
          </a:p>
        </p:txBody>
      </p:sp>
      <p:pic>
        <p:nvPicPr>
          <p:cNvPr id="5132"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749609"/>
            <a:ext cx="3231306" cy="290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descr="C:\Users\Maria\Desktop\cusco2018_pcfisso\Cusco elaborazioni finale\CNR\rectorato incr200\jpg\rectorato 2003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421" t="5214" r="32175" b="20455"/>
          <a:stretch/>
        </p:blipFill>
        <p:spPr bwMode="auto">
          <a:xfrm flipV="1">
            <a:off x="7917101" y="2708870"/>
            <a:ext cx="3008244" cy="19937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Maria\Desktop\cusco2018_pcfisso\Cusco elaborazioni finale\CNR\rectorato incr200\jpg\rectorato 2005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544" t="5749" r="31495" b="20454"/>
          <a:stretch/>
        </p:blipFill>
        <p:spPr bwMode="auto">
          <a:xfrm flipV="1">
            <a:off x="4706588" y="4878587"/>
            <a:ext cx="3040841" cy="1979413"/>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p:cNvSpPr txBox="1"/>
          <p:nvPr/>
        </p:nvSpPr>
        <p:spPr>
          <a:xfrm>
            <a:off x="9114008" y="2385705"/>
            <a:ext cx="1622560" cy="646331"/>
          </a:xfrm>
          <a:prstGeom prst="rect">
            <a:avLst/>
          </a:prstGeom>
          <a:noFill/>
        </p:spPr>
        <p:txBody>
          <a:bodyPr wrap="none" rtlCol="0">
            <a:spAutoFit/>
          </a:bodyPr>
          <a:lstStyle/>
          <a:p>
            <a:r>
              <a:rPr lang="it-IT" dirty="0"/>
              <a:t>GPR 200_1,2 m</a:t>
            </a:r>
          </a:p>
          <a:p>
            <a:endParaRPr lang="it-IT" dirty="0"/>
          </a:p>
        </p:txBody>
      </p:sp>
      <p:sp>
        <p:nvSpPr>
          <p:cNvPr id="22" name="CasellaDiTesto 21"/>
          <p:cNvSpPr txBox="1"/>
          <p:nvPr/>
        </p:nvSpPr>
        <p:spPr>
          <a:xfrm>
            <a:off x="5724305" y="4555421"/>
            <a:ext cx="1622560" cy="646331"/>
          </a:xfrm>
          <a:prstGeom prst="rect">
            <a:avLst/>
          </a:prstGeom>
          <a:noFill/>
        </p:spPr>
        <p:txBody>
          <a:bodyPr wrap="none" rtlCol="0">
            <a:spAutoFit/>
          </a:bodyPr>
          <a:lstStyle/>
          <a:p>
            <a:r>
              <a:rPr lang="it-IT" dirty="0"/>
              <a:t>GPR 200_1,6 m</a:t>
            </a:r>
          </a:p>
          <a:p>
            <a:endParaRPr lang="it-IT" dirty="0"/>
          </a:p>
        </p:txBody>
      </p:sp>
      <p:sp>
        <p:nvSpPr>
          <p:cNvPr id="23" name="CasellaDiTesto 22"/>
          <p:cNvSpPr txBox="1"/>
          <p:nvPr/>
        </p:nvSpPr>
        <p:spPr>
          <a:xfrm>
            <a:off x="-63525" y="10570"/>
            <a:ext cx="3809914"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2400" b="1" dirty="0" smtClean="0"/>
              <a:t>RECTORADO</a:t>
            </a:r>
            <a:endParaRPr lang="it-IT" sz="2400" b="1" dirty="0"/>
          </a:p>
        </p:txBody>
      </p:sp>
      <p:pic>
        <p:nvPicPr>
          <p:cNvPr id="2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7083" t="38089" r="44220" b="35674"/>
          <a:stretch/>
        </p:blipFill>
        <p:spPr bwMode="auto">
          <a:xfrm>
            <a:off x="2445" y="899652"/>
            <a:ext cx="3419181" cy="2698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382288">
            <a:off x="1883226" y="1969206"/>
            <a:ext cx="544059" cy="4889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48059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452" y="1283947"/>
            <a:ext cx="6909918" cy="4598237"/>
          </a:xfrm>
          <a:prstGeom prst="rect">
            <a:avLst/>
          </a:prstGeom>
        </p:spPr>
      </p:pic>
      <p:sp>
        <p:nvSpPr>
          <p:cNvPr id="3" name="CasellaDiTesto 2"/>
          <p:cNvSpPr txBox="1"/>
          <p:nvPr/>
        </p:nvSpPr>
        <p:spPr>
          <a:xfrm>
            <a:off x="-63526" y="10570"/>
            <a:ext cx="12255525"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sz="2800" b="1" dirty="0" smtClean="0"/>
              <a:t>CASA CONCHA</a:t>
            </a:r>
            <a:endParaRPr lang="it-IT" sz="2800" b="1" dirty="0"/>
          </a:p>
        </p:txBody>
      </p:sp>
    </p:spTree>
    <p:extLst>
      <p:ext uri="{BB962C8B-B14F-4D97-AF65-F5344CB8AC3E}">
        <p14:creationId xmlns:p14="http://schemas.microsoft.com/office/powerpoint/2010/main" val="15694573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rot="16200000">
            <a:off x="-419696" y="1568949"/>
            <a:ext cx="3812362" cy="2432540"/>
            <a:chOff x="3563888" y="3501008"/>
            <a:chExt cx="4064410" cy="2736303"/>
          </a:xfrm>
        </p:grpSpPr>
        <p:sp>
          <p:nvSpPr>
            <p:cNvPr id="5" name="Rettangolo 4"/>
            <p:cNvSpPr/>
            <p:nvPr/>
          </p:nvSpPr>
          <p:spPr>
            <a:xfrm>
              <a:off x="3563888" y="3501008"/>
              <a:ext cx="4064410" cy="27363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5184566" y="5641550"/>
              <a:ext cx="823054" cy="5839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Esagono 6"/>
            <p:cNvSpPr/>
            <p:nvPr/>
          </p:nvSpPr>
          <p:spPr>
            <a:xfrm>
              <a:off x="5130779" y="4446627"/>
              <a:ext cx="731603" cy="57767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 name="Gruppo 9"/>
          <p:cNvGrpSpPr/>
          <p:nvPr/>
        </p:nvGrpSpPr>
        <p:grpSpPr>
          <a:xfrm>
            <a:off x="12786773" y="2231663"/>
            <a:ext cx="2806700" cy="1587500"/>
            <a:chOff x="2640665" y="2521030"/>
            <a:chExt cx="2806700" cy="1587500"/>
          </a:xfrm>
        </p:grpSpPr>
        <p:pic>
          <p:nvPicPr>
            <p:cNvPr id="10243" name="Picture 3" descr="C:\Users\Maria\Desktop\cusco2018_pcfisso\Cusco elaborazioni finale\cusco2018_elab\cusco2018\immagini radar cusco\Concha Immagini mappe\Radargrammi\600\LID10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0665" y="2521030"/>
              <a:ext cx="2806700" cy="158750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2831929" y="3739198"/>
              <a:ext cx="885179" cy="369332"/>
            </a:xfrm>
            <a:prstGeom prst="rect">
              <a:avLst/>
            </a:prstGeom>
            <a:noFill/>
          </p:spPr>
          <p:txBody>
            <a:bodyPr wrap="none" rtlCol="0">
              <a:spAutoFit/>
            </a:bodyPr>
            <a:lstStyle/>
            <a:p>
              <a:r>
                <a:rPr lang="it-IT" dirty="0"/>
                <a:t>600_15</a:t>
              </a:r>
            </a:p>
          </p:txBody>
        </p:sp>
      </p:grpSp>
      <p:grpSp>
        <p:nvGrpSpPr>
          <p:cNvPr id="12" name="Gruppo 11"/>
          <p:cNvGrpSpPr/>
          <p:nvPr/>
        </p:nvGrpSpPr>
        <p:grpSpPr>
          <a:xfrm>
            <a:off x="12762014" y="305249"/>
            <a:ext cx="2803525" cy="1587500"/>
            <a:chOff x="2915816" y="594616"/>
            <a:chExt cx="2803525" cy="1587500"/>
          </a:xfrm>
        </p:grpSpPr>
        <p:pic>
          <p:nvPicPr>
            <p:cNvPr id="10242" name="Picture 2" descr="C:\Users\Maria\Desktop\cusco2018_pcfisso\Cusco elaborazioni finale\cusco2018_elab\cusco2018\immagini radar cusco\Concha Immagini mappe\Radargrammi\600\LID1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594616"/>
              <a:ext cx="2803525" cy="1587500"/>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p:cNvSpPr txBox="1"/>
            <p:nvPr/>
          </p:nvSpPr>
          <p:spPr>
            <a:xfrm>
              <a:off x="3139479" y="1672349"/>
              <a:ext cx="768159" cy="369332"/>
            </a:xfrm>
            <a:prstGeom prst="rect">
              <a:avLst/>
            </a:prstGeom>
            <a:noFill/>
          </p:spPr>
          <p:txBody>
            <a:bodyPr wrap="none" rtlCol="0">
              <a:spAutoFit/>
            </a:bodyPr>
            <a:lstStyle/>
            <a:p>
              <a:r>
                <a:rPr lang="it-IT" dirty="0"/>
                <a:t>600_1</a:t>
              </a:r>
            </a:p>
          </p:txBody>
        </p:sp>
      </p:grpSp>
      <p:grpSp>
        <p:nvGrpSpPr>
          <p:cNvPr id="9" name="Gruppo 8"/>
          <p:cNvGrpSpPr/>
          <p:nvPr/>
        </p:nvGrpSpPr>
        <p:grpSpPr>
          <a:xfrm>
            <a:off x="12836655" y="4044503"/>
            <a:ext cx="2806700" cy="1587500"/>
            <a:chOff x="2823960" y="4333870"/>
            <a:chExt cx="2806700" cy="1587500"/>
          </a:xfrm>
        </p:grpSpPr>
        <p:pic>
          <p:nvPicPr>
            <p:cNvPr id="10244" name="Picture 4" descr="C:\Users\Maria\Desktop\cusco2018_pcfisso\Cusco elaborazioni finale\cusco2018_elab\cusco2018\immagini radar cusco\Concha Immagini mappe\Radargrammi\600\LID10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3960" y="4333870"/>
              <a:ext cx="2806700" cy="1587500"/>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3056686" y="5530324"/>
              <a:ext cx="885179" cy="369332"/>
            </a:xfrm>
            <a:prstGeom prst="rect">
              <a:avLst/>
            </a:prstGeom>
            <a:noFill/>
          </p:spPr>
          <p:txBody>
            <a:bodyPr wrap="none" rtlCol="0">
              <a:spAutoFit/>
            </a:bodyPr>
            <a:lstStyle/>
            <a:p>
              <a:r>
                <a:rPr lang="it-IT" dirty="0"/>
                <a:t>600_16</a:t>
              </a:r>
            </a:p>
          </p:txBody>
        </p:sp>
      </p:grpSp>
      <p:pic>
        <p:nvPicPr>
          <p:cNvPr id="10245" name="Picture 5" descr="C:\Users\Maria\Desktop\cusco2018_pcfisso\Cusco elaborazioni finale\cusco2018_elab\cusco2018\immagini radar cusco\Concha Immagini mappe\Radargrammi\600\LID100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74381" y="323986"/>
            <a:ext cx="2724150" cy="1587500"/>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p:cNvSpPr txBox="1"/>
          <p:nvPr/>
        </p:nvSpPr>
        <p:spPr>
          <a:xfrm>
            <a:off x="16272552" y="1382982"/>
            <a:ext cx="885179" cy="369332"/>
          </a:xfrm>
          <a:prstGeom prst="rect">
            <a:avLst/>
          </a:prstGeom>
          <a:noFill/>
        </p:spPr>
        <p:txBody>
          <a:bodyPr wrap="none" rtlCol="0">
            <a:spAutoFit/>
          </a:bodyPr>
          <a:lstStyle/>
          <a:p>
            <a:r>
              <a:rPr lang="it-IT" dirty="0"/>
              <a:t>600_26</a:t>
            </a:r>
          </a:p>
        </p:txBody>
      </p:sp>
      <p:sp>
        <p:nvSpPr>
          <p:cNvPr id="20" name="CasellaDiTesto 19"/>
          <p:cNvSpPr txBox="1"/>
          <p:nvPr/>
        </p:nvSpPr>
        <p:spPr>
          <a:xfrm>
            <a:off x="-63525" y="10570"/>
            <a:ext cx="3809914"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2400" b="1" dirty="0" smtClean="0"/>
              <a:t>CASA CONCHA</a:t>
            </a:r>
            <a:endParaRPr lang="it-IT" sz="2400" b="1" dirty="0"/>
          </a:p>
        </p:txBody>
      </p:sp>
      <p:pic>
        <p:nvPicPr>
          <p:cNvPr id="21" name="Picture 6" descr="C:\Users\Maria\Desktop\cusco2018_pcfisso\Cusco elaborazioni finale\CNR\Casa concha\jpg\casaconcha600video38.jpg"/>
          <p:cNvPicPr>
            <a:picLocks noChangeAspect="1" noChangeArrowheads="1"/>
          </p:cNvPicPr>
          <p:nvPr/>
        </p:nvPicPr>
        <p:blipFill rotWithShape="1">
          <a:blip r:embed="rId6">
            <a:extLst>
              <a:ext uri="{28A0092B-C50C-407E-A947-70E740481C1C}">
                <a14:useLocalDpi xmlns:a14="http://schemas.microsoft.com/office/drawing/2010/main" val="0"/>
              </a:ext>
            </a:extLst>
          </a:blip>
          <a:srcRect l="39794" t="4484" r="30103"/>
          <a:stretch/>
        </p:blipFill>
        <p:spPr bwMode="auto">
          <a:xfrm flipV="1">
            <a:off x="6111129" y="988968"/>
            <a:ext cx="2682639" cy="3901307"/>
          </a:xfrm>
          <a:prstGeom prst="rect">
            <a:avLst/>
          </a:prstGeom>
          <a:noFill/>
          <a:extLst>
            <a:ext uri="{909E8E84-426E-40DD-AFC4-6F175D3DCCD1}">
              <a14:hiddenFill xmlns:a14="http://schemas.microsoft.com/office/drawing/2010/main">
                <a:solidFill>
                  <a:srgbClr val="FFFFFF"/>
                </a:solidFill>
              </a14:hiddenFill>
            </a:ext>
          </a:extLst>
        </p:spPr>
      </p:pic>
      <p:sp>
        <p:nvSpPr>
          <p:cNvPr id="22" name="CasellaDiTesto 21"/>
          <p:cNvSpPr txBox="1"/>
          <p:nvPr/>
        </p:nvSpPr>
        <p:spPr>
          <a:xfrm>
            <a:off x="3132368" y="480658"/>
            <a:ext cx="1728358" cy="369332"/>
          </a:xfrm>
          <a:prstGeom prst="rect">
            <a:avLst/>
          </a:prstGeom>
          <a:noFill/>
        </p:spPr>
        <p:txBody>
          <a:bodyPr wrap="none" rtlCol="0">
            <a:spAutoFit/>
          </a:bodyPr>
          <a:lstStyle/>
          <a:p>
            <a:r>
              <a:rPr lang="it-IT" dirty="0"/>
              <a:t>GPR 600_ 0,6 m </a:t>
            </a:r>
          </a:p>
        </p:txBody>
      </p:sp>
      <p:pic>
        <p:nvPicPr>
          <p:cNvPr id="23" name="Picture 2" descr="C:\Users\Maria\Desktop\cusco2018_pcfisso\Cusco elaborazioni finale\CNR\Casa concha\jpg\casaconcha600video11.jpg"/>
          <p:cNvPicPr>
            <a:picLocks noChangeAspect="1" noChangeArrowheads="1"/>
          </p:cNvPicPr>
          <p:nvPr/>
        </p:nvPicPr>
        <p:blipFill rotWithShape="1">
          <a:blip r:embed="rId7">
            <a:extLst>
              <a:ext uri="{28A0092B-C50C-407E-A947-70E740481C1C}">
                <a14:useLocalDpi xmlns:a14="http://schemas.microsoft.com/office/drawing/2010/main" val="0"/>
              </a:ext>
            </a:extLst>
          </a:blip>
          <a:srcRect l="40157" t="3370" r="29921"/>
          <a:stretch/>
        </p:blipFill>
        <p:spPr bwMode="auto">
          <a:xfrm flipV="1">
            <a:off x="3031522" y="1199309"/>
            <a:ext cx="2635769" cy="3901307"/>
          </a:xfrm>
          <a:prstGeom prst="rect">
            <a:avLst/>
          </a:prstGeom>
          <a:noFill/>
        </p:spPr>
      </p:pic>
      <p:sp>
        <p:nvSpPr>
          <p:cNvPr id="24" name="CasellaDiTesto 23"/>
          <p:cNvSpPr txBox="1"/>
          <p:nvPr/>
        </p:nvSpPr>
        <p:spPr>
          <a:xfrm>
            <a:off x="3261771" y="918411"/>
            <a:ext cx="1728358" cy="369332"/>
          </a:xfrm>
          <a:prstGeom prst="rect">
            <a:avLst/>
          </a:prstGeom>
          <a:noFill/>
        </p:spPr>
        <p:txBody>
          <a:bodyPr wrap="none" rtlCol="0">
            <a:spAutoFit/>
          </a:bodyPr>
          <a:lstStyle/>
          <a:p>
            <a:r>
              <a:rPr lang="it-IT" dirty="0"/>
              <a:t>GPR 600_ 0,2 m </a:t>
            </a:r>
          </a:p>
        </p:txBody>
      </p:sp>
      <p:pic>
        <p:nvPicPr>
          <p:cNvPr id="25" name="Picture 12" descr="C:\Users\Maria\Desktop\cusco2018_pcfisso\Cusco elaborazioni finale\CNR\casaconcha200\jpg\casaconcha2006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783" t="3842" r="62903" b="6896"/>
          <a:stretch/>
        </p:blipFill>
        <p:spPr bwMode="auto">
          <a:xfrm flipV="1">
            <a:off x="9048189" y="950472"/>
            <a:ext cx="2498853" cy="3740927"/>
          </a:xfrm>
          <a:prstGeom prst="rect">
            <a:avLst/>
          </a:prstGeom>
          <a:noFill/>
          <a:extLst>
            <a:ext uri="{909E8E84-426E-40DD-AFC4-6F175D3DCCD1}">
              <a14:hiddenFill xmlns:a14="http://schemas.microsoft.com/office/drawing/2010/main">
                <a:solidFill>
                  <a:srgbClr val="FFFFFF"/>
                </a:solidFill>
              </a14:hiddenFill>
            </a:ext>
          </a:extLst>
        </p:spPr>
      </p:pic>
      <p:sp>
        <p:nvSpPr>
          <p:cNvPr id="26" name="CasellaDiTesto 25"/>
          <p:cNvSpPr txBox="1"/>
          <p:nvPr/>
        </p:nvSpPr>
        <p:spPr>
          <a:xfrm>
            <a:off x="9081212" y="598137"/>
            <a:ext cx="1553630" cy="369332"/>
          </a:xfrm>
          <a:prstGeom prst="rect">
            <a:avLst/>
          </a:prstGeom>
          <a:noFill/>
        </p:spPr>
        <p:txBody>
          <a:bodyPr wrap="none" rtlCol="0">
            <a:spAutoFit/>
          </a:bodyPr>
          <a:lstStyle/>
          <a:p>
            <a:r>
              <a:rPr lang="it-IT" dirty="0"/>
              <a:t>GPR 200_ 2 m </a:t>
            </a:r>
          </a:p>
        </p:txBody>
      </p:sp>
    </p:spTree>
    <p:extLst>
      <p:ext uri="{BB962C8B-B14F-4D97-AF65-F5344CB8AC3E}">
        <p14:creationId xmlns:p14="http://schemas.microsoft.com/office/powerpoint/2010/main" val="37755216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rot="16200000">
            <a:off x="-1122341" y="1751550"/>
            <a:ext cx="6488795" cy="4140282"/>
            <a:chOff x="3563888" y="3501008"/>
            <a:chExt cx="4064410" cy="2736303"/>
          </a:xfrm>
        </p:grpSpPr>
        <p:sp>
          <p:nvSpPr>
            <p:cNvPr id="5" name="Rettangolo 4"/>
            <p:cNvSpPr/>
            <p:nvPr/>
          </p:nvSpPr>
          <p:spPr>
            <a:xfrm>
              <a:off x="3563888" y="3501008"/>
              <a:ext cx="4064410" cy="27363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5184566" y="5641550"/>
              <a:ext cx="823054" cy="5839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Esagono 6"/>
            <p:cNvSpPr/>
            <p:nvPr/>
          </p:nvSpPr>
          <p:spPr>
            <a:xfrm>
              <a:off x="5130779" y="4446627"/>
              <a:ext cx="731603" cy="57767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 name="Gruppo 9"/>
          <p:cNvGrpSpPr/>
          <p:nvPr/>
        </p:nvGrpSpPr>
        <p:grpSpPr>
          <a:xfrm>
            <a:off x="5022699" y="2792102"/>
            <a:ext cx="2806700" cy="1587500"/>
            <a:chOff x="2640665" y="2521030"/>
            <a:chExt cx="2806700" cy="1587500"/>
          </a:xfrm>
        </p:grpSpPr>
        <p:pic>
          <p:nvPicPr>
            <p:cNvPr id="10243" name="Picture 3" descr="C:\Users\Maria\Desktop\cusco2018_pcfisso\Cusco elaborazioni finale\cusco2018_elab\cusco2018\immagini radar cusco\Concha Immagini mappe\Radargrammi\600\LID10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0665" y="2521030"/>
              <a:ext cx="2806700" cy="158750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2831929" y="3739198"/>
              <a:ext cx="885179" cy="369332"/>
            </a:xfrm>
            <a:prstGeom prst="rect">
              <a:avLst/>
            </a:prstGeom>
            <a:noFill/>
          </p:spPr>
          <p:txBody>
            <a:bodyPr wrap="none" rtlCol="0">
              <a:spAutoFit/>
            </a:bodyPr>
            <a:lstStyle/>
            <a:p>
              <a:r>
                <a:rPr lang="it-IT" dirty="0"/>
                <a:t>600_15</a:t>
              </a:r>
            </a:p>
          </p:txBody>
        </p:sp>
      </p:grpSp>
      <p:grpSp>
        <p:nvGrpSpPr>
          <p:cNvPr id="12" name="Gruppo 11"/>
          <p:cNvGrpSpPr/>
          <p:nvPr/>
        </p:nvGrpSpPr>
        <p:grpSpPr>
          <a:xfrm>
            <a:off x="4997940" y="865688"/>
            <a:ext cx="2803525" cy="1587500"/>
            <a:chOff x="2915816" y="594616"/>
            <a:chExt cx="2803525" cy="1587500"/>
          </a:xfrm>
        </p:grpSpPr>
        <p:pic>
          <p:nvPicPr>
            <p:cNvPr id="10242" name="Picture 2" descr="C:\Users\Maria\Desktop\cusco2018_pcfisso\Cusco elaborazioni finale\cusco2018_elab\cusco2018\immagini radar cusco\Concha Immagini mappe\Radargrammi\600\LID1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594616"/>
              <a:ext cx="2803525" cy="1587500"/>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p:cNvSpPr txBox="1"/>
            <p:nvPr/>
          </p:nvSpPr>
          <p:spPr>
            <a:xfrm>
              <a:off x="3139479" y="1672349"/>
              <a:ext cx="768159" cy="369332"/>
            </a:xfrm>
            <a:prstGeom prst="rect">
              <a:avLst/>
            </a:prstGeom>
            <a:noFill/>
          </p:spPr>
          <p:txBody>
            <a:bodyPr wrap="none" rtlCol="0">
              <a:spAutoFit/>
            </a:bodyPr>
            <a:lstStyle/>
            <a:p>
              <a:r>
                <a:rPr lang="it-IT" dirty="0"/>
                <a:t>600_1</a:t>
              </a:r>
            </a:p>
          </p:txBody>
        </p:sp>
      </p:grpSp>
      <p:grpSp>
        <p:nvGrpSpPr>
          <p:cNvPr id="9" name="Gruppo 8"/>
          <p:cNvGrpSpPr/>
          <p:nvPr/>
        </p:nvGrpSpPr>
        <p:grpSpPr>
          <a:xfrm>
            <a:off x="5072581" y="4604942"/>
            <a:ext cx="2806700" cy="1587500"/>
            <a:chOff x="2823960" y="4333870"/>
            <a:chExt cx="2806700" cy="1587500"/>
          </a:xfrm>
        </p:grpSpPr>
        <p:pic>
          <p:nvPicPr>
            <p:cNvPr id="10244" name="Picture 4" descr="C:\Users\Maria\Desktop\cusco2018_pcfisso\Cusco elaborazioni finale\cusco2018_elab\cusco2018\immagini radar cusco\Concha Immagini mappe\Radargrammi\600\LID10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3960" y="4333870"/>
              <a:ext cx="2806700" cy="1587500"/>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3056686" y="5530324"/>
              <a:ext cx="885179" cy="369332"/>
            </a:xfrm>
            <a:prstGeom prst="rect">
              <a:avLst/>
            </a:prstGeom>
            <a:noFill/>
          </p:spPr>
          <p:txBody>
            <a:bodyPr wrap="none" rtlCol="0">
              <a:spAutoFit/>
            </a:bodyPr>
            <a:lstStyle/>
            <a:p>
              <a:r>
                <a:rPr lang="it-IT" dirty="0"/>
                <a:t>600_16</a:t>
              </a:r>
            </a:p>
          </p:txBody>
        </p:sp>
      </p:grpSp>
      <p:pic>
        <p:nvPicPr>
          <p:cNvPr id="10245" name="Picture 5" descr="C:\Users\Maria\Desktop\cusco2018_pcfisso\Cusco elaborazioni finale\cusco2018_elab\cusco2018\immagini radar cusco\Concha Immagini mappe\Radargrammi\600\LID100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0307" y="884425"/>
            <a:ext cx="2724150" cy="1587500"/>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p:cNvSpPr txBox="1"/>
          <p:nvPr/>
        </p:nvSpPr>
        <p:spPr>
          <a:xfrm>
            <a:off x="8508478" y="1943421"/>
            <a:ext cx="885179" cy="369332"/>
          </a:xfrm>
          <a:prstGeom prst="rect">
            <a:avLst/>
          </a:prstGeom>
          <a:noFill/>
        </p:spPr>
        <p:txBody>
          <a:bodyPr wrap="none" rtlCol="0">
            <a:spAutoFit/>
          </a:bodyPr>
          <a:lstStyle/>
          <a:p>
            <a:r>
              <a:rPr lang="it-IT" dirty="0"/>
              <a:t>600_26</a:t>
            </a:r>
          </a:p>
        </p:txBody>
      </p:sp>
      <p:sp>
        <p:nvSpPr>
          <p:cNvPr id="20" name="CasellaDiTesto 19"/>
          <p:cNvSpPr txBox="1"/>
          <p:nvPr/>
        </p:nvSpPr>
        <p:spPr>
          <a:xfrm>
            <a:off x="-63525" y="10570"/>
            <a:ext cx="3809914"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2400" b="1" dirty="0" smtClean="0"/>
              <a:t>CASA CONCHA</a:t>
            </a:r>
            <a:endParaRPr lang="it-IT" sz="2400" b="1" dirty="0"/>
          </a:p>
        </p:txBody>
      </p:sp>
      <p:pic>
        <p:nvPicPr>
          <p:cNvPr id="21" name="Picture 6" descr="C:\Users\Maria\Desktop\cusco2018_pcfisso\Cusco elaborazioni finale\CNR\Casa concha\jpg\casaconcha600video38.jpg"/>
          <p:cNvPicPr>
            <a:picLocks noChangeAspect="1" noChangeArrowheads="1"/>
          </p:cNvPicPr>
          <p:nvPr/>
        </p:nvPicPr>
        <p:blipFill rotWithShape="1">
          <a:blip r:embed="rId6">
            <a:extLst>
              <a:ext uri="{28A0092B-C50C-407E-A947-70E740481C1C}">
                <a14:useLocalDpi xmlns:a14="http://schemas.microsoft.com/office/drawing/2010/main" val="0"/>
              </a:ext>
            </a:extLst>
          </a:blip>
          <a:srcRect l="39794" t="4484" r="30103"/>
          <a:stretch/>
        </p:blipFill>
        <p:spPr bwMode="auto">
          <a:xfrm flipV="1">
            <a:off x="-63525" y="577293"/>
            <a:ext cx="4318776" cy="6280707"/>
          </a:xfrm>
          <a:prstGeom prst="rect">
            <a:avLst/>
          </a:prstGeom>
          <a:noFill/>
          <a:extLst>
            <a:ext uri="{909E8E84-426E-40DD-AFC4-6F175D3DCCD1}">
              <a14:hiddenFill xmlns:a14="http://schemas.microsoft.com/office/drawing/2010/main">
                <a:solidFill>
                  <a:srgbClr val="FFFFFF"/>
                </a:solidFill>
              </a14:hiddenFill>
            </a:ext>
          </a:extLst>
        </p:spPr>
      </p:pic>
      <p:sp>
        <p:nvSpPr>
          <p:cNvPr id="29" name="Rettangolo 28"/>
          <p:cNvSpPr/>
          <p:nvPr/>
        </p:nvSpPr>
        <p:spPr>
          <a:xfrm rot="16200000">
            <a:off x="3054383" y="3374010"/>
            <a:ext cx="1313999" cy="8836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Esagono 30"/>
          <p:cNvSpPr/>
          <p:nvPr/>
        </p:nvSpPr>
        <p:spPr>
          <a:xfrm rot="16200000">
            <a:off x="1352553" y="3400503"/>
            <a:ext cx="1437186" cy="953839"/>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405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704090" y="5896794"/>
            <a:ext cx="6118336" cy="615553"/>
          </a:xfrm>
          <a:prstGeom prst="rect">
            <a:avLst/>
          </a:prstGeom>
          <a:noFill/>
        </p:spPr>
        <p:txBody>
          <a:bodyPr wrap="square" rtlCol="0">
            <a:spAutoFit/>
          </a:bodyPr>
          <a:lstStyle/>
          <a:p>
            <a:r>
              <a:rPr lang="it-IT" sz="3400" dirty="0" smtClean="0"/>
              <a:t>Thanks for your attention</a:t>
            </a:r>
            <a:endParaRPr lang="it-IT" sz="3400" dirty="0"/>
          </a:p>
        </p:txBody>
      </p:sp>
      <p:pic>
        <p:nvPicPr>
          <p:cNvPr id="4098" name="Picture 2" descr="Plaza de Armas de Cusco - Viajar a Pe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930" y="586410"/>
            <a:ext cx="9293087" cy="520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675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91130" y="847762"/>
            <a:ext cx="5364480" cy="2308324"/>
          </a:xfrm>
          <a:prstGeom prst="rect">
            <a:avLst/>
          </a:prstGeom>
          <a:noFill/>
        </p:spPr>
        <p:txBody>
          <a:bodyPr wrap="square" rtlCol="0">
            <a:spAutoFit/>
          </a:bodyPr>
          <a:lstStyle/>
          <a:p>
            <a:r>
              <a:rPr lang="en-US" altLang="en-US" sz="2100" dirty="0">
                <a:solidFill>
                  <a:srgbClr val="222222"/>
                </a:solidFill>
              </a:rPr>
              <a:t>Urban archeology represents a </a:t>
            </a:r>
            <a:r>
              <a:rPr lang="en-US" altLang="en-US" sz="2100" dirty="0" smtClean="0">
                <a:solidFill>
                  <a:srgbClr val="222222"/>
                </a:solidFill>
              </a:rPr>
              <a:t>fundamental </a:t>
            </a:r>
            <a:r>
              <a:rPr lang="en-US" altLang="en-US" sz="2100" dirty="0">
                <a:solidFill>
                  <a:srgbClr val="222222"/>
                </a:solidFill>
              </a:rPr>
              <a:t>tool for the study of cities in their formal and functional evolution and the sustainable management of </a:t>
            </a:r>
            <a:r>
              <a:rPr lang="en-US" altLang="en-US" sz="2100" dirty="0" smtClean="0">
                <a:solidFill>
                  <a:srgbClr val="222222"/>
                </a:solidFill>
              </a:rPr>
              <a:t>urban </a:t>
            </a:r>
            <a:r>
              <a:rPr lang="en-US" altLang="en-US" sz="2100" dirty="0">
                <a:solidFill>
                  <a:srgbClr val="222222"/>
                </a:solidFill>
              </a:rPr>
              <a:t>development that also includes the protection and improvement of cultural </a:t>
            </a:r>
            <a:r>
              <a:rPr lang="en-US" altLang="en-US" sz="2100" dirty="0" smtClean="0">
                <a:solidFill>
                  <a:srgbClr val="222222"/>
                </a:solidFill>
              </a:rPr>
              <a:t>heritage.</a:t>
            </a:r>
            <a:endParaRPr lang="it-IT" sz="2100" dirty="0" smtClean="0"/>
          </a:p>
          <a:p>
            <a:endParaRPr lang="it-IT"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7223" y="1158240"/>
            <a:ext cx="5288160" cy="3503406"/>
          </a:xfrm>
          <a:prstGeom prst="rect">
            <a:avLst/>
          </a:prstGeom>
        </p:spPr>
      </p:pic>
      <p:sp>
        <p:nvSpPr>
          <p:cNvPr id="5" name="CasellaDiTesto 4"/>
          <p:cNvSpPr txBox="1"/>
          <p:nvPr/>
        </p:nvSpPr>
        <p:spPr>
          <a:xfrm>
            <a:off x="0" y="84476"/>
            <a:ext cx="12192000" cy="492443"/>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sz="2600" b="1" dirty="0" smtClean="0"/>
              <a:t>Urban </a:t>
            </a:r>
            <a:r>
              <a:rPr lang="en-GB" sz="2600" b="1" dirty="0" err="1" smtClean="0"/>
              <a:t>Archeology</a:t>
            </a:r>
            <a:endParaRPr lang="it-IT" sz="2600" dirty="0" smtClean="0"/>
          </a:p>
        </p:txBody>
      </p:sp>
      <p:sp>
        <p:nvSpPr>
          <p:cNvPr id="3" name="Rectangle 2"/>
          <p:cNvSpPr>
            <a:spLocks noChangeArrowheads="1"/>
          </p:cNvSpPr>
          <p:nvPr/>
        </p:nvSpPr>
        <p:spPr bwMode="auto">
          <a:xfrm>
            <a:off x="152400" y="332264"/>
            <a:ext cx="22442"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3"/>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00938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48938" y="1245326"/>
            <a:ext cx="10371908" cy="738664"/>
          </a:xfrm>
          <a:prstGeom prst="rect">
            <a:avLst/>
          </a:prstGeom>
          <a:noFill/>
        </p:spPr>
        <p:txBody>
          <a:bodyPr wrap="square" rtlCol="0">
            <a:spAutoFit/>
          </a:bodyPr>
          <a:lstStyle/>
          <a:p>
            <a:pPr lvl="0" eaLnBrk="0" fontAlgn="base" hangingPunct="0">
              <a:spcBef>
                <a:spcPct val="0"/>
              </a:spcBef>
              <a:spcAft>
                <a:spcPct val="0"/>
              </a:spcAft>
            </a:pPr>
            <a:r>
              <a:rPr lang="en-US" altLang="en-US" sz="2100" dirty="0">
                <a:solidFill>
                  <a:srgbClr val="222222"/>
                </a:solidFill>
              </a:rPr>
              <a:t>An important part of this cultural heritage is conserved underground, which in cities like Cusco constitutes a treasure waiting to be detected and revealed.</a:t>
            </a:r>
            <a:r>
              <a:rPr lang="en-US" altLang="en-US" sz="2100" dirty="0"/>
              <a:t> </a:t>
            </a:r>
          </a:p>
        </p:txBody>
      </p:sp>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437" t="1713" r="17242" b="4633"/>
          <a:stretch/>
        </p:blipFill>
        <p:spPr>
          <a:xfrm>
            <a:off x="5355971" y="2421603"/>
            <a:ext cx="5764875" cy="2924175"/>
          </a:xfrm>
          <a:prstGeom prst="rect">
            <a:avLst/>
          </a:prstGeom>
        </p:spPr>
      </p:pic>
      <p:sp>
        <p:nvSpPr>
          <p:cNvPr id="5" name="CasellaDiTesto 4"/>
          <p:cNvSpPr txBox="1"/>
          <p:nvPr/>
        </p:nvSpPr>
        <p:spPr>
          <a:xfrm>
            <a:off x="0" y="24841"/>
            <a:ext cx="12192000" cy="492443"/>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sz="2600" b="1" dirty="0"/>
              <a:t>Urban </a:t>
            </a:r>
            <a:r>
              <a:rPr lang="en-GB" sz="2600" b="1" dirty="0" err="1"/>
              <a:t>Archeology</a:t>
            </a:r>
            <a:endParaRPr lang="it-IT" sz="2600"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96" y="2421602"/>
            <a:ext cx="3905250" cy="2924175"/>
          </a:xfrm>
          <a:prstGeom prst="rect">
            <a:avLst/>
          </a:prstGeom>
        </p:spPr>
      </p:pic>
    </p:spTree>
    <p:extLst>
      <p:ext uri="{BB962C8B-B14F-4D97-AF65-F5344CB8AC3E}">
        <p14:creationId xmlns:p14="http://schemas.microsoft.com/office/powerpoint/2010/main" val="28940399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87679" y="949234"/>
            <a:ext cx="11216641" cy="1061829"/>
          </a:xfrm>
          <a:prstGeom prst="rect">
            <a:avLst/>
          </a:prstGeom>
          <a:noFill/>
        </p:spPr>
        <p:txBody>
          <a:bodyPr wrap="square" rtlCol="0">
            <a:spAutoFit/>
          </a:bodyPr>
          <a:lstStyle/>
          <a:p>
            <a:pPr lvl="0" eaLnBrk="0" fontAlgn="base" hangingPunct="0">
              <a:spcBef>
                <a:spcPct val="0"/>
              </a:spcBef>
              <a:spcAft>
                <a:spcPct val="0"/>
              </a:spcAft>
            </a:pPr>
            <a:r>
              <a:rPr lang="en-US" altLang="en-US" sz="2100" dirty="0">
                <a:solidFill>
                  <a:srgbClr val="222222"/>
                </a:solidFill>
              </a:rPr>
              <a:t>This is particularly observed when the needs of modernity make it necessary to continuously improve technological networks and infrastructures, part of which are underground, interfering and sometimes damaging vestiges of the ancient past.</a:t>
            </a:r>
            <a:r>
              <a:rPr lang="en-US" altLang="en-US" sz="2100" dirty="0"/>
              <a:t> </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715" y="2541674"/>
            <a:ext cx="5483504" cy="3546743"/>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025" y="2557614"/>
            <a:ext cx="5539295" cy="3514862"/>
          </a:xfrm>
          <a:prstGeom prst="rect">
            <a:avLst/>
          </a:prstGeom>
        </p:spPr>
      </p:pic>
      <p:sp>
        <p:nvSpPr>
          <p:cNvPr id="8" name="CasellaDiTesto 7"/>
          <p:cNvSpPr txBox="1"/>
          <p:nvPr/>
        </p:nvSpPr>
        <p:spPr>
          <a:xfrm>
            <a:off x="0" y="24841"/>
            <a:ext cx="12192000" cy="89255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sz="2600" b="1" dirty="0"/>
              <a:t>Urban </a:t>
            </a:r>
            <a:r>
              <a:rPr lang="en-GB" sz="2600" b="1" dirty="0" err="1"/>
              <a:t>Archeology</a:t>
            </a:r>
            <a:endParaRPr lang="it-IT" sz="2600" dirty="0"/>
          </a:p>
          <a:p>
            <a:pPr algn="ctr"/>
            <a:r>
              <a:rPr lang="en-GB" sz="2600" b="1" dirty="0" smtClean="0"/>
              <a:t>in Cusco</a:t>
            </a:r>
            <a:endParaRPr lang="it-IT" sz="2600" dirty="0" smtClean="0"/>
          </a:p>
        </p:txBody>
      </p:sp>
    </p:spTree>
    <p:extLst>
      <p:ext uri="{BB962C8B-B14F-4D97-AF65-F5344CB8AC3E}">
        <p14:creationId xmlns:p14="http://schemas.microsoft.com/office/powerpoint/2010/main" val="12570240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24841"/>
            <a:ext cx="12192000" cy="492443"/>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sz="2600" b="1" dirty="0" smtClean="0"/>
              <a:t>Methodological approach</a:t>
            </a:r>
            <a:endParaRPr lang="it-IT" sz="2600" dirty="0" smtClean="0"/>
          </a:p>
        </p:txBody>
      </p:sp>
      <p:pic>
        <p:nvPicPr>
          <p:cNvPr id="5" name="Immagine 4"/>
          <p:cNvPicPr>
            <a:picLocks noChangeAspect="1"/>
          </p:cNvPicPr>
          <p:nvPr/>
        </p:nvPicPr>
        <p:blipFill>
          <a:blip r:embed="rId2"/>
          <a:stretch>
            <a:fillRect/>
          </a:stretch>
        </p:blipFill>
        <p:spPr>
          <a:xfrm>
            <a:off x="9451539" y="5200199"/>
            <a:ext cx="2473234" cy="1399381"/>
          </a:xfrm>
          <a:prstGeom prst="rect">
            <a:avLst/>
          </a:prstGeom>
          <a:ln>
            <a:solidFill>
              <a:srgbClr val="00B050"/>
            </a:solidFill>
          </a:ln>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114" y="703253"/>
            <a:ext cx="1433564" cy="2157514"/>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114" y="3376672"/>
            <a:ext cx="2113280" cy="1889144"/>
          </a:xfrm>
          <a:prstGeom prst="rect">
            <a:avLst/>
          </a:prstGeom>
        </p:spPr>
      </p:pic>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2880" y="3327712"/>
            <a:ext cx="2086358" cy="1323861"/>
          </a:xfrm>
          <a:prstGeom prst="rect">
            <a:avLst/>
          </a:prstGeom>
        </p:spPr>
      </p:pic>
      <p:cxnSp>
        <p:nvCxnSpPr>
          <p:cNvPr id="12" name="Connettore 4 11"/>
          <p:cNvCxnSpPr/>
          <p:nvPr/>
        </p:nvCxnSpPr>
        <p:spPr>
          <a:xfrm rot="16200000" flipH="1">
            <a:off x="5669320" y="3120684"/>
            <a:ext cx="1934916" cy="11517328"/>
          </a:xfrm>
          <a:prstGeom prst="bentConnector3">
            <a:avLst>
              <a:gd name="adj1" fmla="val 111814"/>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Immagine 12"/>
          <p:cNvPicPr>
            <a:picLocks noChangeAspect="1"/>
          </p:cNvPicPr>
          <p:nvPr/>
        </p:nvPicPr>
        <p:blipFill rotWithShape="1">
          <a:blip r:embed="rId6"/>
          <a:srcRect r="23940"/>
          <a:stretch/>
        </p:blipFill>
        <p:spPr>
          <a:xfrm>
            <a:off x="6797691" y="1051527"/>
            <a:ext cx="2245702" cy="1519618"/>
          </a:xfrm>
          <a:prstGeom prst="rect">
            <a:avLst/>
          </a:prstGeom>
        </p:spPr>
      </p:pic>
      <p:pic>
        <p:nvPicPr>
          <p:cNvPr id="14" name="Immagin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5649" y="923622"/>
            <a:ext cx="2781825" cy="1771095"/>
          </a:xfrm>
          <a:prstGeom prst="rect">
            <a:avLst/>
          </a:prstGeom>
        </p:spPr>
      </p:pic>
      <p:pic>
        <p:nvPicPr>
          <p:cNvPr id="16" name="Immagin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13809" y="3101055"/>
            <a:ext cx="2891048" cy="2164761"/>
          </a:xfrm>
          <a:prstGeom prst="rect">
            <a:avLst/>
          </a:prstGeom>
        </p:spPr>
      </p:pic>
      <p:sp>
        <p:nvSpPr>
          <p:cNvPr id="17" name="CasellaDiTesto 16"/>
          <p:cNvSpPr txBox="1"/>
          <p:nvPr/>
        </p:nvSpPr>
        <p:spPr>
          <a:xfrm>
            <a:off x="840687" y="2860767"/>
            <a:ext cx="888898" cy="292388"/>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it-IT" sz="1300" dirty="0" smtClean="0"/>
              <a:t>Chronicles</a:t>
            </a:r>
            <a:endParaRPr lang="it-IT" sz="1300" dirty="0"/>
          </a:p>
        </p:txBody>
      </p:sp>
      <p:sp>
        <p:nvSpPr>
          <p:cNvPr id="18" name="CasellaDiTesto 17"/>
          <p:cNvSpPr txBox="1"/>
          <p:nvPr/>
        </p:nvSpPr>
        <p:spPr>
          <a:xfrm>
            <a:off x="957435" y="5353112"/>
            <a:ext cx="1564852" cy="292388"/>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it-IT" sz="1300" dirty="0" smtClean="0"/>
              <a:t>Historical Document</a:t>
            </a:r>
            <a:endParaRPr lang="it-IT" sz="1300" dirty="0"/>
          </a:p>
        </p:txBody>
      </p:sp>
      <p:sp>
        <p:nvSpPr>
          <p:cNvPr id="19" name="CasellaDiTesto 18"/>
          <p:cNvSpPr txBox="1"/>
          <p:nvPr/>
        </p:nvSpPr>
        <p:spPr>
          <a:xfrm>
            <a:off x="3098222" y="2736303"/>
            <a:ext cx="1689950" cy="292388"/>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it-IT" sz="1300" dirty="0" smtClean="0"/>
              <a:t>Historical iconography</a:t>
            </a:r>
            <a:endParaRPr lang="it-IT" sz="1300" dirty="0"/>
          </a:p>
        </p:txBody>
      </p:sp>
      <p:sp>
        <p:nvSpPr>
          <p:cNvPr id="20" name="CasellaDiTesto 19"/>
          <p:cNvSpPr txBox="1"/>
          <p:nvPr/>
        </p:nvSpPr>
        <p:spPr>
          <a:xfrm>
            <a:off x="3276382" y="5265817"/>
            <a:ext cx="1686552" cy="292388"/>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it-IT" sz="1300" dirty="0" smtClean="0"/>
              <a:t>Historical Cartography</a:t>
            </a:r>
            <a:endParaRPr lang="it-IT" sz="1300" dirty="0"/>
          </a:p>
        </p:txBody>
      </p:sp>
      <p:cxnSp>
        <p:nvCxnSpPr>
          <p:cNvPr id="22" name="Connettore 4 21"/>
          <p:cNvCxnSpPr>
            <a:stCxn id="7" idx="1"/>
            <a:endCxn id="8" idx="1"/>
          </p:cNvCxnSpPr>
          <p:nvPr/>
        </p:nvCxnSpPr>
        <p:spPr>
          <a:xfrm rot="10800000" flipV="1">
            <a:off x="878114" y="1782010"/>
            <a:ext cx="12700" cy="2539234"/>
          </a:xfrm>
          <a:prstGeom prst="bentConnector3">
            <a:avLst>
              <a:gd name="adj1" fmla="val 1800000"/>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24" name="Connettore 2 23"/>
          <p:cNvCxnSpPr/>
          <p:nvPr/>
        </p:nvCxnSpPr>
        <p:spPr>
          <a:xfrm>
            <a:off x="2725172" y="4355376"/>
            <a:ext cx="966023" cy="19287"/>
          </a:xfrm>
          <a:prstGeom prst="straightConnector1">
            <a:avLst/>
          </a:prstGeom>
          <a:ln w="57150">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6" name="Connettore 2 25"/>
          <p:cNvCxnSpPr/>
          <p:nvPr/>
        </p:nvCxnSpPr>
        <p:spPr>
          <a:xfrm>
            <a:off x="5281659" y="2464251"/>
            <a:ext cx="0" cy="999971"/>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27" name="Rettangolo arrotondato 26"/>
          <p:cNvSpPr/>
          <p:nvPr/>
        </p:nvSpPr>
        <p:spPr>
          <a:xfrm>
            <a:off x="242299" y="665142"/>
            <a:ext cx="6289130" cy="51912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1" name="Immagine 30"/>
          <p:cNvPicPr>
            <a:picLocks noChangeAspect="1"/>
          </p:cNvPicPr>
          <p:nvPr/>
        </p:nvPicPr>
        <p:blipFill rotWithShape="1">
          <a:blip r:embed="rId9" cstate="print">
            <a:extLst>
              <a:ext uri="{28A0092B-C50C-407E-A947-70E740481C1C}">
                <a14:useLocalDpi xmlns:a14="http://schemas.microsoft.com/office/drawing/2010/main" val="0"/>
              </a:ext>
            </a:extLst>
          </a:blip>
          <a:srcRect l="34537" t="18006" b="24872"/>
          <a:stretch/>
        </p:blipFill>
        <p:spPr>
          <a:xfrm>
            <a:off x="9745624" y="1111865"/>
            <a:ext cx="2350582" cy="1281921"/>
          </a:xfrm>
          <a:prstGeom prst="rect">
            <a:avLst/>
          </a:prstGeom>
        </p:spPr>
      </p:pic>
      <p:cxnSp>
        <p:nvCxnSpPr>
          <p:cNvPr id="34" name="Connettore 2 33"/>
          <p:cNvCxnSpPr/>
          <p:nvPr/>
        </p:nvCxnSpPr>
        <p:spPr>
          <a:xfrm>
            <a:off x="8067184" y="2359749"/>
            <a:ext cx="0" cy="999971"/>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35" name="Connettore 2 34"/>
          <p:cNvCxnSpPr/>
          <p:nvPr/>
        </p:nvCxnSpPr>
        <p:spPr>
          <a:xfrm flipH="1">
            <a:off x="9043393" y="1814614"/>
            <a:ext cx="972314" cy="6439"/>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37" name="CasellaDiTesto 36"/>
          <p:cNvSpPr txBox="1"/>
          <p:nvPr/>
        </p:nvSpPr>
        <p:spPr>
          <a:xfrm>
            <a:off x="6741445" y="711065"/>
            <a:ext cx="949491" cy="292388"/>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it-IT" sz="1300" dirty="0"/>
              <a:t>G</a:t>
            </a:r>
            <a:r>
              <a:rPr lang="it-IT" sz="1300" dirty="0" smtClean="0"/>
              <a:t>eophysics</a:t>
            </a:r>
            <a:endParaRPr lang="it-IT" sz="1300" dirty="0"/>
          </a:p>
        </p:txBody>
      </p:sp>
      <p:sp>
        <p:nvSpPr>
          <p:cNvPr id="38" name="CasellaDiTesto 37"/>
          <p:cNvSpPr txBox="1"/>
          <p:nvPr/>
        </p:nvSpPr>
        <p:spPr>
          <a:xfrm>
            <a:off x="6853844" y="4813088"/>
            <a:ext cx="964623" cy="292388"/>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it-IT" sz="1300" dirty="0" smtClean="0"/>
              <a:t>Arqueology</a:t>
            </a:r>
            <a:endParaRPr lang="it-IT" sz="1300" dirty="0"/>
          </a:p>
        </p:txBody>
      </p:sp>
      <p:sp>
        <p:nvSpPr>
          <p:cNvPr id="39" name="CasellaDiTesto 38"/>
          <p:cNvSpPr txBox="1"/>
          <p:nvPr/>
        </p:nvSpPr>
        <p:spPr>
          <a:xfrm>
            <a:off x="10423243" y="4651573"/>
            <a:ext cx="1138068" cy="292388"/>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it-IT" sz="1300" dirty="0" smtClean="0"/>
              <a:t>Interpretation</a:t>
            </a:r>
            <a:endParaRPr lang="it-IT" sz="1300" dirty="0"/>
          </a:p>
        </p:txBody>
      </p:sp>
      <p:cxnSp>
        <p:nvCxnSpPr>
          <p:cNvPr id="41" name="Connettore 4 40"/>
          <p:cNvCxnSpPr>
            <a:stCxn id="10" idx="3"/>
            <a:endCxn id="5" idx="1"/>
          </p:cNvCxnSpPr>
          <p:nvPr/>
        </p:nvCxnSpPr>
        <p:spPr>
          <a:xfrm>
            <a:off x="8909238" y="3989643"/>
            <a:ext cx="542301" cy="191024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Freccia a destra 44"/>
          <p:cNvSpPr/>
          <p:nvPr/>
        </p:nvSpPr>
        <p:spPr>
          <a:xfrm>
            <a:off x="6436004" y="1782010"/>
            <a:ext cx="417840" cy="438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Freccia a destra 45"/>
          <p:cNvSpPr/>
          <p:nvPr/>
        </p:nvSpPr>
        <p:spPr>
          <a:xfrm>
            <a:off x="6425755" y="3825497"/>
            <a:ext cx="417840" cy="438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8" name="Connettore 2 47"/>
          <p:cNvCxnSpPr/>
          <p:nvPr/>
        </p:nvCxnSpPr>
        <p:spPr>
          <a:xfrm>
            <a:off x="6436004" y="5200199"/>
            <a:ext cx="3015535" cy="1004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6392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0" y="24841"/>
            <a:ext cx="12192000" cy="492443"/>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sz="2600" b="1" dirty="0"/>
              <a:t>Historical </a:t>
            </a:r>
            <a:r>
              <a:rPr lang="en-GB" sz="2600" b="1" dirty="0" smtClean="0"/>
              <a:t>urban growth: Republican Cusco</a:t>
            </a:r>
            <a:r>
              <a:rPr lang="it-IT" sz="2600" b="1" dirty="0" smtClean="0"/>
              <a:t> </a:t>
            </a:r>
            <a:endParaRPr lang="it-IT" sz="2600" b="1" dirty="0"/>
          </a:p>
        </p:txBody>
      </p:sp>
      <p:pic>
        <p:nvPicPr>
          <p:cNvPr id="7" name="Immagine 6"/>
          <p:cNvPicPr>
            <a:picLocks noChangeAspect="1"/>
          </p:cNvPicPr>
          <p:nvPr/>
        </p:nvPicPr>
        <p:blipFill>
          <a:blip r:embed="rId2"/>
          <a:stretch>
            <a:fillRect/>
          </a:stretch>
        </p:blipFill>
        <p:spPr>
          <a:xfrm>
            <a:off x="14144824" y="1861914"/>
            <a:ext cx="5166804" cy="3630733"/>
          </a:xfrm>
          <a:prstGeom prst="rect">
            <a:avLst/>
          </a:prstGeom>
        </p:spPr>
      </p:pic>
      <p:sp>
        <p:nvSpPr>
          <p:cNvPr id="3" name="CasellaDiTesto 2"/>
          <p:cNvSpPr txBox="1"/>
          <p:nvPr/>
        </p:nvSpPr>
        <p:spPr>
          <a:xfrm>
            <a:off x="7405954" y="964277"/>
            <a:ext cx="4380807" cy="2677656"/>
          </a:xfrm>
          <a:prstGeom prst="rect">
            <a:avLst/>
          </a:prstGeom>
          <a:noFill/>
        </p:spPr>
        <p:txBody>
          <a:bodyPr wrap="square" rtlCol="0">
            <a:spAutoFit/>
          </a:bodyPr>
          <a:lstStyle/>
          <a:p>
            <a:pPr marL="342900" lvl="0" indent="-342900">
              <a:buFont typeface="Wingdings" panose="05000000000000000000" pitchFamily="2" charset="2"/>
              <a:buChar char="Ø"/>
            </a:pPr>
            <a:r>
              <a:rPr lang="en-US" altLang="en-US" sz="2100" dirty="0">
                <a:solidFill>
                  <a:srgbClr val="222222"/>
                </a:solidFill>
              </a:rPr>
              <a:t>From 1940 it is appreciated an urban expansion in </a:t>
            </a:r>
            <a:r>
              <a:rPr lang="en-US" altLang="en-US" sz="2100" dirty="0" smtClean="0">
                <a:solidFill>
                  <a:srgbClr val="222222"/>
                </a:solidFill>
              </a:rPr>
              <a:t>Cusco.</a:t>
            </a:r>
          </a:p>
          <a:p>
            <a:pPr marL="342900" indent="-342900">
              <a:buFont typeface="Wingdings" panose="05000000000000000000" pitchFamily="2" charset="2"/>
              <a:buChar char="Ø"/>
            </a:pPr>
            <a:r>
              <a:rPr lang="en-US" altLang="en-US" sz="2100" dirty="0">
                <a:solidFill>
                  <a:srgbClr val="222222"/>
                </a:solidFill>
              </a:rPr>
              <a:t>Carrying out new road works, widening and paving </a:t>
            </a:r>
            <a:r>
              <a:rPr lang="en-US" altLang="en-US" sz="2100" dirty="0" smtClean="0">
                <a:solidFill>
                  <a:srgbClr val="222222"/>
                </a:solidFill>
              </a:rPr>
              <a:t>streets.</a:t>
            </a:r>
            <a:r>
              <a:rPr lang="en-US" altLang="en-US" sz="2100" dirty="0" smtClean="0"/>
              <a:t> </a:t>
            </a:r>
            <a:endParaRPr lang="en-US" altLang="en-US" sz="2100" dirty="0"/>
          </a:p>
          <a:p>
            <a:pPr marL="342900" indent="-342900">
              <a:buFont typeface="Wingdings" panose="05000000000000000000" pitchFamily="2" charset="2"/>
              <a:buChar char="Ø"/>
            </a:pPr>
            <a:r>
              <a:rPr lang="en-US" altLang="en-US" sz="2100" dirty="0">
                <a:solidFill>
                  <a:srgbClr val="222222"/>
                </a:solidFill>
              </a:rPr>
              <a:t>Sanitation works, canalization in some sections of the </a:t>
            </a:r>
            <a:r>
              <a:rPr lang="en-US" altLang="en-US" sz="2100" dirty="0" err="1">
                <a:solidFill>
                  <a:srgbClr val="222222"/>
                </a:solidFill>
              </a:rPr>
              <a:t>Huatanay</a:t>
            </a:r>
            <a:r>
              <a:rPr lang="en-US" altLang="en-US" sz="2100" dirty="0">
                <a:solidFill>
                  <a:srgbClr val="222222"/>
                </a:solidFill>
              </a:rPr>
              <a:t>, </a:t>
            </a:r>
            <a:r>
              <a:rPr lang="en-US" altLang="en-US" sz="2100" dirty="0" err="1">
                <a:solidFill>
                  <a:srgbClr val="222222"/>
                </a:solidFill>
              </a:rPr>
              <a:t>Shapy</a:t>
            </a:r>
            <a:r>
              <a:rPr lang="en-US" altLang="en-US" sz="2100" dirty="0">
                <a:solidFill>
                  <a:srgbClr val="222222"/>
                </a:solidFill>
              </a:rPr>
              <a:t> and </a:t>
            </a:r>
            <a:r>
              <a:rPr lang="en-US" altLang="en-US" sz="2100" dirty="0" err="1">
                <a:solidFill>
                  <a:srgbClr val="222222"/>
                </a:solidFill>
              </a:rPr>
              <a:t>Tullumayo</a:t>
            </a:r>
            <a:r>
              <a:rPr lang="en-US" altLang="en-US" sz="2100" dirty="0">
                <a:solidFill>
                  <a:srgbClr val="222222"/>
                </a:solidFill>
              </a:rPr>
              <a:t> rivers, Puente Rosario.</a:t>
            </a:r>
            <a:r>
              <a:rPr lang="en-US" altLang="en-US" sz="2100" dirty="0"/>
              <a:t> </a:t>
            </a:r>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4277"/>
            <a:ext cx="7093978" cy="5311832"/>
          </a:xfrm>
          <a:prstGeom prst="rect">
            <a:avLst/>
          </a:prstGeom>
        </p:spPr>
      </p:pic>
    </p:spTree>
    <p:extLst>
      <p:ext uri="{BB962C8B-B14F-4D97-AF65-F5344CB8AC3E}">
        <p14:creationId xmlns:p14="http://schemas.microsoft.com/office/powerpoint/2010/main" val="26706996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4507" y="4048082"/>
            <a:ext cx="4011458" cy="2256445"/>
          </a:xfrm>
          <a:prstGeom prst="rect">
            <a:avLst/>
          </a:prstGeom>
        </p:spPr>
      </p:pic>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l="54067" t="13433" r="10169" b="58548"/>
          <a:stretch/>
        </p:blipFill>
        <p:spPr>
          <a:xfrm>
            <a:off x="320215" y="3944504"/>
            <a:ext cx="4022803" cy="2360023"/>
          </a:xfrm>
          <a:prstGeom prst="rect">
            <a:avLst/>
          </a:prstGeom>
        </p:spPr>
      </p:pic>
      <p:pic>
        <p:nvPicPr>
          <p:cNvPr id="6" name="Immagine 5"/>
          <p:cNvPicPr>
            <a:picLocks noChangeAspect="1"/>
          </p:cNvPicPr>
          <p:nvPr/>
        </p:nvPicPr>
        <p:blipFill rotWithShape="1">
          <a:blip r:embed="rId4">
            <a:extLst>
              <a:ext uri="{28A0092B-C50C-407E-A947-70E740481C1C}">
                <a14:useLocalDpi xmlns:a14="http://schemas.microsoft.com/office/drawing/2010/main" val="0"/>
              </a:ext>
            </a:extLst>
          </a:blip>
          <a:srcRect l="43224" t="14872" r="22201" b="59229"/>
          <a:stretch/>
        </p:blipFill>
        <p:spPr>
          <a:xfrm>
            <a:off x="6434507" y="1012286"/>
            <a:ext cx="4022803" cy="2256445"/>
          </a:xfrm>
          <a:prstGeom prst="rect">
            <a:avLst/>
          </a:prstGeom>
        </p:spPr>
      </p:pic>
      <p:sp>
        <p:nvSpPr>
          <p:cNvPr id="7" name="CasellaDiTesto 6"/>
          <p:cNvSpPr txBox="1"/>
          <p:nvPr/>
        </p:nvSpPr>
        <p:spPr>
          <a:xfrm>
            <a:off x="0" y="24841"/>
            <a:ext cx="12192000" cy="492443"/>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sz="2600" b="1" dirty="0" smtClean="0"/>
              <a:t>Growth Periods of Plaza de </a:t>
            </a:r>
            <a:r>
              <a:rPr lang="en-GB" sz="2600" b="1" dirty="0" err="1" smtClean="0"/>
              <a:t>Armas</a:t>
            </a:r>
            <a:r>
              <a:rPr lang="en-GB" sz="2600" b="1" dirty="0" smtClean="0"/>
              <a:t> del Cusco</a:t>
            </a:r>
            <a:endParaRPr lang="it-IT" sz="2600" b="1" dirty="0"/>
          </a:p>
        </p:txBody>
      </p:sp>
      <p:sp>
        <p:nvSpPr>
          <p:cNvPr id="8" name="CasellaDiTesto 7"/>
          <p:cNvSpPr txBox="1"/>
          <p:nvPr/>
        </p:nvSpPr>
        <p:spPr>
          <a:xfrm>
            <a:off x="702835" y="6487409"/>
            <a:ext cx="2342606" cy="369332"/>
          </a:xfrm>
          <a:prstGeom prst="rect">
            <a:avLst/>
          </a:prstGeom>
          <a:noFill/>
        </p:spPr>
        <p:txBody>
          <a:bodyPr wrap="square" rtlCol="0">
            <a:spAutoFit/>
          </a:bodyPr>
          <a:lstStyle/>
          <a:p>
            <a:r>
              <a:rPr lang="it-IT" dirty="0" smtClean="0"/>
              <a:t>Colonial period</a:t>
            </a:r>
            <a:endParaRPr lang="it-IT" dirty="0"/>
          </a:p>
        </p:txBody>
      </p:sp>
      <p:sp>
        <p:nvSpPr>
          <p:cNvPr id="9" name="CasellaDiTesto 8"/>
          <p:cNvSpPr txBox="1"/>
          <p:nvPr/>
        </p:nvSpPr>
        <p:spPr>
          <a:xfrm>
            <a:off x="6434507" y="3363864"/>
            <a:ext cx="2342606" cy="369332"/>
          </a:xfrm>
          <a:prstGeom prst="rect">
            <a:avLst/>
          </a:prstGeom>
          <a:noFill/>
        </p:spPr>
        <p:txBody>
          <a:bodyPr wrap="square" rtlCol="0">
            <a:spAutoFit/>
          </a:bodyPr>
          <a:lstStyle/>
          <a:p>
            <a:r>
              <a:rPr lang="it-IT" dirty="0" smtClean="0"/>
              <a:t>Republican period</a:t>
            </a:r>
            <a:endParaRPr lang="it-IT" dirty="0"/>
          </a:p>
        </p:txBody>
      </p:sp>
      <p:sp>
        <p:nvSpPr>
          <p:cNvPr id="10" name="CasellaDiTesto 9"/>
          <p:cNvSpPr txBox="1"/>
          <p:nvPr/>
        </p:nvSpPr>
        <p:spPr>
          <a:xfrm>
            <a:off x="6434507" y="6387060"/>
            <a:ext cx="2342606" cy="369332"/>
          </a:xfrm>
          <a:prstGeom prst="rect">
            <a:avLst/>
          </a:prstGeom>
          <a:noFill/>
        </p:spPr>
        <p:txBody>
          <a:bodyPr wrap="square" rtlCol="0">
            <a:spAutoFit/>
          </a:bodyPr>
          <a:lstStyle/>
          <a:p>
            <a:r>
              <a:rPr lang="it-IT" dirty="0" smtClean="0"/>
              <a:t>XXI century</a:t>
            </a:r>
            <a:endParaRPr lang="it-IT" dirty="0"/>
          </a:p>
        </p:txBody>
      </p:sp>
      <p:pic>
        <p:nvPicPr>
          <p:cNvPr id="11" name="Immagine 10"/>
          <p:cNvPicPr>
            <a:picLocks noChangeAspect="1"/>
          </p:cNvPicPr>
          <p:nvPr/>
        </p:nvPicPr>
        <p:blipFill rotWithShape="1">
          <a:blip r:embed="rId5"/>
          <a:srcRect l="17614" t="22197" r="29565" b="36854"/>
          <a:stretch/>
        </p:blipFill>
        <p:spPr>
          <a:xfrm>
            <a:off x="320215" y="1012286"/>
            <a:ext cx="3820557" cy="2473310"/>
          </a:xfrm>
          <a:prstGeom prst="rect">
            <a:avLst/>
          </a:prstGeom>
        </p:spPr>
      </p:pic>
      <p:sp>
        <p:nvSpPr>
          <p:cNvPr id="12" name="CasellaDiTesto 11"/>
          <p:cNvSpPr txBox="1"/>
          <p:nvPr/>
        </p:nvSpPr>
        <p:spPr>
          <a:xfrm>
            <a:off x="320215" y="3530384"/>
            <a:ext cx="2342606" cy="369332"/>
          </a:xfrm>
          <a:prstGeom prst="rect">
            <a:avLst/>
          </a:prstGeom>
          <a:noFill/>
        </p:spPr>
        <p:txBody>
          <a:bodyPr wrap="square" rtlCol="0">
            <a:spAutoFit/>
          </a:bodyPr>
          <a:lstStyle/>
          <a:p>
            <a:r>
              <a:rPr lang="it-IT" dirty="0" smtClean="0"/>
              <a:t>Incas period</a:t>
            </a:r>
            <a:endParaRPr lang="it-IT" dirty="0"/>
          </a:p>
        </p:txBody>
      </p:sp>
    </p:spTree>
    <p:extLst>
      <p:ext uri="{BB962C8B-B14F-4D97-AF65-F5344CB8AC3E}">
        <p14:creationId xmlns:p14="http://schemas.microsoft.com/office/powerpoint/2010/main" val="2565553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52" y="1334690"/>
            <a:ext cx="1764246" cy="3137647"/>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3955" y="1334690"/>
            <a:ext cx="1886014" cy="3137647"/>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9625" y="1372050"/>
            <a:ext cx="1668568" cy="3100287"/>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4305" y="1334690"/>
            <a:ext cx="1589994" cy="3137647"/>
          </a:xfrm>
          <a:prstGeom prst="rect">
            <a:avLst/>
          </a:prstGeom>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291992" y="2057364"/>
            <a:ext cx="3037441" cy="1792505"/>
          </a:xfrm>
          <a:prstGeom prst="rect">
            <a:avLst/>
          </a:prstGeom>
        </p:spPr>
      </p:pic>
      <p:pic>
        <p:nvPicPr>
          <p:cNvPr id="9" name="Im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603439" y="1804691"/>
            <a:ext cx="2958355" cy="2218766"/>
          </a:xfrm>
          <a:prstGeom prst="rect">
            <a:avLst/>
          </a:prstGeom>
        </p:spPr>
      </p:pic>
      <p:sp>
        <p:nvSpPr>
          <p:cNvPr id="11" name="CasellaDiTesto 10"/>
          <p:cNvSpPr txBox="1"/>
          <p:nvPr/>
        </p:nvSpPr>
        <p:spPr>
          <a:xfrm>
            <a:off x="0" y="24841"/>
            <a:ext cx="12192000" cy="492443"/>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sz="2600" b="1" dirty="0" smtClean="0"/>
              <a:t>Cooperation project: UNSAAC - CNR Italia</a:t>
            </a:r>
            <a:endParaRPr lang="it-IT" sz="2600" dirty="0" smtClean="0"/>
          </a:p>
        </p:txBody>
      </p:sp>
    </p:spTree>
    <p:extLst>
      <p:ext uri="{BB962C8B-B14F-4D97-AF65-F5344CB8AC3E}">
        <p14:creationId xmlns:p14="http://schemas.microsoft.com/office/powerpoint/2010/main" val="330429606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TotalTime>
  <Words>690</Words>
  <Application>Microsoft Office PowerPoint</Application>
  <PresentationFormat>Panorámica</PresentationFormat>
  <Paragraphs>159</Paragraphs>
  <Slides>26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Arial</vt:lpstr>
      <vt:lpstr>Calibri</vt:lpstr>
      <vt:lpstr>Calibri Light</vt:lpstr>
      <vt:lpstr>inherit</vt:lpstr>
      <vt:lpstr>Wingdings</vt:lpstr>
      <vt:lpstr>Tema di Office</vt:lpstr>
      <vt:lpstr>  XIX MEETING OF PHYSICS  URBAN ARCHAEO-GEOPHYSICS A CHALLENGE FOR THE  SUSTAINABLE DEVELOPMENT OF OUR TOWNS.  THE CASE OF CUSCO IN PERU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miranda masini</dc:creator>
  <cp:lastModifiedBy>unsaac</cp:lastModifiedBy>
  <cp:revision>121</cp:revision>
  <dcterms:created xsi:type="dcterms:W3CDTF">2020-02-01T00:37:14Z</dcterms:created>
  <dcterms:modified xsi:type="dcterms:W3CDTF">2020-09-24T15:37:41Z</dcterms:modified>
</cp:coreProperties>
</file>