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9" r:id="rId6"/>
    <p:sldId id="292" r:id="rId7"/>
    <p:sldId id="310" r:id="rId8"/>
    <p:sldId id="295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7" d="100"/>
          <a:sy n="77" d="100"/>
        </p:scale>
        <p:origin x="48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23/09/2020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22/09/2020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49" y="231648"/>
            <a:ext cx="11682101" cy="6257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B4D1A2-9F5B-471A-A4FD-1861BF1611DF}"/>
              </a:ext>
            </a:extLst>
          </p:cNvPr>
          <p:cNvSpPr/>
          <p:nvPr userDrawn="1"/>
        </p:nvSpPr>
        <p:spPr bwMode="blackWhite">
          <a:xfrm>
            <a:off x="755904" y="1859280"/>
            <a:ext cx="10643616" cy="2409952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288923"/>
            <a:ext cx="6877119" cy="799213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título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los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noProof="0" dirty="0"/>
              <a:t>Quinto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22/09/2020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496" y="450786"/>
            <a:ext cx="6877119" cy="799213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dirty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dirty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dirty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dirty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dirty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22/09/2020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7355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49" y="4017919"/>
            <a:ext cx="11682101" cy="1273409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4133088"/>
            <a:ext cx="11338560" cy="981456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22/09/2020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93306" y="1986614"/>
            <a:ext cx="10096938" cy="1642090"/>
          </a:xfrm>
        </p:spPr>
        <p:txBody>
          <a:bodyPr rtlCol="0" anchor="ctr" anchorCtr="0">
            <a:normAutofit fontScale="90000"/>
          </a:bodyPr>
          <a:lstStyle/>
          <a:p>
            <a:pPr algn="ctr"/>
            <a:r>
              <a:rPr lang="es-ES" sz="4800" b="1" dirty="0" err="1">
                <a:latin typeface="Arial Black" panose="020B0A04020102020204" pitchFamily="34" charset="0"/>
              </a:rPr>
              <a:t>Synthesis</a:t>
            </a:r>
            <a:r>
              <a:rPr lang="es-ES" sz="4800" b="1" dirty="0">
                <a:latin typeface="Arial Black" panose="020B0A04020102020204" pitchFamily="34" charset="0"/>
              </a:rPr>
              <a:t> of </a:t>
            </a:r>
            <a:r>
              <a:rPr lang="es-ES" sz="4800" b="1" dirty="0" err="1">
                <a:latin typeface="Arial Black" panose="020B0A04020102020204" pitchFamily="34" charset="0"/>
              </a:rPr>
              <a:t>highly</a:t>
            </a:r>
            <a:r>
              <a:rPr lang="es-ES" sz="4800" b="1" dirty="0">
                <a:latin typeface="Arial Black" panose="020B0A04020102020204" pitchFamily="34" charset="0"/>
              </a:rPr>
              <a:t> </a:t>
            </a:r>
            <a:r>
              <a:rPr lang="es-ES" sz="4800" b="1" dirty="0" err="1">
                <a:latin typeface="Arial Black" panose="020B0A04020102020204" pitchFamily="34" charset="0"/>
              </a:rPr>
              <a:t>luminescent</a:t>
            </a:r>
            <a:r>
              <a:rPr lang="es-ES" sz="4800" b="1" dirty="0">
                <a:latin typeface="Arial Black" panose="020B0A04020102020204" pitchFamily="34" charset="0"/>
              </a:rPr>
              <a:t> </a:t>
            </a:r>
            <a:r>
              <a:rPr lang="el-GR" sz="4800" b="1" dirty="0">
                <a:latin typeface="Arial Black" panose="020B0A04020102020204" pitchFamily="34" charset="0"/>
              </a:rPr>
              <a:t>β-</a:t>
            </a:r>
            <a:r>
              <a:rPr lang="es-ES" sz="4800" b="1" dirty="0">
                <a:latin typeface="Arial Black" panose="020B0A04020102020204" pitchFamily="34" charset="0"/>
              </a:rPr>
              <a:t>NaYF4: Ho/Yb@SiO2 </a:t>
            </a:r>
            <a:r>
              <a:rPr lang="es-ES" sz="4800" b="1" dirty="0" err="1">
                <a:latin typeface="Arial Black" panose="020B0A04020102020204" pitchFamily="34" charset="0"/>
              </a:rPr>
              <a:t>nanoparticles</a:t>
            </a:r>
            <a:endParaRPr lang="es-ES" sz="4800" b="1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F0DA12-937C-4424-A514-145786449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5" y="229879"/>
            <a:ext cx="1140253" cy="155548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8E70623-C707-4927-A6D3-0DB18E82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52" y="425469"/>
            <a:ext cx="2221640" cy="11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fondecyt">
            <a:extLst>
              <a:ext uri="{FF2B5EF4-FFF2-40B4-BE49-F238E27FC236}">
                <a16:creationId xmlns:a16="http://schemas.microsoft.com/office/drawing/2014/main" id="{9BCF72D1-3358-4E92-A536-14320BB7F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8" b="29568"/>
          <a:stretch/>
        </p:blipFill>
        <p:spPr bwMode="auto">
          <a:xfrm>
            <a:off x="9078097" y="425469"/>
            <a:ext cx="2364260" cy="11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DBE12E1-591E-4156-AA02-F58CA393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51" y="774257"/>
            <a:ext cx="3248026" cy="4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n relacionada">
            <a:extLst>
              <a:ext uri="{FF2B5EF4-FFF2-40B4-BE49-F238E27FC236}">
                <a16:creationId xmlns:a16="http://schemas.microsoft.com/office/drawing/2014/main" id="{EB207604-AB83-46BB-B0D6-6C949876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" y="4256907"/>
            <a:ext cx="5914773" cy="23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Lima Peru">
            <a:extLst>
              <a:ext uri="{FF2B5EF4-FFF2-40B4-BE49-F238E27FC236}">
                <a16:creationId xmlns:a16="http://schemas.microsoft.com/office/drawing/2014/main" id="{2CBDFB4E-74BA-403A-8473-6626AD3C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53" y="4256907"/>
            <a:ext cx="5807668" cy="23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CC757A-DA45-4F1B-AEF4-11482A86E2A0}"/>
              </a:ext>
            </a:extLst>
          </p:cNvPr>
          <p:cNvSpPr txBox="1">
            <a:spLocks/>
          </p:cNvSpPr>
          <p:nvPr/>
        </p:nvSpPr>
        <p:spPr>
          <a:xfrm>
            <a:off x="3137941" y="3224271"/>
            <a:ext cx="5807668" cy="19400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chemeClr val="bg1"/>
                </a:solidFill>
              </a:rPr>
              <a:t>Wilfredo Rondan, Carmen Eyzaguirre</a:t>
            </a: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78776-0146-44E3-9996-723EE179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6" y="413338"/>
            <a:ext cx="6877119" cy="799213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Arial Black" panose="020B0A04020102020204" pitchFamily="34" charset="0"/>
              </a:rPr>
              <a:t>Introduction</a:t>
            </a:r>
            <a:endParaRPr lang="es-MX" sz="2500" b="1" dirty="0">
              <a:latin typeface="Arial Black" panose="020B0A04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00B1C4-78DC-4DC5-9DF4-B13502BB0C0B}"/>
              </a:ext>
            </a:extLst>
          </p:cNvPr>
          <p:cNvSpPr/>
          <p:nvPr/>
        </p:nvSpPr>
        <p:spPr>
          <a:xfrm>
            <a:off x="359079" y="1974179"/>
            <a:ext cx="57369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666666"/>
                </a:solidFill>
                <a:latin typeface="Raleway"/>
              </a:rPr>
              <a:t>The importance of Nanomaterials is in their size, located between the nanometric scale and the atomic scale, which gives rise to new properties or the improvement of existing ones.</a:t>
            </a:r>
            <a:endParaRPr lang="es-MX" sz="32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0AA0021-4428-4BFD-A95A-B667726DB1C1}"/>
              </a:ext>
            </a:extLst>
          </p:cNvPr>
          <p:cNvGrpSpPr/>
          <p:nvPr/>
        </p:nvGrpSpPr>
        <p:grpSpPr>
          <a:xfrm>
            <a:off x="6493200" y="1335352"/>
            <a:ext cx="4736760" cy="5109310"/>
            <a:chOff x="6866234" y="1247670"/>
            <a:chExt cx="4736760" cy="5109310"/>
          </a:xfrm>
        </p:grpSpPr>
        <p:pic>
          <p:nvPicPr>
            <p:cNvPr id="6" name="Picture 2" descr="Image 1">
              <a:extLst>
                <a:ext uri="{FF2B5EF4-FFF2-40B4-BE49-F238E27FC236}">
                  <a16:creationId xmlns:a16="http://schemas.microsoft.com/office/drawing/2014/main" id="{E3540FDF-B160-4CFA-9F8A-6E008CB56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236" y="3074801"/>
              <a:ext cx="4736758" cy="3282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8E41CE7-A596-4CA1-B007-4504E7BC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234" y="1247670"/>
              <a:ext cx="4736759" cy="1827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7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4051D2-7C89-475D-9BDF-CAF4AD13C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3" t="12592" r="7051" b="13889"/>
          <a:stretch/>
        </p:blipFill>
        <p:spPr>
          <a:xfrm>
            <a:off x="5890693" y="1231027"/>
            <a:ext cx="5881140" cy="498814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C9F93E3-ABD6-446B-B186-6F7A3853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456" y="638827"/>
            <a:ext cx="4158098" cy="5189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X-ray Diffraction (XRD)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16AFDC-2D98-451A-8D01-AD4C297DAE43}"/>
              </a:ext>
            </a:extLst>
          </p:cNvPr>
          <p:cNvSpPr/>
          <p:nvPr/>
        </p:nvSpPr>
        <p:spPr>
          <a:xfrm>
            <a:off x="5890693" y="6237962"/>
            <a:ext cx="6228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Diffractograms with variation of yttrium and fluoride ratios with Si02.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1204C78-4BA9-42A1-9192-7DDD20443D3C}"/>
              </a:ext>
            </a:extLst>
          </p:cNvPr>
          <p:cNvSpPr/>
          <p:nvPr/>
        </p:nvSpPr>
        <p:spPr>
          <a:xfrm>
            <a:off x="5613261" y="1157777"/>
            <a:ext cx="5548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87B1D6B-EDC6-4FD8-AEFC-6B70DBCBC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b="-1"/>
          <a:stretch/>
        </p:blipFill>
        <p:spPr>
          <a:xfrm>
            <a:off x="1770466" y="18915334"/>
            <a:ext cx="7449734" cy="396116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F90DF66-A784-475E-8511-20AA0DD33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24" y="2281532"/>
            <a:ext cx="5432253" cy="2887133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7101DF1-222D-45AB-BB54-40C485214D5D}"/>
              </a:ext>
            </a:extLst>
          </p:cNvPr>
          <p:cNvSpPr txBox="1"/>
          <p:nvPr/>
        </p:nvSpPr>
        <p:spPr>
          <a:xfrm>
            <a:off x="458440" y="690118"/>
            <a:ext cx="61440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500" b="1" dirty="0" err="1">
                <a:latin typeface="Arial Black" panose="020B0A04020102020204" pitchFamily="34" charset="0"/>
              </a:rPr>
              <a:t>Synthesis</a:t>
            </a:r>
            <a:r>
              <a:rPr lang="es-MX" sz="2500" b="1" dirty="0">
                <a:latin typeface="Arial Black" panose="020B0A04020102020204" pitchFamily="34" charset="0"/>
              </a:rPr>
              <a:t> and  </a:t>
            </a:r>
            <a:r>
              <a:rPr lang="es-MX" sz="2500" b="1" dirty="0" err="1">
                <a:latin typeface="Arial Black" panose="020B0A04020102020204" pitchFamily="34" charset="0"/>
              </a:rPr>
              <a:t>Coating</a:t>
            </a:r>
            <a:endParaRPr lang="es-MX" sz="2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35DFF9-576F-4454-BE09-36E4833E2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6"/>
          <a:stretch/>
        </p:blipFill>
        <p:spPr>
          <a:xfrm>
            <a:off x="954743" y="1320973"/>
            <a:ext cx="3905356" cy="32045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CB0CB3-96A1-4019-BE02-15FFA751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600" y="1294535"/>
            <a:ext cx="3954841" cy="32045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AC2932-8FAA-4DD2-88CF-D8ABFBCD7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1" t="8036" r="10496" b="7616"/>
          <a:stretch/>
        </p:blipFill>
        <p:spPr>
          <a:xfrm>
            <a:off x="3771263" y="4535524"/>
            <a:ext cx="3354945" cy="21677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890ED5-F6DD-4F1F-B95B-0B56DD63C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3" t="28346" r="62637" b="61228"/>
          <a:stretch/>
        </p:blipFill>
        <p:spPr>
          <a:xfrm>
            <a:off x="7126209" y="5746963"/>
            <a:ext cx="648892" cy="956263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EED73205-2F1C-4E2E-803A-FE75E1B87E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28" t="25427" r="65770" b="65876"/>
          <a:stretch/>
        </p:blipFill>
        <p:spPr>
          <a:xfrm>
            <a:off x="7126944" y="4607202"/>
            <a:ext cx="648892" cy="95626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326DE88-8128-4EEC-9210-76B821A27F8E}"/>
              </a:ext>
            </a:extLst>
          </p:cNvPr>
          <p:cNvSpPr/>
          <p:nvPr/>
        </p:nvSpPr>
        <p:spPr>
          <a:xfrm>
            <a:off x="7902822" y="5111543"/>
            <a:ext cx="1914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 err="1"/>
              <a:t>Emission</a:t>
            </a:r>
            <a:r>
              <a:rPr lang="es-MX" sz="1400" b="1" dirty="0"/>
              <a:t> </a:t>
            </a:r>
            <a:r>
              <a:rPr lang="es-MX" sz="1400" b="1" dirty="0" err="1"/>
              <a:t>spectra</a:t>
            </a:r>
            <a:r>
              <a:rPr lang="es-MX" sz="1400" b="1" dirty="0"/>
              <a:t> </a:t>
            </a:r>
            <a:r>
              <a:rPr lang="es-MX" sz="1400" b="1" dirty="0" err="1"/>
              <a:t>with</a:t>
            </a:r>
            <a:r>
              <a:rPr lang="es-MX" sz="1400" b="1" dirty="0"/>
              <a:t> </a:t>
            </a:r>
            <a:r>
              <a:rPr lang="es-MX" sz="1400" b="1" dirty="0" err="1"/>
              <a:t>variation</a:t>
            </a:r>
            <a:r>
              <a:rPr lang="es-MX" sz="1400" b="1" dirty="0"/>
              <a:t> of </a:t>
            </a:r>
            <a:r>
              <a:rPr lang="es-MX" sz="1400" b="1" dirty="0" err="1"/>
              <a:t>yttrium</a:t>
            </a:r>
            <a:r>
              <a:rPr lang="es-MX" sz="1400" b="1" dirty="0"/>
              <a:t> and </a:t>
            </a:r>
            <a:r>
              <a:rPr lang="es-MX" sz="1400" b="1" dirty="0" err="1"/>
              <a:t>fluoride</a:t>
            </a:r>
            <a:r>
              <a:rPr lang="es-MX" sz="1400" b="1" dirty="0"/>
              <a:t> ratios </a:t>
            </a:r>
            <a:r>
              <a:rPr lang="es-MX" sz="1400" b="1" dirty="0" err="1"/>
              <a:t>with</a:t>
            </a:r>
            <a:r>
              <a:rPr lang="es-MX" sz="1400" b="1" dirty="0"/>
              <a:t> SiO2.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CD0A03-BEEF-4D0F-892A-A9444AB34FF5}"/>
              </a:ext>
            </a:extLst>
          </p:cNvPr>
          <p:cNvSpPr/>
          <p:nvPr/>
        </p:nvSpPr>
        <p:spPr>
          <a:xfrm>
            <a:off x="785386" y="1371077"/>
            <a:ext cx="3706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FE5288-2B8C-4061-94B9-69CB2F9B6DDD}"/>
              </a:ext>
            </a:extLst>
          </p:cNvPr>
          <p:cNvSpPr/>
          <p:nvPr/>
        </p:nvSpPr>
        <p:spPr>
          <a:xfrm>
            <a:off x="6465364" y="1294535"/>
            <a:ext cx="3947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6745001-4182-4664-BAFA-C08AEF7F6AB4}"/>
              </a:ext>
            </a:extLst>
          </p:cNvPr>
          <p:cNvSpPr/>
          <p:nvPr/>
        </p:nvSpPr>
        <p:spPr>
          <a:xfrm>
            <a:off x="3454458" y="4489002"/>
            <a:ext cx="3609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D14150F-92DF-41AA-8964-A81ACA480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559" y="1673398"/>
            <a:ext cx="721808" cy="128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8EFEA8-55C0-4493-805A-2AB748E14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130195" y="2687675"/>
            <a:ext cx="1017056" cy="2797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58F5FFB-1095-43A0-ADEF-2050DDDEF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390" y="4212738"/>
            <a:ext cx="1752845" cy="2762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944ACF5-5158-4336-ABA4-A358C7172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577" y="4229786"/>
            <a:ext cx="1775055" cy="2321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0FC97AB2-0985-40A9-99D6-C619B432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47" y="396142"/>
            <a:ext cx="4158098" cy="799213"/>
          </a:xfrm>
        </p:spPr>
        <p:txBody>
          <a:bodyPr>
            <a:normAutofit/>
          </a:bodyPr>
          <a:lstStyle/>
          <a:p>
            <a:r>
              <a:rPr lang="es-MX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Emission</a:t>
            </a:r>
            <a:r>
              <a:rPr lang="es-MX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MX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spectra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4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5E28D1C-C5DF-4BDB-AFF9-F4D114293FCB}"/>
              </a:ext>
            </a:extLst>
          </p:cNvPr>
          <p:cNvSpPr txBox="1">
            <a:spLocks/>
          </p:cNvSpPr>
          <p:nvPr/>
        </p:nvSpPr>
        <p:spPr>
          <a:xfrm>
            <a:off x="1225549" y="288923"/>
            <a:ext cx="7214116" cy="7992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Transmission Electron Microscopy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D9D6FC-E930-4A44-A7FB-4433D71C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5" y="1517972"/>
            <a:ext cx="4065443" cy="37361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751EC0-195C-4C9E-A74B-E3188077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50" y="1517972"/>
            <a:ext cx="6347030" cy="49727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576F759-9D02-48E4-A84B-43CA9AF47ABB}"/>
              </a:ext>
            </a:extLst>
          </p:cNvPr>
          <p:cNvSpPr/>
          <p:nvPr/>
        </p:nvSpPr>
        <p:spPr>
          <a:xfrm>
            <a:off x="578820" y="5585918"/>
            <a:ext cx="4905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TEM of samples coated with SiO2.</a:t>
            </a:r>
            <a:endParaRPr lang="es-MX" sz="24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FA3EAF-6179-4B38-8F06-D49FAA73D055}"/>
              </a:ext>
            </a:extLst>
          </p:cNvPr>
          <p:cNvSpPr/>
          <p:nvPr/>
        </p:nvSpPr>
        <p:spPr>
          <a:xfrm>
            <a:off x="393513" y="1419163"/>
            <a:ext cx="3706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8A51F5-A082-46F4-B6C1-99733984ECF9}"/>
              </a:ext>
            </a:extLst>
          </p:cNvPr>
          <p:cNvSpPr/>
          <p:nvPr/>
        </p:nvSpPr>
        <p:spPr>
          <a:xfrm>
            <a:off x="4888095" y="1419163"/>
            <a:ext cx="3898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92693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8_TF10001108.potx" id="{3068D4C4-799F-4D37-B4B4-23B54CC64B2C}" vid="{0428EABF-2A66-4C1D-8919-2064943E47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damos la bienvenida a PowerPoint 2016</Template>
  <TotalTime>0</TotalTime>
  <Words>107</Words>
  <Application>Microsoft Office PowerPoint</Application>
  <PresentationFormat>Panorámica</PresentationFormat>
  <Paragraphs>18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Raleway</vt:lpstr>
      <vt:lpstr>Segoe UI</vt:lpstr>
      <vt:lpstr>Segoe UI Light</vt:lpstr>
      <vt:lpstr>WelcomeDoc</vt:lpstr>
      <vt:lpstr>Synthesis of highly luminescent β-NaYF4: Ho/Yb@SiO2 nanoparticles</vt:lpstr>
      <vt:lpstr>Introduction</vt:lpstr>
      <vt:lpstr>X-ray Diffraction (XRD)</vt:lpstr>
      <vt:lpstr>Emission spectra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2019-12-16T13:32:17Z</dcterms:created>
  <dcterms:modified xsi:type="dcterms:W3CDTF">2020-09-23T05:40:35Z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